
<file path=[Content_Types].xml><?xml version="1.0" encoding="utf-8"?>
<Types xmlns="http://schemas.openxmlformats.org/package/2006/content-types">
  <Default Extension="png" ContentType="image/png"/>
  <Default Extension="bin" ContentType="image/png"/>
  <Default Extension="svg" ContentType="image/svg+xml"/>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5.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media/image19.bin" ContentType="image/jpeg"/>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media/image20.bin" ContentType="image/jpeg"/>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29.xml" ContentType="application/vnd.openxmlformats-officedocument.presentationml.tags+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30.xml" ContentType="application/vnd.openxmlformats-officedocument.presentationml.tags+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media/image27.bin" ContentType="image/jpeg"/>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ags/tag33.xml" ContentType="application/vnd.openxmlformats-officedocument.presentationml.tags+xml"/>
  <Override PartName="/ppt/notesSlides/notesSlide4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34.xml" ContentType="application/vnd.openxmlformats-officedocument.presentationml.tags+xml"/>
  <Override PartName="/ppt/notesSlides/notesSlide4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tags/tag35.xml" ContentType="application/vnd.openxmlformats-officedocument.presentationml.tags+xml"/>
  <Override PartName="/ppt/notesSlides/notesSlide4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tags/tag3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media/image28.bin" ContentType="image/jpeg"/>
  <Override PartName="/ppt/notesSlides/notesSlide4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tags/tag37.xml" ContentType="application/vnd.openxmlformats-officedocument.presentationml.tags+xml"/>
  <Override PartName="/ppt/notesSlides/notesSlide50.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tags/tag38.xml" ContentType="application/vnd.openxmlformats-officedocument.presentationml.tags+xml"/>
  <Override PartName="/ppt/notesSlides/notesSlide51.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2.xml" ContentType="application/vnd.openxmlformats-officedocument.presentationml.notesSlide+xml"/>
  <Override PartName="/ppt/tags/tag39.xml" ContentType="application/vnd.openxmlformats-officedocument.presentationml.tags+xml"/>
  <Override PartName="/ppt/notesSlides/notesSlide53.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tags/tag40.xml" ContentType="application/vnd.openxmlformats-officedocument.presentationml.tags+xml"/>
  <Override PartName="/ppt/notesSlides/notesSlide54.xml" ContentType="application/vnd.openxmlformats-officedocument.presentationml.notesSlide+xml"/>
  <Override PartName="/ppt/tags/tag41.xml" ContentType="application/vnd.openxmlformats-officedocument.presentationml.tags+xml"/>
  <Override PartName="/ppt/notesSlides/notesSlide55.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56.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57.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tags/tag42.xml" ContentType="application/vnd.openxmlformats-officedocument.presentationml.tags+xml"/>
  <Override PartName="/ppt/notesSlides/notesSlide58.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59.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tags/tag43.xml" ContentType="application/vnd.openxmlformats-officedocument.presentationml.tags+xml"/>
  <Override PartName="/ppt/notesSlides/notesSlide60.xml" ContentType="application/vnd.openxmlformats-officedocument.presentationml.notesSlide+xml"/>
  <Override PartName="/ppt/tags/tag44.xml" ContentType="application/vnd.openxmlformats-officedocument.presentationml.tags+xml"/>
  <Override PartName="/ppt/notesSlides/notesSlide61.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62.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63.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tags/tag45.xml" ContentType="application/vnd.openxmlformats-officedocument.presentationml.tags+xml"/>
  <Override PartName="/ppt/notesSlides/notesSlide64.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tags/tag46.xml" ContentType="application/vnd.openxmlformats-officedocument.presentationml.tags+xml"/>
  <Override PartName="/ppt/notesSlides/notesSlide65.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66.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67.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68.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tags/tag47.xml" ContentType="application/vnd.openxmlformats-officedocument.presentationml.tags+xml"/>
  <Override PartName="/ppt/notesSlides/notesSlide69.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1" r:id="rId1"/>
  </p:sldMasterIdLst>
  <p:notesMasterIdLst>
    <p:notesMasterId r:id="rId89"/>
  </p:notesMasterIdLst>
  <p:handoutMasterIdLst>
    <p:handoutMasterId r:id="rId90"/>
  </p:handoutMasterIdLst>
  <p:sldIdLst>
    <p:sldId id="316" r:id="rId2"/>
    <p:sldId id="317" r:id="rId3"/>
    <p:sldId id="325" r:id="rId4"/>
    <p:sldId id="323" r:id="rId5"/>
    <p:sldId id="376" r:id="rId6"/>
    <p:sldId id="377" r:id="rId7"/>
    <p:sldId id="361" r:id="rId8"/>
    <p:sldId id="467" r:id="rId9"/>
    <p:sldId id="333" r:id="rId10"/>
    <p:sldId id="429" r:id="rId11"/>
    <p:sldId id="379" r:id="rId12"/>
    <p:sldId id="408" r:id="rId13"/>
    <p:sldId id="360" r:id="rId14"/>
    <p:sldId id="484" r:id="rId15"/>
    <p:sldId id="485" r:id="rId16"/>
    <p:sldId id="486" r:id="rId17"/>
    <p:sldId id="492" r:id="rId18"/>
    <p:sldId id="488" r:id="rId19"/>
    <p:sldId id="487" r:id="rId20"/>
    <p:sldId id="491" r:id="rId21"/>
    <p:sldId id="474" r:id="rId22"/>
    <p:sldId id="542" r:id="rId23"/>
    <p:sldId id="418" r:id="rId24"/>
    <p:sldId id="383" r:id="rId25"/>
    <p:sldId id="494" r:id="rId26"/>
    <p:sldId id="447" r:id="rId27"/>
    <p:sldId id="452" r:id="rId28"/>
    <p:sldId id="419" r:id="rId29"/>
    <p:sldId id="509" r:id="rId30"/>
    <p:sldId id="493" r:id="rId31"/>
    <p:sldId id="455" r:id="rId32"/>
    <p:sldId id="448" r:id="rId33"/>
    <p:sldId id="544" r:id="rId34"/>
    <p:sldId id="454" r:id="rId35"/>
    <p:sldId id="422" r:id="rId36"/>
    <p:sldId id="497" r:id="rId37"/>
    <p:sldId id="457" r:id="rId38"/>
    <p:sldId id="527" r:id="rId39"/>
    <p:sldId id="495" r:id="rId40"/>
    <p:sldId id="500" r:id="rId41"/>
    <p:sldId id="545" r:id="rId42"/>
    <p:sldId id="503" r:id="rId43"/>
    <p:sldId id="511" r:id="rId44"/>
    <p:sldId id="501" r:id="rId45"/>
    <p:sldId id="547" r:id="rId46"/>
    <p:sldId id="546" r:id="rId47"/>
    <p:sldId id="496" r:id="rId48"/>
    <p:sldId id="526" r:id="rId49"/>
    <p:sldId id="548" r:id="rId50"/>
    <p:sldId id="508" r:id="rId51"/>
    <p:sldId id="502" r:id="rId52"/>
    <p:sldId id="512" r:id="rId53"/>
    <p:sldId id="421" r:id="rId54"/>
    <p:sldId id="449" r:id="rId55"/>
    <p:sldId id="450" r:id="rId56"/>
    <p:sldId id="549" r:id="rId57"/>
    <p:sldId id="505" r:id="rId58"/>
    <p:sldId id="514" r:id="rId59"/>
    <p:sldId id="504" r:id="rId60"/>
    <p:sldId id="530" r:id="rId61"/>
    <p:sldId id="543" r:id="rId62"/>
    <p:sldId id="525" r:id="rId63"/>
    <p:sldId id="472" r:id="rId64"/>
    <p:sldId id="519" r:id="rId65"/>
    <p:sldId id="531" r:id="rId66"/>
    <p:sldId id="532" r:id="rId67"/>
    <p:sldId id="533" r:id="rId68"/>
    <p:sldId id="515" r:id="rId69"/>
    <p:sldId id="513" r:id="rId70"/>
    <p:sldId id="506" r:id="rId71"/>
    <p:sldId id="529" r:id="rId72"/>
    <p:sldId id="477" r:id="rId73"/>
    <p:sldId id="516" r:id="rId74"/>
    <p:sldId id="517" r:id="rId75"/>
    <p:sldId id="534" r:id="rId76"/>
    <p:sldId id="520" r:id="rId77"/>
    <p:sldId id="535" r:id="rId78"/>
    <p:sldId id="538" r:id="rId79"/>
    <p:sldId id="537" r:id="rId80"/>
    <p:sldId id="522" r:id="rId81"/>
    <p:sldId id="539" r:id="rId82"/>
    <p:sldId id="540" r:id="rId83"/>
    <p:sldId id="478" r:id="rId84"/>
    <p:sldId id="479" r:id="rId85"/>
    <p:sldId id="523" r:id="rId86"/>
    <p:sldId id="541" r:id="rId87"/>
    <p:sldId id="424" r:id="rId88"/>
  </p:sldIdLst>
  <p:sldSz cx="12192000" cy="6858000"/>
  <p:notesSz cx="7010400" cy="9296400"/>
  <p:custDataLst>
    <p:tags r:id="rId9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149F44-6C79-4884-B2C5-CD6C932B8C34}">
          <p14:sldIdLst>
            <p14:sldId id="316"/>
            <p14:sldId id="317"/>
            <p14:sldId id="325"/>
            <p14:sldId id="323"/>
            <p14:sldId id="376"/>
            <p14:sldId id="377"/>
            <p14:sldId id="361"/>
            <p14:sldId id="467"/>
            <p14:sldId id="333"/>
            <p14:sldId id="429"/>
            <p14:sldId id="379"/>
            <p14:sldId id="408"/>
            <p14:sldId id="360"/>
            <p14:sldId id="484"/>
            <p14:sldId id="485"/>
            <p14:sldId id="486"/>
            <p14:sldId id="492"/>
            <p14:sldId id="488"/>
            <p14:sldId id="487"/>
            <p14:sldId id="491"/>
            <p14:sldId id="474"/>
            <p14:sldId id="542"/>
            <p14:sldId id="418"/>
            <p14:sldId id="383"/>
            <p14:sldId id="494"/>
            <p14:sldId id="447"/>
            <p14:sldId id="452"/>
            <p14:sldId id="419"/>
            <p14:sldId id="509"/>
            <p14:sldId id="493"/>
            <p14:sldId id="455"/>
            <p14:sldId id="448"/>
            <p14:sldId id="544"/>
            <p14:sldId id="454"/>
            <p14:sldId id="422"/>
            <p14:sldId id="497"/>
            <p14:sldId id="457"/>
            <p14:sldId id="527"/>
            <p14:sldId id="495"/>
            <p14:sldId id="500"/>
            <p14:sldId id="545"/>
            <p14:sldId id="503"/>
            <p14:sldId id="511"/>
            <p14:sldId id="501"/>
            <p14:sldId id="547"/>
            <p14:sldId id="546"/>
            <p14:sldId id="496"/>
            <p14:sldId id="526"/>
            <p14:sldId id="548"/>
            <p14:sldId id="508"/>
            <p14:sldId id="502"/>
            <p14:sldId id="512"/>
            <p14:sldId id="421"/>
            <p14:sldId id="449"/>
            <p14:sldId id="450"/>
            <p14:sldId id="549"/>
            <p14:sldId id="505"/>
            <p14:sldId id="514"/>
            <p14:sldId id="504"/>
            <p14:sldId id="530"/>
            <p14:sldId id="543"/>
            <p14:sldId id="525"/>
            <p14:sldId id="472"/>
            <p14:sldId id="519"/>
            <p14:sldId id="531"/>
            <p14:sldId id="532"/>
            <p14:sldId id="533"/>
            <p14:sldId id="515"/>
            <p14:sldId id="513"/>
            <p14:sldId id="506"/>
            <p14:sldId id="529"/>
            <p14:sldId id="477"/>
            <p14:sldId id="516"/>
            <p14:sldId id="517"/>
            <p14:sldId id="534"/>
            <p14:sldId id="520"/>
            <p14:sldId id="535"/>
            <p14:sldId id="538"/>
            <p14:sldId id="537"/>
            <p14:sldId id="522"/>
            <p14:sldId id="539"/>
            <p14:sldId id="540"/>
            <p14:sldId id="478"/>
            <p14:sldId id="479"/>
            <p14:sldId id="523"/>
            <p14:sldId id="541"/>
            <p14:sldId id="424"/>
          </p14:sldIdLst>
        </p14:section>
      </p14:sectionLst>
    </p:ext>
    <p:ext uri="{EFAFB233-063F-42B5-8137-9DF3F51BA10A}">
      <p15:sldGuideLst xmlns:p15="http://schemas.microsoft.com/office/powerpoint/2012/main">
        <p15:guide id="1" orient="horz" pos="2136" userDrawn="1">
          <p15:clr>
            <a:srgbClr val="A4A3A4"/>
          </p15:clr>
        </p15:guide>
        <p15:guide id="2" pos="56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en, Rachel" initials="RR" lastIdx="25" clrIdx="0"/>
  <p:cmAuthor id="1" name="Cascella, Laura" initials="LMC" lastIdx="4" clrIdx="1"/>
  <p:cmAuthor id="2" name="Metzgar, Marcy" initials="MM" lastIdx="8" clrIdx="2">
    <p:extLst>
      <p:ext uri="{19B8F6BF-5375-455C-9EA6-DF929625EA0E}">
        <p15:presenceInfo xmlns:p15="http://schemas.microsoft.com/office/powerpoint/2012/main" userId="S-1-5-21-602866398-3216007687-691492944-1015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96BF"/>
    <a:srgbClr val="3488A6"/>
    <a:srgbClr val="427B8F"/>
    <a:srgbClr val="13A4D9"/>
    <a:srgbClr val="417B93"/>
    <a:srgbClr val="3487A5"/>
    <a:srgbClr val="002F6B"/>
    <a:srgbClr val="EAEAEA"/>
    <a:srgbClr val="66FF99"/>
    <a:srgbClr val="D0E5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3" autoAdjust="0"/>
    <p:restoredTop sz="72511" autoAdjust="0"/>
  </p:normalViewPr>
  <p:slideViewPr>
    <p:cSldViewPr snapToGrid="0" snapToObjects="1">
      <p:cViewPr varScale="1">
        <p:scale>
          <a:sx n="58" d="100"/>
          <a:sy n="58" d="100"/>
        </p:scale>
        <p:origin x="764" y="36"/>
      </p:cViewPr>
      <p:guideLst>
        <p:guide orient="horz" pos="2136"/>
        <p:guide pos="56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8" d="100"/>
          <a:sy n="88" d="100"/>
        </p:scale>
        <p:origin x="369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Pt Selection</c:v>
                </c:pt>
              </c:strCache>
            </c:strRef>
          </c:tx>
          <c:spPr>
            <a:solidFill>
              <a:schemeClr val="accent1"/>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25</c:v>
                </c:pt>
                <c:pt idx="1">
                  <c:v>27</c:v>
                </c:pt>
                <c:pt idx="2">
                  <c:v>25</c:v>
                </c:pt>
                <c:pt idx="3">
                  <c:v>30</c:v>
                </c:pt>
                <c:pt idx="4">
                  <c:v>32</c:v>
                </c:pt>
              </c:numCache>
            </c:numRef>
          </c:val>
          <c:extLst>
            <c:ext xmlns:c16="http://schemas.microsoft.com/office/drawing/2014/chart" uri="{C3380CC4-5D6E-409C-BE32-E72D297353CC}">
              <c16:uniqueId val="{00000000-F399-4B60-9258-DC391852C792}"/>
            </c:ext>
          </c:extLst>
        </c:ser>
        <c:ser>
          <c:idx val="1"/>
          <c:order val="1"/>
          <c:tx>
            <c:strRef>
              <c:f>Sheet1!$C$1</c:f>
              <c:strCache>
                <c:ptCount val="1"/>
                <c:pt idx="0">
                  <c:v>Jousting</c:v>
                </c:pt>
              </c:strCache>
            </c:strRef>
          </c:tx>
          <c:spPr>
            <a:solidFill>
              <a:schemeClr val="accent2"/>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pt idx="0">
                  <c:v>39</c:v>
                </c:pt>
                <c:pt idx="1">
                  <c:v>24</c:v>
                </c:pt>
                <c:pt idx="2">
                  <c:v>25</c:v>
                </c:pt>
                <c:pt idx="3">
                  <c:v>22</c:v>
                </c:pt>
                <c:pt idx="4">
                  <c:v>22</c:v>
                </c:pt>
              </c:numCache>
            </c:numRef>
          </c:val>
          <c:extLst>
            <c:ext xmlns:c16="http://schemas.microsoft.com/office/drawing/2014/chart" uri="{C3380CC4-5D6E-409C-BE32-E72D297353CC}">
              <c16:uniqueId val="{00000001-F399-4B60-9258-DC391852C792}"/>
            </c:ext>
          </c:extLst>
        </c:ser>
        <c:ser>
          <c:idx val="2"/>
          <c:order val="2"/>
          <c:tx>
            <c:strRef>
              <c:f>Sheet1!$D$1</c:f>
              <c:strCache>
                <c:ptCount val="1"/>
                <c:pt idx="0">
                  <c:v>Informed Consent</c:v>
                </c:pt>
              </c:strCache>
            </c:strRef>
          </c:tx>
          <c:spPr>
            <a:solidFill>
              <a:schemeClr val="accent3"/>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pt idx="0">
                  <c:v>33</c:v>
                </c:pt>
                <c:pt idx="1">
                  <c:v>21</c:v>
                </c:pt>
                <c:pt idx="2">
                  <c:v>20</c:v>
                </c:pt>
                <c:pt idx="3">
                  <c:v>24</c:v>
                </c:pt>
                <c:pt idx="4">
                  <c:v>35</c:v>
                </c:pt>
              </c:numCache>
            </c:numRef>
          </c:val>
          <c:extLst>
            <c:ext xmlns:c16="http://schemas.microsoft.com/office/drawing/2014/chart" uri="{C3380CC4-5D6E-409C-BE32-E72D297353CC}">
              <c16:uniqueId val="{00000002-F399-4B60-9258-DC391852C792}"/>
            </c:ext>
          </c:extLst>
        </c:ser>
        <c:ser>
          <c:idx val="3"/>
          <c:order val="3"/>
          <c:tx>
            <c:strRef>
              <c:f>Sheet1!$E$1</c:f>
              <c:strCache>
                <c:ptCount val="1"/>
                <c:pt idx="0">
                  <c:v>Communication</c:v>
                </c:pt>
              </c:strCache>
            </c:strRef>
          </c:tx>
          <c:spPr>
            <a:solidFill>
              <a:schemeClr val="accent4"/>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Sheet1!$E$2:$E$6</c:f>
              <c:numCache>
                <c:formatCode>General</c:formatCode>
                <c:ptCount val="5"/>
                <c:pt idx="0">
                  <c:v>24</c:v>
                </c:pt>
                <c:pt idx="1">
                  <c:v>30</c:v>
                </c:pt>
                <c:pt idx="2">
                  <c:v>31</c:v>
                </c:pt>
                <c:pt idx="3">
                  <c:v>41</c:v>
                </c:pt>
                <c:pt idx="4">
                  <c:v>68</c:v>
                </c:pt>
              </c:numCache>
            </c:numRef>
          </c:val>
          <c:extLst>
            <c:ext xmlns:c16="http://schemas.microsoft.com/office/drawing/2014/chart" uri="{C3380CC4-5D6E-409C-BE32-E72D297353CC}">
              <c16:uniqueId val="{00000003-F399-4B60-9258-DC391852C792}"/>
            </c:ext>
          </c:extLst>
        </c:ser>
        <c:ser>
          <c:idx val="4"/>
          <c:order val="4"/>
          <c:tx>
            <c:strRef>
              <c:f>Sheet1!$F$1</c:f>
              <c:strCache>
                <c:ptCount val="1"/>
                <c:pt idx="0">
                  <c:v>Documentation</c:v>
                </c:pt>
              </c:strCache>
            </c:strRef>
          </c:tx>
          <c:spPr>
            <a:solidFill>
              <a:schemeClr val="accent5"/>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Sheet1!$F$2:$F$6</c:f>
              <c:numCache>
                <c:formatCode>General</c:formatCode>
                <c:ptCount val="5"/>
                <c:pt idx="0">
                  <c:v>49</c:v>
                </c:pt>
                <c:pt idx="1">
                  <c:v>55</c:v>
                </c:pt>
                <c:pt idx="2">
                  <c:v>50</c:v>
                </c:pt>
                <c:pt idx="3">
                  <c:v>61</c:v>
                </c:pt>
                <c:pt idx="4">
                  <c:v>69</c:v>
                </c:pt>
              </c:numCache>
            </c:numRef>
          </c:val>
          <c:extLst>
            <c:ext xmlns:c16="http://schemas.microsoft.com/office/drawing/2014/chart" uri="{C3380CC4-5D6E-409C-BE32-E72D297353CC}">
              <c16:uniqueId val="{00000004-F399-4B60-9258-DC391852C792}"/>
            </c:ext>
          </c:extLst>
        </c:ser>
        <c:dLbls>
          <c:showLegendKey val="0"/>
          <c:showVal val="0"/>
          <c:showCatName val="0"/>
          <c:showSerName val="0"/>
          <c:showPercent val="0"/>
          <c:showBubbleSize val="0"/>
        </c:dLbls>
        <c:gapWidth val="219"/>
        <c:overlap val="-27"/>
        <c:axId val="617976736"/>
        <c:axId val="617990048"/>
      </c:barChart>
      <c:catAx>
        <c:axId val="61797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7990048"/>
        <c:crosses val="autoZero"/>
        <c:auto val="1"/>
        <c:lblAlgn val="ctr"/>
        <c:lblOffset val="100"/>
        <c:noMultiLvlLbl val="0"/>
      </c:catAx>
      <c:valAx>
        <c:axId val="617990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797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37764135293898E-2"/>
          <c:y val="1.7332674868621795E-2"/>
          <c:w val="0.88945602875176388"/>
          <c:h val="0.8994570115977847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#,##0</c:formatCode>
                <c:ptCount val="9"/>
                <c:pt idx="0">
                  <c:v>4882702</c:v>
                </c:pt>
                <c:pt idx="1">
                  <c:v>3163098</c:v>
                </c:pt>
                <c:pt idx="2">
                  <c:v>2591271</c:v>
                </c:pt>
                <c:pt idx="3">
                  <c:v>4543154</c:v>
                </c:pt>
                <c:pt idx="4">
                  <c:v>5282191</c:v>
                </c:pt>
                <c:pt idx="5">
                  <c:v>4434783</c:v>
                </c:pt>
                <c:pt idx="6">
                  <c:v>3362309</c:v>
                </c:pt>
                <c:pt idx="7">
                  <c:v>5469323</c:v>
                </c:pt>
                <c:pt idx="8">
                  <c:v>5626880</c:v>
                </c:pt>
              </c:numCache>
            </c:numRef>
          </c:val>
          <c:extLst>
            <c:ext xmlns:c16="http://schemas.microsoft.com/office/drawing/2014/chart" uri="{C3380CC4-5D6E-409C-BE32-E72D297353CC}">
              <c16:uniqueId val="{00000000-240C-4AED-B2B4-F532D8B4F0A6}"/>
            </c:ext>
          </c:extLst>
        </c:ser>
        <c:dLbls>
          <c:showLegendKey val="0"/>
          <c:showVal val="0"/>
          <c:showCatName val="0"/>
          <c:showSerName val="0"/>
          <c:showPercent val="0"/>
          <c:showBubbleSize val="0"/>
        </c:dLbls>
        <c:gapWidth val="219"/>
        <c:overlap val="-27"/>
        <c:axId val="972407903"/>
        <c:axId val="972409983"/>
      </c:barChart>
      <c:catAx>
        <c:axId val="97240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2409983"/>
        <c:crosses val="autoZero"/>
        <c:auto val="1"/>
        <c:lblAlgn val="ctr"/>
        <c:lblOffset val="100"/>
        <c:noMultiLvlLbl val="0"/>
      </c:catAx>
      <c:valAx>
        <c:axId val="9724099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2407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Column1</c:v>
                </c:pt>
              </c:strCache>
            </c:strRef>
          </c:tx>
          <c:explosion val="1"/>
          <c:dPt>
            <c:idx val="0"/>
            <c:bubble3D val="0"/>
            <c:spPr>
              <a:solidFill>
                <a:schemeClr val="accent2">
                  <a:shade val="45000"/>
                </a:schemeClr>
              </a:solidFill>
              <a:ln w="19050">
                <a:solidFill>
                  <a:schemeClr val="lt1"/>
                </a:solidFill>
              </a:ln>
              <a:effectLst/>
            </c:spPr>
            <c:extLst>
              <c:ext xmlns:c16="http://schemas.microsoft.com/office/drawing/2014/chart" uri="{C3380CC4-5D6E-409C-BE32-E72D297353CC}">
                <c16:uniqueId val="{00000001-2D6D-4E9C-BE4F-37637E505E1A}"/>
              </c:ext>
            </c:extLst>
          </c:dPt>
          <c:dPt>
            <c:idx val="1"/>
            <c:bubble3D val="0"/>
            <c:spPr>
              <a:solidFill>
                <a:schemeClr val="accent2">
                  <a:shade val="61000"/>
                </a:schemeClr>
              </a:solidFill>
              <a:ln w="19050">
                <a:solidFill>
                  <a:schemeClr val="lt1"/>
                </a:solidFill>
              </a:ln>
              <a:effectLst/>
            </c:spPr>
            <c:extLst>
              <c:ext xmlns:c16="http://schemas.microsoft.com/office/drawing/2014/chart" uri="{C3380CC4-5D6E-409C-BE32-E72D297353CC}">
                <c16:uniqueId val="{00000003-2D6D-4E9C-BE4F-37637E505E1A}"/>
              </c:ext>
            </c:extLst>
          </c:dPt>
          <c:dPt>
            <c:idx val="2"/>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5-2D6D-4E9C-BE4F-37637E505E1A}"/>
              </c:ext>
            </c:extLst>
          </c:dPt>
          <c:dPt>
            <c:idx val="3"/>
            <c:bubble3D val="0"/>
            <c:spPr>
              <a:solidFill>
                <a:schemeClr val="accent2">
                  <a:shade val="92000"/>
                </a:schemeClr>
              </a:solidFill>
              <a:ln w="19050">
                <a:solidFill>
                  <a:schemeClr val="lt1"/>
                </a:solidFill>
              </a:ln>
              <a:effectLst/>
            </c:spPr>
            <c:extLst>
              <c:ext xmlns:c16="http://schemas.microsoft.com/office/drawing/2014/chart" uri="{C3380CC4-5D6E-409C-BE32-E72D297353CC}">
                <c16:uniqueId val="{00000007-2D6D-4E9C-BE4F-37637E505E1A}"/>
              </c:ext>
            </c:extLst>
          </c:dPt>
          <c:dPt>
            <c:idx val="4"/>
            <c:bubble3D val="0"/>
            <c:spPr>
              <a:solidFill>
                <a:schemeClr val="accent2">
                  <a:tint val="93000"/>
                </a:schemeClr>
              </a:solidFill>
              <a:ln w="19050">
                <a:solidFill>
                  <a:schemeClr val="lt1"/>
                </a:solidFill>
              </a:ln>
              <a:effectLst/>
            </c:spPr>
            <c:extLst>
              <c:ext xmlns:c16="http://schemas.microsoft.com/office/drawing/2014/chart" uri="{C3380CC4-5D6E-409C-BE32-E72D297353CC}">
                <c16:uniqueId val="{00000009-2D6D-4E9C-BE4F-37637E505E1A}"/>
              </c:ext>
            </c:extLst>
          </c:dPt>
          <c:dPt>
            <c:idx val="5"/>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B-2D6D-4E9C-BE4F-37637E505E1A}"/>
              </c:ext>
            </c:extLst>
          </c:dPt>
          <c:dPt>
            <c:idx val="6"/>
            <c:bubble3D val="0"/>
            <c:spPr>
              <a:solidFill>
                <a:schemeClr val="accent2">
                  <a:tint val="62000"/>
                </a:schemeClr>
              </a:solidFill>
              <a:ln w="19050">
                <a:solidFill>
                  <a:schemeClr val="lt1"/>
                </a:solidFill>
              </a:ln>
              <a:effectLst/>
            </c:spPr>
            <c:extLst>
              <c:ext xmlns:c16="http://schemas.microsoft.com/office/drawing/2014/chart" uri="{C3380CC4-5D6E-409C-BE32-E72D297353CC}">
                <c16:uniqueId val="{0000000D-2D6D-4E9C-BE4F-37637E505E1A}"/>
              </c:ext>
            </c:extLst>
          </c:dPt>
          <c:dPt>
            <c:idx val="7"/>
            <c:bubble3D val="0"/>
            <c:spPr>
              <a:solidFill>
                <a:schemeClr val="accent2">
                  <a:tint val="46000"/>
                </a:schemeClr>
              </a:solidFill>
              <a:ln w="19050">
                <a:solidFill>
                  <a:schemeClr val="lt1"/>
                </a:solidFill>
              </a:ln>
              <a:effectLst/>
            </c:spPr>
            <c:extLst>
              <c:ext xmlns:c16="http://schemas.microsoft.com/office/drawing/2014/chart" uri="{C3380CC4-5D6E-409C-BE32-E72D297353CC}">
                <c16:uniqueId val="{0000000F-2D6D-4E9C-BE4F-37637E505E1A}"/>
              </c:ext>
            </c:extLst>
          </c:dPt>
          <c:cat>
            <c:strRef>
              <c:f>Sheet1!$A$2:$A$9</c:f>
              <c:strCache>
                <c:ptCount val="8"/>
                <c:pt idx="0">
                  <c:v>Implants</c:v>
                </c:pt>
                <c:pt idx="1">
                  <c:v>Crowns/Fillings</c:v>
                </c:pt>
                <c:pt idx="2">
                  <c:v>Extraction - Non-Third Molar</c:v>
                </c:pt>
                <c:pt idx="3">
                  <c:v>Extraction - Third Molars</c:v>
                </c:pt>
                <c:pt idx="4">
                  <c:v>Root Canals</c:v>
                </c:pt>
                <c:pt idx="5">
                  <c:v>General Dental Care</c:v>
                </c:pt>
                <c:pt idx="6">
                  <c:v>Orthodontia</c:v>
                </c:pt>
                <c:pt idx="7">
                  <c:v>Bridge </c:v>
                </c:pt>
              </c:strCache>
            </c:strRef>
          </c:cat>
          <c:val>
            <c:numRef>
              <c:f>Sheet1!$B$2:$B$9</c:f>
              <c:numCache>
                <c:formatCode>General</c:formatCode>
                <c:ptCount val="8"/>
                <c:pt idx="0">
                  <c:v>79</c:v>
                </c:pt>
                <c:pt idx="1">
                  <c:v>58</c:v>
                </c:pt>
                <c:pt idx="2">
                  <c:v>50</c:v>
                </c:pt>
                <c:pt idx="3">
                  <c:v>27</c:v>
                </c:pt>
                <c:pt idx="4">
                  <c:v>27</c:v>
                </c:pt>
                <c:pt idx="5">
                  <c:v>22</c:v>
                </c:pt>
                <c:pt idx="6">
                  <c:v>20</c:v>
                </c:pt>
                <c:pt idx="7">
                  <c:v>19</c:v>
                </c:pt>
              </c:numCache>
            </c:numRef>
          </c:val>
          <c:extLst>
            <c:ext xmlns:c16="http://schemas.microsoft.com/office/drawing/2014/chart" uri="{C3380CC4-5D6E-409C-BE32-E72D297353CC}">
              <c16:uniqueId val="{00000000-F862-4504-8B2B-C80C105861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n>
            <a:solidFill>
              <a:srgbClr val="A1EB00"/>
            </a:solidFill>
          </a:ln>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1D-4426-819D-B9389450FA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1D-4426-819D-B9389450FA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51D-4426-819D-B9389450FA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51D-4426-819D-B9389450FA45}"/>
              </c:ext>
            </c:extLst>
          </c:dPt>
          <c:cat>
            <c:strRef>
              <c:f>Sheet1!$A$2:$A$5</c:f>
              <c:strCache>
                <c:ptCount val="4"/>
                <c:pt idx="0">
                  <c:v>Failure to Dx Cancer</c:v>
                </c:pt>
                <c:pt idx="1">
                  <c:v>Infection</c:v>
                </c:pt>
                <c:pt idx="2">
                  <c:v>Medication Reaction</c:v>
                </c:pt>
                <c:pt idx="3">
                  <c:v>Nerve Injury</c:v>
                </c:pt>
              </c:strCache>
            </c:strRef>
          </c:cat>
          <c:val>
            <c:numRef>
              <c:f>Sheet1!$B$2:$B$5</c:f>
              <c:numCache>
                <c:formatCode>General</c:formatCode>
                <c:ptCount val="4"/>
                <c:pt idx="0" formatCode="0.00%">
                  <c:v>0.58689999999999998</c:v>
                </c:pt>
                <c:pt idx="1">
                  <c:v>10.87</c:v>
                </c:pt>
                <c:pt idx="2" formatCode="0.00%">
                  <c:v>8.6900000000000005E-2</c:v>
                </c:pt>
                <c:pt idx="3" formatCode="0.00%">
                  <c:v>4.3400000000000001E-2</c:v>
                </c:pt>
              </c:numCache>
            </c:numRef>
          </c:val>
          <c:extLst>
            <c:ext xmlns:c16="http://schemas.microsoft.com/office/drawing/2014/chart" uri="{C3380CC4-5D6E-409C-BE32-E72D297353CC}">
              <c16:uniqueId val="{00000000-DB65-420E-A340-7DD2B5EA741A}"/>
            </c:ext>
          </c:extLst>
        </c:ser>
        <c:dLbls>
          <c:showLegendKey val="0"/>
          <c:showVal val="0"/>
          <c:showCatName val="0"/>
          <c:showSerName val="0"/>
          <c:showPercent val="0"/>
          <c:showBubbleSize val="0"/>
          <c:showLeaderLines val="1"/>
        </c:dLbls>
        <c:firstSliceAng val="10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7.xml.rels><?xml version="1.0" encoding="UTF-8" standalone="yes"?>
<Relationships xmlns="http://schemas.openxmlformats.org/package/2006/relationships"><Relationship Id="rId3" Type="http://schemas.openxmlformats.org/officeDocument/2006/relationships/hyperlink" Target="https://www.medpro.com/documents/10502/2899801/Checklist_Terminating+a+Provider-Patient+Relationship.pdf" TargetMode="External"/><Relationship Id="rId2" Type="http://schemas.openxmlformats.org/officeDocument/2006/relationships/hyperlink" Target="https://www.medpro.com/screening-pts-problematic-behavior" TargetMode="External"/><Relationship Id="rId1" Type="http://schemas.openxmlformats.org/officeDocument/2006/relationships/hyperlink" Target="https://www.medpro.com/managing-difficult-patients" TargetMode="External"/><Relationship Id="rId6" Type="http://schemas.openxmlformats.org/officeDocument/2006/relationships/hyperlink" Target="http://www.medpro.com/documents/10502/2837997/Guideline_Terminating+a+Provider-Patient+Relationship.pdf" TargetMode="External"/><Relationship Id="rId5" Type="http://schemas.openxmlformats.org/officeDocument/2006/relationships/hyperlink" Target="https://www.medpro.com/documents/10502/2837997/Guideline_Patient+Agreements+in+Clinical+Practice.pdf" TargetMode="External"/><Relationship Id="rId4" Type="http://schemas.openxmlformats.org/officeDocument/2006/relationships/hyperlink" Target="https://www.medpro.com/documents/10502/2837997/Guideline_Managing+Nonadherent+Patients.pdf" TargetMode="External"/></Relationships>
</file>

<file path=ppt/diagrams/_rels/drawing67.xml.rels><?xml version="1.0" encoding="UTF-8" standalone="yes"?>
<Relationships xmlns="http://schemas.openxmlformats.org/package/2006/relationships"><Relationship Id="rId3" Type="http://schemas.openxmlformats.org/officeDocument/2006/relationships/hyperlink" Target="https://www.medpro.com/documents/10502/2899801/Checklist_Terminating+a+Provider-Patient+Relationship.pdf" TargetMode="External"/><Relationship Id="rId2" Type="http://schemas.openxmlformats.org/officeDocument/2006/relationships/hyperlink" Target="https://www.medpro.com/screening-pts-problematic-behavior" TargetMode="External"/><Relationship Id="rId1" Type="http://schemas.openxmlformats.org/officeDocument/2006/relationships/hyperlink" Target="https://www.medpro.com/managing-difficult-patients" TargetMode="External"/><Relationship Id="rId6" Type="http://schemas.openxmlformats.org/officeDocument/2006/relationships/hyperlink" Target="http://www.medpro.com/documents/10502/2837997/Guideline_Terminating+a+Provider-Patient+Relationship.pdf" TargetMode="External"/><Relationship Id="rId5" Type="http://schemas.openxmlformats.org/officeDocument/2006/relationships/hyperlink" Target="https://www.medpro.com/documents/10502/2837997/Guideline_Patient+Agreements+in+Clinical+Practice.pdf" TargetMode="External"/><Relationship Id="rId4" Type="http://schemas.openxmlformats.org/officeDocument/2006/relationships/hyperlink" Target="https://www.medpro.com/documents/10502/2837997/Guideline_Managing+Nonadherent+Patients.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78B0F-C07D-49E2-911E-95F1801FE4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705B4E-3B32-4854-BED6-DD034CCD61A3}" type="pres">
      <dgm:prSet presAssocID="{5EE78B0F-C07D-49E2-911E-95F1801FE48A}" presName="linear" presStyleCnt="0">
        <dgm:presLayoutVars>
          <dgm:animLvl val="lvl"/>
          <dgm:resizeHandles val="exact"/>
        </dgm:presLayoutVars>
      </dgm:prSet>
      <dgm:spPr/>
      <dgm:t>
        <a:bodyPr/>
        <a:lstStyle/>
        <a:p>
          <a:endParaRPr lang="en-US"/>
        </a:p>
      </dgm:t>
    </dgm:pt>
  </dgm:ptLst>
  <dgm:cxnLst>
    <dgm:cxn modelId="{FAA55125-D260-440A-8327-34B2A9CDB44C}" type="presOf" srcId="{5EE78B0F-C07D-49E2-911E-95F1801FE48A}" destId="{B1705B4E-3B32-4854-BED6-DD034CCD61A3}"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66F7D2-853D-421E-AB30-2E84947571D6}"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340CC58B-5D79-4364-9105-5913CAEF7AFD}">
      <dgm:prSet phldrT="[Text]" custT="1"/>
      <dgm:spPr/>
      <dgm:t>
        <a:bodyPr/>
        <a:lstStyle/>
        <a:p>
          <a:r>
            <a:rPr lang="en-US" sz="2900" dirty="0" smtClean="0"/>
            <a:t>Cosmetic Procedure Patients (e.g. crowns, veneers, </a:t>
          </a:r>
          <a:r>
            <a:rPr lang="en-US" sz="2900" dirty="0" err="1" smtClean="0"/>
            <a:t>ortho</a:t>
          </a:r>
          <a:r>
            <a:rPr lang="en-US" sz="2900" dirty="0" smtClean="0"/>
            <a:t>)</a:t>
          </a:r>
          <a:endParaRPr lang="en-US" sz="1800" i="1" dirty="0"/>
        </a:p>
      </dgm:t>
    </dgm:pt>
    <dgm:pt modelId="{42F65350-31E1-44CD-BA6E-8174B6FE790C}" type="parTrans" cxnId="{421241C6-16DB-4D0C-9895-AE4E03AD78C5}">
      <dgm:prSet/>
      <dgm:spPr/>
      <dgm:t>
        <a:bodyPr/>
        <a:lstStyle/>
        <a:p>
          <a:endParaRPr lang="en-US"/>
        </a:p>
      </dgm:t>
    </dgm:pt>
    <dgm:pt modelId="{4CF71ECC-6B41-4891-BBB1-D1ABB9B2AA27}" type="sibTrans" cxnId="{421241C6-16DB-4D0C-9895-AE4E03AD78C5}">
      <dgm:prSet/>
      <dgm:spPr>
        <a:solidFill>
          <a:schemeClr val="bg1"/>
        </a:solidFill>
        <a:ln>
          <a:solidFill>
            <a:schemeClr val="bg1"/>
          </a:solidFill>
        </a:ln>
      </dgm:spPr>
      <dgm:t>
        <a:bodyPr/>
        <a:lstStyle/>
        <a:p>
          <a:endParaRPr lang="en-US"/>
        </a:p>
      </dgm:t>
    </dgm:pt>
    <dgm:pt modelId="{E1B87518-A4B4-45A2-8E47-2EA0E2A860A0}">
      <dgm:prSet phldrT="[Text]" custT="1"/>
      <dgm:spPr/>
      <dgm:t>
        <a:bodyPr/>
        <a:lstStyle/>
        <a:p>
          <a:r>
            <a:rPr lang="en-US" sz="2900" dirty="0" smtClean="0"/>
            <a:t>Emergency Patients</a:t>
          </a:r>
          <a:endParaRPr lang="en-US" sz="1800" i="1" dirty="0"/>
        </a:p>
      </dgm:t>
    </dgm:pt>
    <dgm:pt modelId="{E5B9477C-8262-4D85-A78B-431806F9A399}" type="parTrans" cxnId="{2A5666F0-C16C-41C6-BB87-C34B56759E6B}">
      <dgm:prSet/>
      <dgm:spPr/>
      <dgm:t>
        <a:bodyPr/>
        <a:lstStyle/>
        <a:p>
          <a:endParaRPr lang="en-US"/>
        </a:p>
      </dgm:t>
    </dgm:pt>
    <dgm:pt modelId="{C0C277D3-81BE-4E4B-A8FF-F61F191D973B}" type="sibTrans" cxnId="{2A5666F0-C16C-41C6-BB87-C34B56759E6B}">
      <dgm:prSet/>
      <dgm:spPr/>
      <dgm:t>
        <a:bodyPr/>
        <a:lstStyle/>
        <a:p>
          <a:endParaRPr lang="en-US"/>
        </a:p>
      </dgm:t>
    </dgm:pt>
    <dgm:pt modelId="{15B38460-E1D6-4DF2-896E-160377147A4D}">
      <dgm:prSet phldrT="[Text]" custT="1"/>
      <dgm:spPr/>
      <dgm:t>
        <a:bodyPr/>
        <a:lstStyle/>
        <a:p>
          <a:r>
            <a:rPr lang="en-US" sz="2900" i="0" dirty="0" smtClean="0"/>
            <a:t>Second-Opinion Patients</a:t>
          </a:r>
          <a:endParaRPr lang="en-US" sz="1800" i="1" dirty="0"/>
        </a:p>
      </dgm:t>
    </dgm:pt>
    <dgm:pt modelId="{AD007A04-7B1D-4FF9-8AAA-4D76948328D4}" type="parTrans" cxnId="{CFD5CA1E-79A8-4E4D-806F-EDD02407A44B}">
      <dgm:prSet/>
      <dgm:spPr/>
      <dgm:t>
        <a:bodyPr/>
        <a:lstStyle/>
        <a:p>
          <a:endParaRPr lang="en-US"/>
        </a:p>
      </dgm:t>
    </dgm:pt>
    <dgm:pt modelId="{C7EEF056-9E33-41C1-8F1A-E5FFF7351C9B}" type="sibTrans" cxnId="{CFD5CA1E-79A8-4E4D-806F-EDD02407A44B}">
      <dgm:prSet/>
      <dgm:spPr/>
      <dgm:t>
        <a:bodyPr/>
        <a:lstStyle/>
        <a:p>
          <a:endParaRPr lang="en-US"/>
        </a:p>
      </dgm:t>
    </dgm:pt>
    <dgm:pt modelId="{D7FF9FE0-67FE-47AF-A4CE-741227216682}">
      <dgm:prSet phldrT="[Text]" custT="1"/>
      <dgm:spPr/>
      <dgm:t>
        <a:bodyPr/>
        <a:lstStyle/>
        <a:p>
          <a:r>
            <a:rPr lang="en-US" sz="2900" i="0" dirty="0" err="1" smtClean="0"/>
            <a:t>Nonadherent</a:t>
          </a:r>
          <a:r>
            <a:rPr lang="en-US" sz="2900" i="0" dirty="0" smtClean="0"/>
            <a:t> Patients</a:t>
          </a:r>
          <a:endParaRPr lang="en-US" sz="1800" i="1" dirty="0"/>
        </a:p>
      </dgm:t>
    </dgm:pt>
    <dgm:pt modelId="{9DF4AC10-CE1A-421A-9CA2-9838DD1E82B0}" type="parTrans" cxnId="{82499142-4154-4837-82C0-1EF88AE5CE71}">
      <dgm:prSet/>
      <dgm:spPr/>
      <dgm:t>
        <a:bodyPr/>
        <a:lstStyle/>
        <a:p>
          <a:endParaRPr lang="en-US"/>
        </a:p>
      </dgm:t>
    </dgm:pt>
    <dgm:pt modelId="{A9CE6943-9A81-4403-819D-F1226F78E3EE}" type="sibTrans" cxnId="{82499142-4154-4837-82C0-1EF88AE5CE71}">
      <dgm:prSet/>
      <dgm:spPr/>
      <dgm:t>
        <a:bodyPr/>
        <a:lstStyle/>
        <a:p>
          <a:endParaRPr lang="en-US"/>
        </a:p>
      </dgm:t>
    </dgm:pt>
    <dgm:pt modelId="{E3EB5E55-DCDA-46BF-9D00-F33EDF8D0A38}">
      <dgm:prSet phldrT="[Text]" custT="1"/>
      <dgm:spPr/>
      <dgm:t>
        <a:bodyPr/>
        <a:lstStyle/>
        <a:p>
          <a:r>
            <a:rPr lang="en-US" sz="2900" i="0" dirty="0" smtClean="0"/>
            <a:t>Disruptive, Abusive Patients </a:t>
          </a:r>
          <a:endParaRPr lang="en-US" sz="1800" i="1" dirty="0"/>
        </a:p>
      </dgm:t>
    </dgm:pt>
    <dgm:pt modelId="{62F10403-0CB8-42F1-BE83-7EB001EF364D}" type="parTrans" cxnId="{11F657E9-96B4-4FF9-9AE5-774AB923A93A}">
      <dgm:prSet/>
      <dgm:spPr/>
      <dgm:t>
        <a:bodyPr/>
        <a:lstStyle/>
        <a:p>
          <a:endParaRPr lang="en-US"/>
        </a:p>
      </dgm:t>
    </dgm:pt>
    <dgm:pt modelId="{91595FFB-E140-468B-9DB5-4541258ECAF4}" type="sibTrans" cxnId="{11F657E9-96B4-4FF9-9AE5-774AB923A93A}">
      <dgm:prSet/>
      <dgm:spPr/>
      <dgm:t>
        <a:bodyPr/>
        <a:lstStyle/>
        <a:p>
          <a:endParaRPr lang="en-US"/>
        </a:p>
      </dgm:t>
    </dgm:pt>
    <dgm:pt modelId="{ED46F948-28C7-4AC3-A56A-0AE710B2F776}" type="pres">
      <dgm:prSet presAssocID="{8F66F7D2-853D-421E-AB30-2E84947571D6}" presName="Name0" presStyleCnt="0">
        <dgm:presLayoutVars>
          <dgm:chMax val="7"/>
          <dgm:chPref val="7"/>
          <dgm:dir/>
        </dgm:presLayoutVars>
      </dgm:prSet>
      <dgm:spPr/>
      <dgm:t>
        <a:bodyPr/>
        <a:lstStyle/>
        <a:p>
          <a:endParaRPr lang="en-US"/>
        </a:p>
      </dgm:t>
    </dgm:pt>
    <dgm:pt modelId="{3F37E5EA-5B38-4580-ABDD-4DFA371779C7}" type="pres">
      <dgm:prSet presAssocID="{8F66F7D2-853D-421E-AB30-2E84947571D6}" presName="Name1" presStyleCnt="0"/>
      <dgm:spPr/>
    </dgm:pt>
    <dgm:pt modelId="{F924D8E2-A71F-4B69-B6E6-DCE25E4A04FA}" type="pres">
      <dgm:prSet presAssocID="{8F66F7D2-853D-421E-AB30-2E84947571D6}" presName="cycle" presStyleCnt="0"/>
      <dgm:spPr/>
    </dgm:pt>
    <dgm:pt modelId="{B296A216-E7B6-4908-B60A-EB4396B84DD8}" type="pres">
      <dgm:prSet presAssocID="{8F66F7D2-853D-421E-AB30-2E84947571D6}" presName="srcNode" presStyleLbl="node1" presStyleIdx="0" presStyleCnt="5"/>
      <dgm:spPr/>
    </dgm:pt>
    <dgm:pt modelId="{C5A38D04-034C-43AE-BE01-B5E7D01E875D}" type="pres">
      <dgm:prSet presAssocID="{8F66F7D2-853D-421E-AB30-2E84947571D6}" presName="conn" presStyleLbl="parChTrans1D2" presStyleIdx="0" presStyleCnt="1" custScaleX="42346" custScaleY="24933" custLinFactX="90043" custLinFactNeighborX="100000" custLinFactNeighborY="28207"/>
      <dgm:spPr/>
      <dgm:t>
        <a:bodyPr/>
        <a:lstStyle/>
        <a:p>
          <a:endParaRPr lang="en-US"/>
        </a:p>
      </dgm:t>
    </dgm:pt>
    <dgm:pt modelId="{13A2CA99-0F74-48C3-88CE-3F46BEF7B008}" type="pres">
      <dgm:prSet presAssocID="{8F66F7D2-853D-421E-AB30-2E84947571D6}" presName="extraNode" presStyleLbl="node1" presStyleIdx="0" presStyleCnt="5"/>
      <dgm:spPr/>
    </dgm:pt>
    <dgm:pt modelId="{9274CCF3-16C9-46F9-85B6-47DC28753233}" type="pres">
      <dgm:prSet presAssocID="{8F66F7D2-853D-421E-AB30-2E84947571D6}" presName="dstNode" presStyleLbl="node1" presStyleIdx="0" presStyleCnt="5"/>
      <dgm:spPr/>
    </dgm:pt>
    <dgm:pt modelId="{FB40AE83-AB19-4A2B-A717-CF950E2B6850}" type="pres">
      <dgm:prSet presAssocID="{340CC58B-5D79-4364-9105-5913CAEF7AFD}" presName="text_1" presStyleLbl="node1" presStyleIdx="0" presStyleCnt="5" custLinFactNeighborX="33132" custLinFactNeighborY="4143">
        <dgm:presLayoutVars>
          <dgm:bulletEnabled val="1"/>
        </dgm:presLayoutVars>
      </dgm:prSet>
      <dgm:spPr/>
      <dgm:t>
        <a:bodyPr/>
        <a:lstStyle/>
        <a:p>
          <a:endParaRPr lang="en-US"/>
        </a:p>
      </dgm:t>
    </dgm:pt>
    <dgm:pt modelId="{B1E7B1CD-0B16-49D7-914C-9C7902C8A3B6}" type="pres">
      <dgm:prSet presAssocID="{340CC58B-5D79-4364-9105-5913CAEF7AFD}" presName="accent_1" presStyleCnt="0"/>
      <dgm:spPr/>
    </dgm:pt>
    <dgm:pt modelId="{99D1F82F-2242-490E-8A53-98087C7C76AC}" type="pres">
      <dgm:prSet presAssocID="{340CC58B-5D79-4364-9105-5913CAEF7AFD}" presName="accentRepeatNode" presStyleLbl="solidFgAcc1" presStyleIdx="0" presStyleCnt="5"/>
      <dgm:spPr/>
    </dgm:pt>
    <dgm:pt modelId="{BB4BDF0E-639C-4D68-BE3A-1A1C36CE391A}" type="pres">
      <dgm:prSet presAssocID="{E1B87518-A4B4-45A2-8E47-2EA0E2A860A0}" presName="text_2" presStyleLbl="node1" presStyleIdx="1" presStyleCnt="5">
        <dgm:presLayoutVars>
          <dgm:bulletEnabled val="1"/>
        </dgm:presLayoutVars>
      </dgm:prSet>
      <dgm:spPr/>
      <dgm:t>
        <a:bodyPr/>
        <a:lstStyle/>
        <a:p>
          <a:endParaRPr lang="en-US"/>
        </a:p>
      </dgm:t>
    </dgm:pt>
    <dgm:pt modelId="{619108FA-BB54-4429-90B2-E66C8B04AB83}" type="pres">
      <dgm:prSet presAssocID="{E1B87518-A4B4-45A2-8E47-2EA0E2A860A0}" presName="accent_2" presStyleCnt="0"/>
      <dgm:spPr/>
    </dgm:pt>
    <dgm:pt modelId="{2C4137AF-6944-4A83-BF43-C84EF9EFBCFA}" type="pres">
      <dgm:prSet presAssocID="{E1B87518-A4B4-45A2-8E47-2EA0E2A860A0}" presName="accentRepeatNode" presStyleLbl="solidFgAcc1" presStyleIdx="1" presStyleCnt="5"/>
      <dgm:spPr/>
    </dgm:pt>
    <dgm:pt modelId="{56D60C14-2349-4534-AE7F-E6A316871CB6}" type="pres">
      <dgm:prSet presAssocID="{15B38460-E1D6-4DF2-896E-160377147A4D}" presName="text_3" presStyleLbl="node1" presStyleIdx="2" presStyleCnt="5">
        <dgm:presLayoutVars>
          <dgm:bulletEnabled val="1"/>
        </dgm:presLayoutVars>
      </dgm:prSet>
      <dgm:spPr/>
      <dgm:t>
        <a:bodyPr/>
        <a:lstStyle/>
        <a:p>
          <a:endParaRPr lang="en-US"/>
        </a:p>
      </dgm:t>
    </dgm:pt>
    <dgm:pt modelId="{EC50D91A-BA29-484B-A392-87E331AF3F66}" type="pres">
      <dgm:prSet presAssocID="{15B38460-E1D6-4DF2-896E-160377147A4D}" presName="accent_3" presStyleCnt="0"/>
      <dgm:spPr/>
    </dgm:pt>
    <dgm:pt modelId="{BCC09DED-5AEB-4EB6-BD5E-C22A509CC501}" type="pres">
      <dgm:prSet presAssocID="{15B38460-E1D6-4DF2-896E-160377147A4D}" presName="accentRepeatNode" presStyleLbl="solidFgAcc1" presStyleIdx="2" presStyleCnt="5"/>
      <dgm:spPr/>
    </dgm:pt>
    <dgm:pt modelId="{86CEDD04-FF29-4445-9498-A0C11B2457D9}" type="pres">
      <dgm:prSet presAssocID="{D7FF9FE0-67FE-47AF-A4CE-741227216682}" presName="text_4" presStyleLbl="node1" presStyleIdx="3" presStyleCnt="5">
        <dgm:presLayoutVars>
          <dgm:bulletEnabled val="1"/>
        </dgm:presLayoutVars>
      </dgm:prSet>
      <dgm:spPr/>
      <dgm:t>
        <a:bodyPr/>
        <a:lstStyle/>
        <a:p>
          <a:endParaRPr lang="en-US"/>
        </a:p>
      </dgm:t>
    </dgm:pt>
    <dgm:pt modelId="{14328131-B33D-4D89-A8C7-59C762C13539}" type="pres">
      <dgm:prSet presAssocID="{D7FF9FE0-67FE-47AF-A4CE-741227216682}" presName="accent_4" presStyleCnt="0"/>
      <dgm:spPr/>
    </dgm:pt>
    <dgm:pt modelId="{2C173B14-2FE2-4193-99F3-46117C10835A}" type="pres">
      <dgm:prSet presAssocID="{D7FF9FE0-67FE-47AF-A4CE-741227216682}" presName="accentRepeatNode" presStyleLbl="solidFgAcc1" presStyleIdx="3" presStyleCnt="5"/>
      <dgm:spPr/>
    </dgm:pt>
    <dgm:pt modelId="{C3DC3416-0B4F-4C45-81E6-8878A9758133}" type="pres">
      <dgm:prSet presAssocID="{E3EB5E55-DCDA-46BF-9D00-F33EDF8D0A38}" presName="text_5" presStyleLbl="node1" presStyleIdx="4" presStyleCnt="5">
        <dgm:presLayoutVars>
          <dgm:bulletEnabled val="1"/>
        </dgm:presLayoutVars>
      </dgm:prSet>
      <dgm:spPr/>
      <dgm:t>
        <a:bodyPr/>
        <a:lstStyle/>
        <a:p>
          <a:endParaRPr lang="en-US"/>
        </a:p>
      </dgm:t>
    </dgm:pt>
    <dgm:pt modelId="{94F2331A-B26D-4791-8BE3-CF79B8AADDD6}" type="pres">
      <dgm:prSet presAssocID="{E3EB5E55-DCDA-46BF-9D00-F33EDF8D0A38}" presName="accent_5" presStyleCnt="0"/>
      <dgm:spPr/>
    </dgm:pt>
    <dgm:pt modelId="{DD316581-9240-4484-953B-45CA07338C78}" type="pres">
      <dgm:prSet presAssocID="{E3EB5E55-DCDA-46BF-9D00-F33EDF8D0A38}" presName="accentRepeatNode" presStyleLbl="solidFgAcc1" presStyleIdx="4" presStyleCnt="5"/>
      <dgm:spPr/>
    </dgm:pt>
  </dgm:ptLst>
  <dgm:cxnLst>
    <dgm:cxn modelId="{2A5666F0-C16C-41C6-BB87-C34B56759E6B}" srcId="{8F66F7D2-853D-421E-AB30-2E84947571D6}" destId="{E1B87518-A4B4-45A2-8E47-2EA0E2A860A0}" srcOrd="1" destOrd="0" parTransId="{E5B9477C-8262-4D85-A78B-431806F9A399}" sibTransId="{C0C277D3-81BE-4E4B-A8FF-F61F191D973B}"/>
    <dgm:cxn modelId="{11F657E9-96B4-4FF9-9AE5-774AB923A93A}" srcId="{8F66F7D2-853D-421E-AB30-2E84947571D6}" destId="{E3EB5E55-DCDA-46BF-9D00-F33EDF8D0A38}" srcOrd="4" destOrd="0" parTransId="{62F10403-0CB8-42F1-BE83-7EB001EF364D}" sibTransId="{91595FFB-E140-468B-9DB5-4541258ECAF4}"/>
    <dgm:cxn modelId="{82499142-4154-4837-82C0-1EF88AE5CE71}" srcId="{8F66F7D2-853D-421E-AB30-2E84947571D6}" destId="{D7FF9FE0-67FE-47AF-A4CE-741227216682}" srcOrd="3" destOrd="0" parTransId="{9DF4AC10-CE1A-421A-9CA2-9838DD1E82B0}" sibTransId="{A9CE6943-9A81-4403-819D-F1226F78E3EE}"/>
    <dgm:cxn modelId="{DD6D4D2D-2570-411A-917A-2512D2E7B2A5}" type="presOf" srcId="{4CF71ECC-6B41-4891-BBB1-D1ABB9B2AA27}" destId="{C5A38D04-034C-43AE-BE01-B5E7D01E875D}" srcOrd="0" destOrd="0" presId="urn:microsoft.com/office/officeart/2008/layout/VerticalCurvedList"/>
    <dgm:cxn modelId="{72111B68-27C7-45E9-B4BE-7297CC6861C3}" type="presOf" srcId="{8F66F7D2-853D-421E-AB30-2E84947571D6}" destId="{ED46F948-28C7-4AC3-A56A-0AE710B2F776}" srcOrd="0" destOrd="0" presId="urn:microsoft.com/office/officeart/2008/layout/VerticalCurvedList"/>
    <dgm:cxn modelId="{CFD5CA1E-79A8-4E4D-806F-EDD02407A44B}" srcId="{8F66F7D2-853D-421E-AB30-2E84947571D6}" destId="{15B38460-E1D6-4DF2-896E-160377147A4D}" srcOrd="2" destOrd="0" parTransId="{AD007A04-7B1D-4FF9-8AAA-4D76948328D4}" sibTransId="{C7EEF056-9E33-41C1-8F1A-E5FFF7351C9B}"/>
    <dgm:cxn modelId="{BBD7EA94-1B4E-446B-BB75-85082B90852D}" type="presOf" srcId="{E3EB5E55-DCDA-46BF-9D00-F33EDF8D0A38}" destId="{C3DC3416-0B4F-4C45-81E6-8878A9758133}" srcOrd="0" destOrd="0" presId="urn:microsoft.com/office/officeart/2008/layout/VerticalCurvedList"/>
    <dgm:cxn modelId="{5DDB12C4-D027-4225-BFC2-354427ACF1D8}" type="presOf" srcId="{340CC58B-5D79-4364-9105-5913CAEF7AFD}" destId="{FB40AE83-AB19-4A2B-A717-CF950E2B6850}" srcOrd="0" destOrd="0" presId="urn:microsoft.com/office/officeart/2008/layout/VerticalCurvedList"/>
    <dgm:cxn modelId="{9BCAAE2A-EA42-4677-ABA4-3C418793C70D}" type="presOf" srcId="{D7FF9FE0-67FE-47AF-A4CE-741227216682}" destId="{86CEDD04-FF29-4445-9498-A0C11B2457D9}" srcOrd="0" destOrd="0" presId="urn:microsoft.com/office/officeart/2008/layout/VerticalCurvedList"/>
    <dgm:cxn modelId="{DB9E6BD4-CADD-4AAC-BB63-7F3DC6700F01}" type="presOf" srcId="{E1B87518-A4B4-45A2-8E47-2EA0E2A860A0}" destId="{BB4BDF0E-639C-4D68-BE3A-1A1C36CE391A}" srcOrd="0" destOrd="0" presId="urn:microsoft.com/office/officeart/2008/layout/VerticalCurvedList"/>
    <dgm:cxn modelId="{7016E0DF-5F83-48FF-8A67-050022D3CC02}" type="presOf" srcId="{15B38460-E1D6-4DF2-896E-160377147A4D}" destId="{56D60C14-2349-4534-AE7F-E6A316871CB6}" srcOrd="0" destOrd="0" presId="urn:microsoft.com/office/officeart/2008/layout/VerticalCurvedList"/>
    <dgm:cxn modelId="{421241C6-16DB-4D0C-9895-AE4E03AD78C5}" srcId="{8F66F7D2-853D-421E-AB30-2E84947571D6}" destId="{340CC58B-5D79-4364-9105-5913CAEF7AFD}" srcOrd="0" destOrd="0" parTransId="{42F65350-31E1-44CD-BA6E-8174B6FE790C}" sibTransId="{4CF71ECC-6B41-4891-BBB1-D1ABB9B2AA27}"/>
    <dgm:cxn modelId="{E867DB9D-CB0B-4CAD-8706-BD456F265CEC}" type="presParOf" srcId="{ED46F948-28C7-4AC3-A56A-0AE710B2F776}" destId="{3F37E5EA-5B38-4580-ABDD-4DFA371779C7}" srcOrd="0" destOrd="0" presId="urn:microsoft.com/office/officeart/2008/layout/VerticalCurvedList"/>
    <dgm:cxn modelId="{7B962718-B096-4716-9C95-E8B04A6CD158}" type="presParOf" srcId="{3F37E5EA-5B38-4580-ABDD-4DFA371779C7}" destId="{F924D8E2-A71F-4B69-B6E6-DCE25E4A04FA}" srcOrd="0" destOrd="0" presId="urn:microsoft.com/office/officeart/2008/layout/VerticalCurvedList"/>
    <dgm:cxn modelId="{73711DC8-39FE-40BE-BA25-D2DE17FD46F5}" type="presParOf" srcId="{F924D8E2-A71F-4B69-B6E6-DCE25E4A04FA}" destId="{B296A216-E7B6-4908-B60A-EB4396B84DD8}" srcOrd="0" destOrd="0" presId="urn:microsoft.com/office/officeart/2008/layout/VerticalCurvedList"/>
    <dgm:cxn modelId="{EDB6D21A-ACD4-4BCC-93B5-1E85F0CC7D41}" type="presParOf" srcId="{F924D8E2-A71F-4B69-B6E6-DCE25E4A04FA}" destId="{C5A38D04-034C-43AE-BE01-B5E7D01E875D}" srcOrd="1" destOrd="0" presId="urn:microsoft.com/office/officeart/2008/layout/VerticalCurvedList"/>
    <dgm:cxn modelId="{A45C581B-D65B-43AA-B386-41950F5200C7}" type="presParOf" srcId="{F924D8E2-A71F-4B69-B6E6-DCE25E4A04FA}" destId="{13A2CA99-0F74-48C3-88CE-3F46BEF7B008}" srcOrd="2" destOrd="0" presId="urn:microsoft.com/office/officeart/2008/layout/VerticalCurvedList"/>
    <dgm:cxn modelId="{407186DC-FEBA-4AE8-ADCD-059A0D1A12AF}" type="presParOf" srcId="{F924D8E2-A71F-4B69-B6E6-DCE25E4A04FA}" destId="{9274CCF3-16C9-46F9-85B6-47DC28753233}" srcOrd="3" destOrd="0" presId="urn:microsoft.com/office/officeart/2008/layout/VerticalCurvedList"/>
    <dgm:cxn modelId="{14E86010-E96A-49C5-AB6E-8DD5559B7CE2}" type="presParOf" srcId="{3F37E5EA-5B38-4580-ABDD-4DFA371779C7}" destId="{FB40AE83-AB19-4A2B-A717-CF950E2B6850}" srcOrd="1" destOrd="0" presId="urn:microsoft.com/office/officeart/2008/layout/VerticalCurvedList"/>
    <dgm:cxn modelId="{95406EB8-67A6-4115-A031-3D0AC661371E}" type="presParOf" srcId="{3F37E5EA-5B38-4580-ABDD-4DFA371779C7}" destId="{B1E7B1CD-0B16-49D7-914C-9C7902C8A3B6}" srcOrd="2" destOrd="0" presId="urn:microsoft.com/office/officeart/2008/layout/VerticalCurvedList"/>
    <dgm:cxn modelId="{E9C8A61B-FB3C-4FC0-8E66-BD9F400D942F}" type="presParOf" srcId="{B1E7B1CD-0B16-49D7-914C-9C7902C8A3B6}" destId="{99D1F82F-2242-490E-8A53-98087C7C76AC}" srcOrd="0" destOrd="0" presId="urn:microsoft.com/office/officeart/2008/layout/VerticalCurvedList"/>
    <dgm:cxn modelId="{781BD48A-71C1-4F63-8AE1-63A3D8987EE2}" type="presParOf" srcId="{3F37E5EA-5B38-4580-ABDD-4DFA371779C7}" destId="{BB4BDF0E-639C-4D68-BE3A-1A1C36CE391A}" srcOrd="3" destOrd="0" presId="urn:microsoft.com/office/officeart/2008/layout/VerticalCurvedList"/>
    <dgm:cxn modelId="{13CAC90C-B0F9-456B-9A5A-7F89589A7A4E}" type="presParOf" srcId="{3F37E5EA-5B38-4580-ABDD-4DFA371779C7}" destId="{619108FA-BB54-4429-90B2-E66C8B04AB83}" srcOrd="4" destOrd="0" presId="urn:microsoft.com/office/officeart/2008/layout/VerticalCurvedList"/>
    <dgm:cxn modelId="{98BE5F73-A988-455E-9453-93414BFC19D4}" type="presParOf" srcId="{619108FA-BB54-4429-90B2-E66C8B04AB83}" destId="{2C4137AF-6944-4A83-BF43-C84EF9EFBCFA}" srcOrd="0" destOrd="0" presId="urn:microsoft.com/office/officeart/2008/layout/VerticalCurvedList"/>
    <dgm:cxn modelId="{0643929D-681C-48B5-9F3A-8B3949E4E927}" type="presParOf" srcId="{3F37E5EA-5B38-4580-ABDD-4DFA371779C7}" destId="{56D60C14-2349-4534-AE7F-E6A316871CB6}" srcOrd="5" destOrd="0" presId="urn:microsoft.com/office/officeart/2008/layout/VerticalCurvedList"/>
    <dgm:cxn modelId="{2C108CBF-7D83-47DB-8932-33D35759DC3C}" type="presParOf" srcId="{3F37E5EA-5B38-4580-ABDD-4DFA371779C7}" destId="{EC50D91A-BA29-484B-A392-87E331AF3F66}" srcOrd="6" destOrd="0" presId="urn:microsoft.com/office/officeart/2008/layout/VerticalCurvedList"/>
    <dgm:cxn modelId="{8205B7F2-73C9-4DAE-A8A8-38733A4451FC}" type="presParOf" srcId="{EC50D91A-BA29-484B-A392-87E331AF3F66}" destId="{BCC09DED-5AEB-4EB6-BD5E-C22A509CC501}" srcOrd="0" destOrd="0" presId="urn:microsoft.com/office/officeart/2008/layout/VerticalCurvedList"/>
    <dgm:cxn modelId="{321475F5-44C2-4CC8-A151-DA172256A1C6}" type="presParOf" srcId="{3F37E5EA-5B38-4580-ABDD-4DFA371779C7}" destId="{86CEDD04-FF29-4445-9498-A0C11B2457D9}" srcOrd="7" destOrd="0" presId="urn:microsoft.com/office/officeart/2008/layout/VerticalCurvedList"/>
    <dgm:cxn modelId="{39A64147-9D1A-45A1-BDD2-C376F441FB49}" type="presParOf" srcId="{3F37E5EA-5B38-4580-ABDD-4DFA371779C7}" destId="{14328131-B33D-4D89-A8C7-59C762C13539}" srcOrd="8" destOrd="0" presId="urn:microsoft.com/office/officeart/2008/layout/VerticalCurvedList"/>
    <dgm:cxn modelId="{5D098C28-1F71-4046-B9A3-BAAD936FEF6E}" type="presParOf" srcId="{14328131-B33D-4D89-A8C7-59C762C13539}" destId="{2C173B14-2FE2-4193-99F3-46117C10835A}" srcOrd="0" destOrd="0" presId="urn:microsoft.com/office/officeart/2008/layout/VerticalCurvedList"/>
    <dgm:cxn modelId="{651B6E40-563E-4369-A723-BCF3E4368102}" type="presParOf" srcId="{3F37E5EA-5B38-4580-ABDD-4DFA371779C7}" destId="{C3DC3416-0B4F-4C45-81E6-8878A9758133}" srcOrd="9" destOrd="0" presId="urn:microsoft.com/office/officeart/2008/layout/VerticalCurvedList"/>
    <dgm:cxn modelId="{42D9136A-5F3B-4D09-B005-9802BA280380}" type="presParOf" srcId="{3F37E5EA-5B38-4580-ABDD-4DFA371779C7}" destId="{94F2331A-B26D-4791-8BE3-CF79B8AADDD6}" srcOrd="10" destOrd="0" presId="urn:microsoft.com/office/officeart/2008/layout/VerticalCurvedList"/>
    <dgm:cxn modelId="{C8E4713D-C27F-4FB1-B5E6-A3E3C82DE6EB}" type="presParOf" srcId="{94F2331A-B26D-4791-8BE3-CF79B8AADDD6}" destId="{DD316581-9240-4484-953B-45CA07338C7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06F5DDDE-305A-4955-A0AB-D2D38EE3B7A3}">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Outcome</a:t>
          </a:r>
        </a:p>
      </dgm:t>
    </dgm:pt>
    <dgm:pt modelId="{266C048C-C077-4D3B-9B64-666DC5EAFD61}" type="par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1C3020F-1823-4149-AAB3-B53E784D2199}" type="sib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46 YOF patient, A, presented to general dentist, Dr. B, for new crowns for aesthetic purposes. She advised she had seen 3 prior dentists for crown consults, but found each of their work to be "unsatisfactory." She advised she hoped work with Dr. B would be different. </a:t>
          </a: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4" custLinFactNeighborY="-19898"/>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7" custScaleX="82140" custScaleY="14331" custLinFactNeighborY="6045"/>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7" custScaleX="107904" custScaleY="34122" custLinFactNeighborX="-316" custLinFactNeighborY="2435"/>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3" custLinFactY="76923" custLinFactNeighborY="100000"/>
      <dgm:spPr>
        <a:ln>
          <a:solidFill>
            <a:schemeClr val="bg1"/>
          </a:solidFill>
        </a:ln>
      </dgm:spPr>
      <dgm:t>
        <a:bodyPr/>
        <a:lstStyle/>
        <a:p>
          <a:endParaRPr lang="en-US"/>
        </a:p>
      </dgm:t>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4" custLinFactNeighborY="11336"/>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7" custScaleX="82140" custScaleY="73674" custLinFactNeighborY="10260"/>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3" presStyleCnt="7" custScaleX="101778" custScaleY="17763" custLinFactNeighborX="-191" custLinFactNeighborY="-47138"/>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1" presStyleCnt="3" custLinFactY="-300000" custLinFactNeighborX="2695" custLinFactNeighborY="-304743"/>
      <dgm:spPr>
        <a:ln>
          <a:solidFill>
            <a:schemeClr val="bg1"/>
          </a:solidFill>
        </a:ln>
      </dgm:spPr>
      <dgm:t>
        <a:bodyPr/>
        <a:lstStyle/>
        <a:p>
          <a:endParaRPr lang="en-US"/>
        </a:p>
      </dgm:t>
    </dgm:pt>
    <dgm:pt modelId="{92D138F1-8B56-4159-B906-19F28E9DE209}" type="pres">
      <dgm:prSet presAssocID="{852EC5D7-2988-497B-8DFC-D93EE5DE1299}" presName="vertSpace2b" presStyleCnt="0"/>
      <dgm:spPr/>
    </dgm:pt>
    <dgm:pt modelId="{609B4E52-5D9D-43A0-B416-498D003FB475}" type="pres">
      <dgm:prSet presAssocID="{06F5DDDE-305A-4955-A0AB-D2D38EE3B7A3}" presName="thickLine" presStyleLbl="alignNode1" presStyleIdx="2" presStyleCnt="4" custLinFactNeighborX="-315" custLinFactNeighborY="33977"/>
      <dgm:spPr/>
    </dgm:pt>
    <dgm:pt modelId="{3E22D269-3280-47B0-8B3B-67A4568ABEA1}" type="pres">
      <dgm:prSet presAssocID="{06F5DDDE-305A-4955-A0AB-D2D38EE3B7A3}" presName="horz1" presStyleCnt="0"/>
      <dgm:spPr/>
    </dgm:pt>
    <dgm:pt modelId="{4F3DA32E-F0DE-4E6D-B875-953BAD3A71EF}" type="pres">
      <dgm:prSet presAssocID="{06F5DDDE-305A-4955-A0AB-D2D38EE3B7A3}" presName="tx1" presStyleLbl="revTx" presStyleIdx="4" presStyleCnt="7" custScaleX="82140" custScaleY="44257" custLinFactNeighborY="12669"/>
      <dgm:spPr/>
      <dgm:t>
        <a:bodyPr/>
        <a:lstStyle/>
        <a:p>
          <a:endParaRPr lang="en-US"/>
        </a:p>
      </dgm:t>
    </dgm:pt>
    <dgm:pt modelId="{33388877-90EB-4DE8-B89B-2F42F6F510F7}" type="pres">
      <dgm:prSet presAssocID="{06F5DDDE-305A-4955-A0AB-D2D38EE3B7A3}" presName="vert1" presStyleCnt="0"/>
      <dgm:spPr/>
    </dgm:pt>
    <dgm:pt modelId="{34E1E21A-2613-493B-8263-77F7228D4301}" type="pres">
      <dgm:prSet presAssocID="{B86EE3D4-4775-4A9F-833F-765F6096EC9A}" presName="thickLine" presStyleLbl="alignNode1" presStyleIdx="3" presStyleCnt="4" custLinFactNeighborX="-1069" custLinFactNeighborY="56916"/>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5" presStyleCnt="7"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6" presStyleCnt="7"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2" presStyleCnt="3" custLinFactY="-100000" custLinFactNeighborY="-114338"/>
      <dgm:spPr/>
    </dgm:pt>
    <dgm:pt modelId="{BC54831F-D0F7-4893-942C-3146BA8B55B9}" type="pres">
      <dgm:prSet presAssocID="{8D948412-9783-4022-82B2-587E101905ED}" presName="vertSpace2b" presStyleCnt="0"/>
      <dgm:spPr/>
    </dgm:pt>
  </dgm:ptLst>
  <dgm:cxnLst>
    <dgm:cxn modelId="{9F615978-CC8F-4442-8F14-33E0005F7986}" srcId="{FEA87826-C15B-43C1-909B-511BC9B926D0}" destId="{06F5DDDE-305A-4955-A0AB-D2D38EE3B7A3}" srcOrd="2" destOrd="0" parTransId="{266C048C-C077-4D3B-9B64-666DC5EAFD61}" sibTransId="{A1C3020F-1823-4149-AAB3-B53E784D2199}"/>
    <dgm:cxn modelId="{113E6259-76BA-4CE5-88A9-A4E31B62E9E1}" type="presOf" srcId="{852EC5D7-2988-497B-8DFC-D93EE5DE1299}" destId="{4C4E2648-F763-4831-9507-366D9F98CAB8}" srcOrd="0" destOrd="0" presId="urn:microsoft.com/office/officeart/2008/layout/LinedList"/>
    <dgm:cxn modelId="{E0821B5C-DFF3-41BF-8D93-33B90591198A}" srcId="{8B11413A-A39D-48C0-984F-ECABA70A5067}" destId="{852EC5D7-2988-497B-8DFC-D93EE5DE1299}" srcOrd="0" destOrd="0" parTransId="{5F504ED3-BB1F-47F1-B2A7-D352A50A3EC0}" sibTransId="{4D68A075-A70E-4533-81D3-74334EB5B4B6}"/>
    <dgm:cxn modelId="{4DBA56A3-8BD0-4353-BB6D-F3DC00617055}" srcId="{B86EE3D4-4775-4A9F-833F-765F6096EC9A}" destId="{8D948412-9783-4022-82B2-587E101905ED}" srcOrd="0" destOrd="0" parTransId="{10D69B41-3642-4C83-AA8A-59F8F119D4F8}" sibTransId="{C12A109B-18F4-46A4-BE0F-38A5B294DAD7}"/>
    <dgm:cxn modelId="{A401B2DB-47D5-413A-96A8-29E99941E1F9}" srcId="{FEA87826-C15B-43C1-909B-511BC9B926D0}" destId="{B86EE3D4-4775-4A9F-833F-765F6096EC9A}" srcOrd="3" destOrd="0" parTransId="{C737A28C-CEE8-449B-816E-C8BDFC6B3358}" sibTransId="{DD12A532-FC1C-4E79-9FC8-5C51B1E2AD09}"/>
    <dgm:cxn modelId="{581388B1-C83C-4175-8447-55AF79B40A59}" type="presOf" srcId="{AFB19399-1F4C-4153-8F69-D7E391AF8EED}" destId="{B74867AF-FC58-4603-AF88-51B79A060004}" srcOrd="0" destOrd="0" presId="urn:microsoft.com/office/officeart/2008/layout/LinedList"/>
    <dgm:cxn modelId="{454A42C6-D577-407A-B676-68D9123F7835}" type="presOf" srcId="{8B11413A-A39D-48C0-984F-ECABA70A5067}" destId="{0FE7586A-E0FC-4D42-8C55-A31D2EC2E4D6}"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0DA13AAC-803C-4775-BB2E-8096D32B2E1E}" type="presOf" srcId="{8D948412-9783-4022-82B2-587E101905ED}" destId="{AD07910F-C053-4F49-9E25-5FFC6C1BA73B}" srcOrd="0" destOrd="0" presId="urn:microsoft.com/office/officeart/2008/layout/LinedList"/>
    <dgm:cxn modelId="{44E022A0-7D4B-411A-B618-1C36071AA5D3}" type="presOf" srcId="{06F5DDDE-305A-4955-A0AB-D2D38EE3B7A3}" destId="{4F3DA32E-F0DE-4E6D-B875-953BAD3A71EF}" srcOrd="0" destOrd="0" presId="urn:microsoft.com/office/officeart/2008/layout/LinedList"/>
    <dgm:cxn modelId="{76CF6178-086A-4255-80D3-0826BACCAEBA}" type="presOf" srcId="{B86EE3D4-4775-4A9F-833F-765F6096EC9A}" destId="{6ACDA852-DEB1-4EC1-8AD2-9A19078FEB2E}" srcOrd="0" destOrd="0" presId="urn:microsoft.com/office/officeart/2008/layout/LinedList"/>
    <dgm:cxn modelId="{1052F958-25A2-4BEC-B201-6861D88B6BA8}" type="presOf" srcId="{9913E13F-F5D1-4AB9-9C3E-6922DA30100F}" destId="{EAE4599C-B27A-4E13-B418-2F36D2CED72B}" srcOrd="0" destOrd="0" presId="urn:microsoft.com/office/officeart/2008/layout/LinedList"/>
    <dgm:cxn modelId="{9C0DF200-96F9-4D06-878F-261C7BE5780B}" srcId="{9913E13F-F5D1-4AB9-9C3E-6922DA30100F}" destId="{AFB19399-1F4C-4153-8F69-D7E391AF8EED}" srcOrd="0" destOrd="0" parTransId="{B74B925C-5EA5-4DBC-802C-4CCC328AE0A3}" sibTransId="{54DC3CCD-AC43-47B6-BF73-ADDD32497CBF}"/>
    <dgm:cxn modelId="{04DD017A-B020-40AC-9B2A-6E682DD56A6B}" type="presOf" srcId="{FEA87826-C15B-43C1-909B-511BC9B926D0}" destId="{6AA46DBA-49E0-44B0-AE30-BA17A235D9D6}" srcOrd="0" destOrd="0" presId="urn:microsoft.com/office/officeart/2008/layout/LinedList"/>
    <dgm:cxn modelId="{AF5CA0F6-8BB9-4B97-A55C-0FD92AA83EEC}" srcId="{FEA87826-C15B-43C1-909B-511BC9B926D0}" destId="{9913E13F-F5D1-4AB9-9C3E-6922DA30100F}" srcOrd="0" destOrd="0" parTransId="{9984F34A-17DE-4965-A0DC-6E355D2E1208}" sibTransId="{18B4160B-1155-4A32-949B-7370CFBA1B29}"/>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BF4B72C1-B528-4BFB-AE87-4C1F8F02534A}" type="presParOf" srcId="{6AA46DBA-49E0-44B0-AE30-BA17A235D9D6}" destId="{609B4E52-5D9D-43A0-B416-498D003FB475}" srcOrd="4" destOrd="0" presId="urn:microsoft.com/office/officeart/2008/layout/LinedList"/>
    <dgm:cxn modelId="{E0DB0072-EFA9-46D0-A0F6-FCB2C3295365}" type="presParOf" srcId="{6AA46DBA-49E0-44B0-AE30-BA17A235D9D6}" destId="{3E22D269-3280-47B0-8B3B-67A4568ABEA1}" srcOrd="5" destOrd="0" presId="urn:microsoft.com/office/officeart/2008/layout/LinedList"/>
    <dgm:cxn modelId="{FD02CC9F-0460-4314-B426-3E5914A75F66}" type="presParOf" srcId="{3E22D269-3280-47B0-8B3B-67A4568ABEA1}" destId="{4F3DA32E-F0DE-4E6D-B875-953BAD3A71EF}" srcOrd="0" destOrd="0" presId="urn:microsoft.com/office/officeart/2008/layout/LinedList"/>
    <dgm:cxn modelId="{6DE9A703-C560-4165-99B7-BF319991438E}" type="presParOf" srcId="{3E22D269-3280-47B0-8B3B-67A4568ABEA1}" destId="{33388877-90EB-4DE8-B89B-2F42F6F510F7}" srcOrd="1" destOrd="0" presId="urn:microsoft.com/office/officeart/2008/layout/LinedList"/>
    <dgm:cxn modelId="{E6230200-78C1-4147-9066-88BD5571B979}" type="presParOf" srcId="{6AA46DBA-49E0-44B0-AE30-BA17A235D9D6}" destId="{34E1E21A-2613-493B-8263-77F7228D4301}" srcOrd="6" destOrd="0" presId="urn:microsoft.com/office/officeart/2008/layout/LinedList"/>
    <dgm:cxn modelId="{A33E6196-BA4A-4CA8-A532-514B9A2333EB}" type="presParOf" srcId="{6AA46DBA-49E0-44B0-AE30-BA17A235D9D6}" destId="{24974A66-EC0E-4B87-8DBC-6BAF19D66150}" srcOrd="7"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863F52-018C-4FDF-8B6C-A2257317EB7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B96B136-68B2-4998-A804-AC11F3FECBA1}" type="pres">
      <dgm:prSet presAssocID="{05863F52-018C-4FDF-8B6C-A2257317EB71}" presName="linear" presStyleCnt="0">
        <dgm:presLayoutVars>
          <dgm:dir/>
          <dgm:animLvl val="lvl"/>
          <dgm:resizeHandles val="exact"/>
        </dgm:presLayoutVars>
      </dgm:prSet>
      <dgm:spPr/>
      <dgm:t>
        <a:bodyPr/>
        <a:lstStyle/>
        <a:p>
          <a:endParaRPr lang="en-US"/>
        </a:p>
      </dgm:t>
    </dgm:pt>
  </dgm:ptLst>
  <dgm:cxnLst>
    <dgm:cxn modelId="{D2507F9F-C202-4B9C-ABB8-8DB321C9866E}" type="presOf" srcId="{05863F52-018C-4FDF-8B6C-A2257317EB71}" destId="{AB96B136-68B2-4998-A804-AC11F3FECBA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F2C616-19ED-40BC-A845-15080A83E0C4}"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8875EE46-4887-4D40-8AB8-F762AB66D401}">
      <dgm:prSet phldrT="[Text]" custT="1"/>
      <dgm:spPr/>
      <dgm:t>
        <a:bodyPr/>
        <a:lstStyle/>
        <a:p>
          <a:r>
            <a:rPr lang="en-US" sz="2000" dirty="0"/>
            <a:t>Purely cosmetic dentistry attracts patients that tend to be:</a:t>
          </a:r>
        </a:p>
      </dgm:t>
    </dgm:pt>
    <dgm:pt modelId="{5119C2C0-870C-44D3-8AB1-1337208B56B2}" type="parTrans" cxnId="{B23229DD-D19E-44B1-AC0A-275E6732C8BE}">
      <dgm:prSet/>
      <dgm:spPr/>
      <dgm:t>
        <a:bodyPr/>
        <a:lstStyle/>
        <a:p>
          <a:endParaRPr lang="en-US" sz="2000"/>
        </a:p>
      </dgm:t>
    </dgm:pt>
    <dgm:pt modelId="{8CA52AC8-A098-414C-81CB-E584E46C34B0}" type="sibTrans" cxnId="{B23229DD-D19E-44B1-AC0A-275E6732C8BE}">
      <dgm:prSet/>
      <dgm:spPr/>
      <dgm:t>
        <a:bodyPr/>
        <a:lstStyle/>
        <a:p>
          <a:endParaRPr lang="en-US" sz="2000"/>
        </a:p>
      </dgm:t>
    </dgm:pt>
    <dgm:pt modelId="{68455C94-545B-4F9A-9209-B5920FBB4144}">
      <dgm:prSet custT="1"/>
      <dgm:spPr/>
      <dgm:t>
        <a:bodyPr/>
        <a:lstStyle/>
        <a:p>
          <a:pPr>
            <a:lnSpc>
              <a:spcPct val="100000"/>
            </a:lnSpc>
            <a:spcAft>
              <a:spcPts val="1200"/>
            </a:spcAft>
          </a:pPr>
          <a:r>
            <a:rPr lang="en-US" sz="2000" dirty="0">
              <a:solidFill>
                <a:schemeClr val="accent1"/>
              </a:solidFill>
            </a:rPr>
            <a:t>More critical of the results they receive</a:t>
          </a:r>
        </a:p>
      </dgm:t>
    </dgm:pt>
    <dgm:pt modelId="{43E1203C-CA09-4CB6-90DC-EBA17046E110}" type="parTrans" cxnId="{AFB6E0AA-3C73-4DFF-8E15-92B3626597E7}">
      <dgm:prSet/>
      <dgm:spPr/>
      <dgm:t>
        <a:bodyPr/>
        <a:lstStyle/>
        <a:p>
          <a:endParaRPr lang="en-US" sz="2000"/>
        </a:p>
      </dgm:t>
    </dgm:pt>
    <dgm:pt modelId="{8033E6C3-1FBF-4D9B-AFD4-16892D8CA213}" type="sibTrans" cxnId="{AFB6E0AA-3C73-4DFF-8E15-92B3626597E7}">
      <dgm:prSet/>
      <dgm:spPr/>
      <dgm:t>
        <a:bodyPr/>
        <a:lstStyle/>
        <a:p>
          <a:endParaRPr lang="en-US" sz="2000"/>
        </a:p>
      </dgm:t>
    </dgm:pt>
    <dgm:pt modelId="{4DAD7E18-CB43-4CB3-95A5-FF77C89F73B3}">
      <dgm:prSet custT="1"/>
      <dgm:spPr/>
      <dgm:t>
        <a:bodyPr/>
        <a:lstStyle/>
        <a:p>
          <a:pPr>
            <a:lnSpc>
              <a:spcPct val="100000"/>
            </a:lnSpc>
            <a:spcAft>
              <a:spcPts val="1200"/>
            </a:spcAft>
          </a:pPr>
          <a:r>
            <a:rPr lang="en-US" sz="2000" dirty="0" smtClean="0">
              <a:solidFill>
                <a:schemeClr val="accent1"/>
              </a:solidFill>
            </a:rPr>
            <a:t>Heightened expectations</a:t>
          </a:r>
          <a:endParaRPr lang="en-US" sz="2000" dirty="0">
            <a:solidFill>
              <a:schemeClr val="accent1"/>
            </a:solidFill>
          </a:endParaRPr>
        </a:p>
      </dgm:t>
    </dgm:pt>
    <dgm:pt modelId="{703A5FBC-B6C4-4D00-9D44-B036C87BDD7F}" type="parTrans" cxnId="{27F45503-EFD0-4A82-9BD2-89B4B7D4617C}">
      <dgm:prSet/>
      <dgm:spPr/>
      <dgm:t>
        <a:bodyPr/>
        <a:lstStyle/>
        <a:p>
          <a:endParaRPr lang="en-US" sz="2000"/>
        </a:p>
      </dgm:t>
    </dgm:pt>
    <dgm:pt modelId="{39A0A3EB-6955-47CE-8226-4C3CE33D3AD6}" type="sibTrans" cxnId="{27F45503-EFD0-4A82-9BD2-89B4B7D4617C}">
      <dgm:prSet/>
      <dgm:spPr/>
      <dgm:t>
        <a:bodyPr/>
        <a:lstStyle/>
        <a:p>
          <a:endParaRPr lang="en-US" sz="2000"/>
        </a:p>
      </dgm:t>
    </dgm:pt>
    <dgm:pt modelId="{4F9F29C3-C9BF-4C2C-A5B4-2D31B9B7EFE4}">
      <dgm:prSet custT="1"/>
      <dgm:spPr/>
      <dgm:t>
        <a:bodyPr/>
        <a:lstStyle/>
        <a:p>
          <a:pPr>
            <a:lnSpc>
              <a:spcPct val="100000"/>
            </a:lnSpc>
            <a:spcAft>
              <a:spcPts val="1200"/>
            </a:spcAft>
          </a:pPr>
          <a:r>
            <a:rPr lang="en-US" sz="2000" dirty="0">
              <a:solidFill>
                <a:schemeClr val="accent1"/>
              </a:solidFill>
            </a:rPr>
            <a:t>More vocal about dissatisfaction</a:t>
          </a:r>
        </a:p>
      </dgm:t>
    </dgm:pt>
    <dgm:pt modelId="{636663FB-E539-41C7-ABE6-D57EC646BD47}" type="parTrans" cxnId="{7E54CFA4-B39F-48BA-A5C9-DB8D50BB68A9}">
      <dgm:prSet/>
      <dgm:spPr/>
      <dgm:t>
        <a:bodyPr/>
        <a:lstStyle/>
        <a:p>
          <a:endParaRPr lang="en-US" sz="2000"/>
        </a:p>
      </dgm:t>
    </dgm:pt>
    <dgm:pt modelId="{BD28BA71-EE58-41A1-94F9-D6B7190001C3}" type="sibTrans" cxnId="{7E54CFA4-B39F-48BA-A5C9-DB8D50BB68A9}">
      <dgm:prSet/>
      <dgm:spPr/>
      <dgm:t>
        <a:bodyPr/>
        <a:lstStyle/>
        <a:p>
          <a:endParaRPr lang="en-US" sz="2000"/>
        </a:p>
      </dgm:t>
    </dgm:pt>
    <dgm:pt modelId="{E93B8E4A-2FE0-487C-834C-4A3845B7958D}">
      <dgm:prSet custT="1"/>
      <dgm:spPr/>
      <dgm:t>
        <a:bodyPr/>
        <a:lstStyle/>
        <a:p>
          <a:pPr>
            <a:lnSpc>
              <a:spcPct val="100000"/>
            </a:lnSpc>
            <a:spcAft>
              <a:spcPts val="1200"/>
            </a:spcAft>
          </a:pPr>
          <a:r>
            <a:rPr lang="en-US" sz="2000" dirty="0">
              <a:solidFill>
                <a:schemeClr val="accent1"/>
              </a:solidFill>
            </a:rPr>
            <a:t>More apt to request refunds</a:t>
          </a:r>
        </a:p>
      </dgm:t>
    </dgm:pt>
    <dgm:pt modelId="{3FFCFFD4-DF9A-454C-8E3E-E249DA08344B}" type="parTrans" cxnId="{BF252B7B-931F-4309-88C4-DBB5F80A24E5}">
      <dgm:prSet/>
      <dgm:spPr/>
      <dgm:t>
        <a:bodyPr/>
        <a:lstStyle/>
        <a:p>
          <a:endParaRPr lang="en-US" sz="2000"/>
        </a:p>
      </dgm:t>
    </dgm:pt>
    <dgm:pt modelId="{BC3CD1E4-B0E0-49D5-85F7-7496AFA773D8}" type="sibTrans" cxnId="{BF252B7B-931F-4309-88C4-DBB5F80A24E5}">
      <dgm:prSet/>
      <dgm:spPr/>
      <dgm:t>
        <a:bodyPr/>
        <a:lstStyle/>
        <a:p>
          <a:endParaRPr lang="en-US" sz="2000"/>
        </a:p>
      </dgm:t>
    </dgm:pt>
    <dgm:pt modelId="{9CB8980C-4007-4955-BF49-0DC9266BD70E}">
      <dgm:prSet custT="1"/>
      <dgm:spPr/>
      <dgm:t>
        <a:bodyPr/>
        <a:lstStyle/>
        <a:p>
          <a:pPr>
            <a:lnSpc>
              <a:spcPct val="100000"/>
            </a:lnSpc>
            <a:spcAft>
              <a:spcPts val="1200"/>
            </a:spcAft>
          </a:pPr>
          <a:r>
            <a:rPr lang="en-US" sz="2000" dirty="0">
              <a:solidFill>
                <a:schemeClr val="accent1"/>
              </a:solidFill>
            </a:rPr>
            <a:t>More willing to file board complaints, malpractice cases, and negative reviews</a:t>
          </a:r>
        </a:p>
      </dgm:t>
    </dgm:pt>
    <dgm:pt modelId="{F22C5D8F-A5EB-40EA-8110-9638EEF18655}" type="parTrans" cxnId="{B1969311-BDBA-438A-B7C7-4269E2EE0571}">
      <dgm:prSet/>
      <dgm:spPr/>
      <dgm:t>
        <a:bodyPr/>
        <a:lstStyle/>
        <a:p>
          <a:endParaRPr lang="en-US" sz="2000"/>
        </a:p>
      </dgm:t>
    </dgm:pt>
    <dgm:pt modelId="{ADE84515-F112-48A9-BA9A-2245EEA0223A}" type="sibTrans" cxnId="{B1969311-BDBA-438A-B7C7-4269E2EE0571}">
      <dgm:prSet/>
      <dgm:spPr/>
      <dgm:t>
        <a:bodyPr/>
        <a:lstStyle/>
        <a:p>
          <a:endParaRPr lang="en-US" sz="2000"/>
        </a:p>
      </dgm:t>
    </dgm:pt>
    <dgm:pt modelId="{F1E1B146-7BEF-4B6B-9462-F77A1F54E6F2}" type="pres">
      <dgm:prSet presAssocID="{0CF2C616-19ED-40BC-A845-15080A83E0C4}" presName="Name0" presStyleCnt="0">
        <dgm:presLayoutVars>
          <dgm:dir/>
          <dgm:animLvl val="lvl"/>
          <dgm:resizeHandles val="exact"/>
        </dgm:presLayoutVars>
      </dgm:prSet>
      <dgm:spPr/>
      <dgm:t>
        <a:bodyPr/>
        <a:lstStyle/>
        <a:p>
          <a:endParaRPr lang="en-US"/>
        </a:p>
      </dgm:t>
    </dgm:pt>
    <dgm:pt modelId="{8FB1CA0E-1BEA-46F7-B669-C0C852F49F7A}" type="pres">
      <dgm:prSet presAssocID="{8875EE46-4887-4D40-8AB8-F762AB66D401}" presName="linNode" presStyleCnt="0"/>
      <dgm:spPr/>
    </dgm:pt>
    <dgm:pt modelId="{7162620E-906C-4CBE-BB4C-DFC2281728ED}" type="pres">
      <dgm:prSet presAssocID="{8875EE46-4887-4D40-8AB8-F762AB66D401}" presName="parentText" presStyleLbl="node1" presStyleIdx="0" presStyleCnt="1" custScaleX="89450">
        <dgm:presLayoutVars>
          <dgm:chMax val="1"/>
          <dgm:bulletEnabled val="1"/>
        </dgm:presLayoutVars>
      </dgm:prSet>
      <dgm:spPr/>
      <dgm:t>
        <a:bodyPr/>
        <a:lstStyle/>
        <a:p>
          <a:endParaRPr lang="en-US"/>
        </a:p>
      </dgm:t>
    </dgm:pt>
    <dgm:pt modelId="{5855B118-3418-466E-99FD-04322440019E}" type="pres">
      <dgm:prSet presAssocID="{8875EE46-4887-4D40-8AB8-F762AB66D401}" presName="descendantText" presStyleLbl="alignAccFollowNode1" presStyleIdx="0" presStyleCnt="1" custScaleX="116520">
        <dgm:presLayoutVars>
          <dgm:bulletEnabled val="1"/>
        </dgm:presLayoutVars>
      </dgm:prSet>
      <dgm:spPr/>
      <dgm:t>
        <a:bodyPr/>
        <a:lstStyle/>
        <a:p>
          <a:endParaRPr lang="en-US"/>
        </a:p>
      </dgm:t>
    </dgm:pt>
  </dgm:ptLst>
  <dgm:cxnLst>
    <dgm:cxn modelId="{7A4919B2-AFAF-4B49-BB88-B8A84BB94EB7}" type="presOf" srcId="{8875EE46-4887-4D40-8AB8-F762AB66D401}" destId="{7162620E-906C-4CBE-BB4C-DFC2281728ED}" srcOrd="0" destOrd="0" presId="urn:microsoft.com/office/officeart/2005/8/layout/vList5"/>
    <dgm:cxn modelId="{851EA7FB-0104-43F6-903A-7757EECA3A70}" type="presOf" srcId="{68455C94-545B-4F9A-9209-B5920FBB4144}" destId="{5855B118-3418-466E-99FD-04322440019E}" srcOrd="0" destOrd="0" presId="urn:microsoft.com/office/officeart/2005/8/layout/vList5"/>
    <dgm:cxn modelId="{28F21B41-135D-45F6-B09C-AFAEAA134398}" type="presOf" srcId="{0CF2C616-19ED-40BC-A845-15080A83E0C4}" destId="{F1E1B146-7BEF-4B6B-9462-F77A1F54E6F2}" srcOrd="0" destOrd="0" presId="urn:microsoft.com/office/officeart/2005/8/layout/vList5"/>
    <dgm:cxn modelId="{8B4DE54D-9B17-4975-9863-BF050CFA2804}" type="presOf" srcId="{E93B8E4A-2FE0-487C-834C-4A3845B7958D}" destId="{5855B118-3418-466E-99FD-04322440019E}" srcOrd="0" destOrd="3" presId="urn:microsoft.com/office/officeart/2005/8/layout/vList5"/>
    <dgm:cxn modelId="{9A7AF536-B533-47F3-B9C6-39FD032C29D8}" type="presOf" srcId="{4DAD7E18-CB43-4CB3-95A5-FF77C89F73B3}" destId="{5855B118-3418-466E-99FD-04322440019E}" srcOrd="0" destOrd="1" presId="urn:microsoft.com/office/officeart/2005/8/layout/vList5"/>
    <dgm:cxn modelId="{27F45503-EFD0-4A82-9BD2-89B4B7D4617C}" srcId="{8875EE46-4887-4D40-8AB8-F762AB66D401}" destId="{4DAD7E18-CB43-4CB3-95A5-FF77C89F73B3}" srcOrd="1" destOrd="0" parTransId="{703A5FBC-B6C4-4D00-9D44-B036C87BDD7F}" sibTransId="{39A0A3EB-6955-47CE-8226-4C3CE33D3AD6}"/>
    <dgm:cxn modelId="{7E54CFA4-B39F-48BA-A5C9-DB8D50BB68A9}" srcId="{8875EE46-4887-4D40-8AB8-F762AB66D401}" destId="{4F9F29C3-C9BF-4C2C-A5B4-2D31B9B7EFE4}" srcOrd="2" destOrd="0" parTransId="{636663FB-E539-41C7-ABE6-D57EC646BD47}" sibTransId="{BD28BA71-EE58-41A1-94F9-D6B7190001C3}"/>
    <dgm:cxn modelId="{B1969311-BDBA-438A-B7C7-4269E2EE0571}" srcId="{8875EE46-4887-4D40-8AB8-F762AB66D401}" destId="{9CB8980C-4007-4955-BF49-0DC9266BD70E}" srcOrd="4" destOrd="0" parTransId="{F22C5D8F-A5EB-40EA-8110-9638EEF18655}" sibTransId="{ADE84515-F112-48A9-BA9A-2245EEA0223A}"/>
    <dgm:cxn modelId="{FCED7F11-E964-43CC-AAC7-2D512374FC6B}" type="presOf" srcId="{4F9F29C3-C9BF-4C2C-A5B4-2D31B9B7EFE4}" destId="{5855B118-3418-466E-99FD-04322440019E}" srcOrd="0" destOrd="2" presId="urn:microsoft.com/office/officeart/2005/8/layout/vList5"/>
    <dgm:cxn modelId="{12777E26-A763-4DB5-A079-AFF923BD5E0B}" type="presOf" srcId="{9CB8980C-4007-4955-BF49-0DC9266BD70E}" destId="{5855B118-3418-466E-99FD-04322440019E}" srcOrd="0" destOrd="4" presId="urn:microsoft.com/office/officeart/2005/8/layout/vList5"/>
    <dgm:cxn modelId="{B23229DD-D19E-44B1-AC0A-275E6732C8BE}" srcId="{0CF2C616-19ED-40BC-A845-15080A83E0C4}" destId="{8875EE46-4887-4D40-8AB8-F762AB66D401}" srcOrd="0" destOrd="0" parTransId="{5119C2C0-870C-44D3-8AB1-1337208B56B2}" sibTransId="{8CA52AC8-A098-414C-81CB-E584E46C34B0}"/>
    <dgm:cxn modelId="{BF252B7B-931F-4309-88C4-DBB5F80A24E5}" srcId="{8875EE46-4887-4D40-8AB8-F762AB66D401}" destId="{E93B8E4A-2FE0-487C-834C-4A3845B7958D}" srcOrd="3" destOrd="0" parTransId="{3FFCFFD4-DF9A-454C-8E3E-E249DA08344B}" sibTransId="{BC3CD1E4-B0E0-49D5-85F7-7496AFA773D8}"/>
    <dgm:cxn modelId="{AFB6E0AA-3C73-4DFF-8E15-92B3626597E7}" srcId="{8875EE46-4887-4D40-8AB8-F762AB66D401}" destId="{68455C94-545B-4F9A-9209-B5920FBB4144}" srcOrd="0" destOrd="0" parTransId="{43E1203C-CA09-4CB6-90DC-EBA17046E110}" sibTransId="{8033E6C3-1FBF-4D9B-AFD4-16892D8CA213}"/>
    <dgm:cxn modelId="{E1D553FB-1861-43A9-9A66-B6C39515D1C9}" type="presParOf" srcId="{F1E1B146-7BEF-4B6B-9462-F77A1F54E6F2}" destId="{8FB1CA0E-1BEA-46F7-B669-C0C852F49F7A}" srcOrd="0" destOrd="0" presId="urn:microsoft.com/office/officeart/2005/8/layout/vList5"/>
    <dgm:cxn modelId="{D597AB3D-C41B-4005-8D67-854CA51B2496}" type="presParOf" srcId="{8FB1CA0E-1BEA-46F7-B669-C0C852F49F7A}" destId="{7162620E-906C-4CBE-BB4C-DFC2281728ED}" srcOrd="0" destOrd="0" presId="urn:microsoft.com/office/officeart/2005/8/layout/vList5"/>
    <dgm:cxn modelId="{4086E82C-8C87-41F9-B92B-8519E2759C65}" type="presParOf" srcId="{8FB1CA0E-1BEA-46F7-B669-C0C852F49F7A}" destId="{5855B118-3418-466E-99FD-04322440019E}"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B3A1C9-A637-436A-88A9-70B0B38E71E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32510C46-D302-42F3-AFA8-634874B759C3}">
      <dgm:prSet phldrT="[Text]" custT="1"/>
      <dgm:spPr/>
      <dgm:t>
        <a:bodyPr/>
        <a:lstStyle/>
        <a:p>
          <a:r>
            <a:rPr lang="en-US" sz="2000" b="0" dirty="0"/>
            <a:t>Body Dysmorphic Disorder</a:t>
          </a:r>
        </a:p>
      </dgm:t>
    </dgm:pt>
    <dgm:pt modelId="{6540CA96-66F6-4A39-AC2D-935A3FBE557F}" type="parTrans" cxnId="{6DD0C18E-A589-4D18-BBC2-A91549A7D31A}">
      <dgm:prSet/>
      <dgm:spPr/>
      <dgm:t>
        <a:bodyPr/>
        <a:lstStyle/>
        <a:p>
          <a:endParaRPr lang="en-US" sz="2000"/>
        </a:p>
      </dgm:t>
    </dgm:pt>
    <dgm:pt modelId="{9BE7B231-025E-47E6-B730-0831300F817E}" type="sibTrans" cxnId="{6DD0C18E-A589-4D18-BBC2-A91549A7D31A}">
      <dgm:prSet/>
      <dgm:spPr/>
      <dgm:t>
        <a:bodyPr/>
        <a:lstStyle/>
        <a:p>
          <a:endParaRPr lang="en-US" sz="2000"/>
        </a:p>
      </dgm:t>
    </dgm:pt>
    <dgm:pt modelId="{0B317B25-268A-42BB-A31C-C778CA39AB0B}">
      <dgm:prSet phldrT="[Text]" custT="1"/>
      <dgm:spPr>
        <a:solidFill>
          <a:schemeClr val="bg1">
            <a:alpha val="90000"/>
          </a:schemeClr>
        </a:solidFill>
      </dgm:spPr>
      <dgm:t>
        <a:bodyPr/>
        <a:lstStyle/>
        <a:p>
          <a:r>
            <a:rPr lang="en-US" sz="2000" dirty="0">
              <a:solidFill>
                <a:schemeClr val="tx2"/>
              </a:solidFill>
            </a:rPr>
            <a:t>Dentists should be aware of patients seeking cosmetic dental procedures who might have body dysmorphic disorder (BDD). Patients who have BDD often fixate on minor or perceived defects, and they generally are unsatisfied with the results of cosmetic procedures.</a:t>
          </a:r>
        </a:p>
      </dgm:t>
    </dgm:pt>
    <dgm:pt modelId="{741737E0-866A-4DCF-B686-F9EE1C801E1C}" type="parTrans" cxnId="{6FC90BCD-708E-4E7B-8994-49A7692816A6}">
      <dgm:prSet/>
      <dgm:spPr/>
      <dgm:t>
        <a:bodyPr/>
        <a:lstStyle/>
        <a:p>
          <a:endParaRPr lang="en-US" sz="2000"/>
        </a:p>
      </dgm:t>
    </dgm:pt>
    <dgm:pt modelId="{30A29C55-4809-4BE7-BAC1-7E3870EB2096}" type="sibTrans" cxnId="{6FC90BCD-708E-4E7B-8994-49A7692816A6}">
      <dgm:prSet/>
      <dgm:spPr/>
      <dgm:t>
        <a:bodyPr/>
        <a:lstStyle/>
        <a:p>
          <a:endParaRPr lang="en-US" sz="2000"/>
        </a:p>
      </dgm:t>
    </dgm:pt>
    <dgm:pt modelId="{4F98EEAB-BAB6-4F7E-929D-F48AF5A44453}" type="pres">
      <dgm:prSet presAssocID="{39B3A1C9-A637-436A-88A9-70B0B38E71E3}" presName="Name0" presStyleCnt="0">
        <dgm:presLayoutVars>
          <dgm:dir/>
          <dgm:animLvl val="lvl"/>
          <dgm:resizeHandles val="exact"/>
        </dgm:presLayoutVars>
      </dgm:prSet>
      <dgm:spPr/>
      <dgm:t>
        <a:bodyPr/>
        <a:lstStyle/>
        <a:p>
          <a:endParaRPr lang="en-US"/>
        </a:p>
      </dgm:t>
    </dgm:pt>
    <dgm:pt modelId="{B7AFD1FF-8A61-4FF0-9CF5-0881C3A4EFB7}" type="pres">
      <dgm:prSet presAssocID="{32510C46-D302-42F3-AFA8-634874B759C3}" presName="boxAndChildren" presStyleCnt="0"/>
      <dgm:spPr/>
    </dgm:pt>
    <dgm:pt modelId="{FC22E551-7E26-4D0D-A1E5-272542DE3C10}" type="pres">
      <dgm:prSet presAssocID="{32510C46-D302-42F3-AFA8-634874B759C3}" presName="parentTextBox" presStyleLbl="node1" presStyleIdx="0" presStyleCnt="1"/>
      <dgm:spPr/>
      <dgm:t>
        <a:bodyPr/>
        <a:lstStyle/>
        <a:p>
          <a:endParaRPr lang="en-US"/>
        </a:p>
      </dgm:t>
    </dgm:pt>
    <dgm:pt modelId="{239F64DC-5ADE-441D-958B-825B2A2AD57A}" type="pres">
      <dgm:prSet presAssocID="{32510C46-D302-42F3-AFA8-634874B759C3}" presName="entireBox" presStyleLbl="node1" presStyleIdx="0" presStyleCnt="1" custLinFactNeighborY="-49"/>
      <dgm:spPr/>
      <dgm:t>
        <a:bodyPr/>
        <a:lstStyle/>
        <a:p>
          <a:endParaRPr lang="en-US"/>
        </a:p>
      </dgm:t>
    </dgm:pt>
    <dgm:pt modelId="{A5BCDBDE-760A-41CA-8877-C9C16E60709D}" type="pres">
      <dgm:prSet presAssocID="{32510C46-D302-42F3-AFA8-634874B759C3}" presName="descendantBox" presStyleCnt="0"/>
      <dgm:spPr/>
    </dgm:pt>
    <dgm:pt modelId="{17502EF3-0930-470F-81B2-D0479051D735}" type="pres">
      <dgm:prSet presAssocID="{0B317B25-268A-42BB-A31C-C778CA39AB0B}" presName="childTextBox" presStyleLbl="fgAccFollowNode1" presStyleIdx="0" presStyleCnt="1">
        <dgm:presLayoutVars>
          <dgm:bulletEnabled val="1"/>
        </dgm:presLayoutVars>
      </dgm:prSet>
      <dgm:spPr/>
      <dgm:t>
        <a:bodyPr/>
        <a:lstStyle/>
        <a:p>
          <a:endParaRPr lang="en-US"/>
        </a:p>
      </dgm:t>
    </dgm:pt>
  </dgm:ptLst>
  <dgm:cxnLst>
    <dgm:cxn modelId="{7D9D301B-F884-477B-8F8D-35B5DEC2EB76}" type="presOf" srcId="{0B317B25-268A-42BB-A31C-C778CA39AB0B}" destId="{17502EF3-0930-470F-81B2-D0479051D735}" srcOrd="0" destOrd="0" presId="urn:microsoft.com/office/officeart/2005/8/layout/process4"/>
    <dgm:cxn modelId="{90A22F48-EC63-48CA-ABD4-EDE05A2E9E60}" type="presOf" srcId="{32510C46-D302-42F3-AFA8-634874B759C3}" destId="{FC22E551-7E26-4D0D-A1E5-272542DE3C10}" srcOrd="0" destOrd="0" presId="urn:microsoft.com/office/officeart/2005/8/layout/process4"/>
    <dgm:cxn modelId="{FD0FEF5C-E50C-4671-83EE-6B931D4A0F95}" type="presOf" srcId="{39B3A1C9-A637-436A-88A9-70B0B38E71E3}" destId="{4F98EEAB-BAB6-4F7E-929D-F48AF5A44453}" srcOrd="0" destOrd="0" presId="urn:microsoft.com/office/officeart/2005/8/layout/process4"/>
    <dgm:cxn modelId="{6DD0C18E-A589-4D18-BBC2-A91549A7D31A}" srcId="{39B3A1C9-A637-436A-88A9-70B0B38E71E3}" destId="{32510C46-D302-42F3-AFA8-634874B759C3}" srcOrd="0" destOrd="0" parTransId="{6540CA96-66F6-4A39-AC2D-935A3FBE557F}" sibTransId="{9BE7B231-025E-47E6-B730-0831300F817E}"/>
    <dgm:cxn modelId="{AEF2A7E1-D370-4F9B-8CF9-ECEEF75D926E}" type="presOf" srcId="{32510C46-D302-42F3-AFA8-634874B759C3}" destId="{239F64DC-5ADE-441D-958B-825B2A2AD57A}" srcOrd="1" destOrd="0" presId="urn:microsoft.com/office/officeart/2005/8/layout/process4"/>
    <dgm:cxn modelId="{6FC90BCD-708E-4E7B-8994-49A7692816A6}" srcId="{32510C46-D302-42F3-AFA8-634874B759C3}" destId="{0B317B25-268A-42BB-A31C-C778CA39AB0B}" srcOrd="0" destOrd="0" parTransId="{741737E0-866A-4DCF-B686-F9EE1C801E1C}" sibTransId="{30A29C55-4809-4BE7-BAC1-7E3870EB2096}"/>
    <dgm:cxn modelId="{35FEE121-55D9-41D5-9C25-5AE0A0F276E0}" type="presParOf" srcId="{4F98EEAB-BAB6-4F7E-929D-F48AF5A44453}" destId="{B7AFD1FF-8A61-4FF0-9CF5-0881C3A4EFB7}" srcOrd="0" destOrd="0" presId="urn:microsoft.com/office/officeart/2005/8/layout/process4"/>
    <dgm:cxn modelId="{0B746F0F-B0E8-4B3E-A708-799A4D06CFFE}" type="presParOf" srcId="{B7AFD1FF-8A61-4FF0-9CF5-0881C3A4EFB7}" destId="{FC22E551-7E26-4D0D-A1E5-272542DE3C10}" srcOrd="0" destOrd="0" presId="urn:microsoft.com/office/officeart/2005/8/layout/process4"/>
    <dgm:cxn modelId="{8F664E17-DEE6-4677-89E8-E6AB83FC639D}" type="presParOf" srcId="{B7AFD1FF-8A61-4FF0-9CF5-0881C3A4EFB7}" destId="{239F64DC-5ADE-441D-958B-825B2A2AD57A}" srcOrd="1" destOrd="0" presId="urn:microsoft.com/office/officeart/2005/8/layout/process4"/>
    <dgm:cxn modelId="{FA8990E8-86B1-4C3A-990D-242162E5C3EF}" type="presParOf" srcId="{B7AFD1FF-8A61-4FF0-9CF5-0881C3A4EFB7}" destId="{A5BCDBDE-760A-41CA-8877-C9C16E60709D}" srcOrd="2" destOrd="0" presId="urn:microsoft.com/office/officeart/2005/8/layout/process4"/>
    <dgm:cxn modelId="{CF40E862-5804-4D45-9FE3-D122C7F50638}" type="presParOf" srcId="{A5BCDBDE-760A-41CA-8877-C9C16E60709D}" destId="{17502EF3-0930-470F-81B2-D0479051D735}" srcOrd="0" destOrd="0" presId="urn:microsoft.com/office/officeart/2005/8/layout/process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7BC57F-EDD1-1A4A-A469-33622E7247FB}"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3494F9A1-672B-3C40-A450-196C379D57C3}">
      <dgm:prSet phldrT="[Text]"/>
      <dgm:spPr>
        <a:solidFill>
          <a:schemeClr val="bg1">
            <a:lumMod val="50000"/>
          </a:schemeClr>
        </a:solidFill>
      </dgm:spPr>
      <dgm:t>
        <a:bodyPr/>
        <a:lstStyle/>
        <a:p>
          <a:r>
            <a:rPr lang="en-US"/>
            <a:t>”Beauty” defined differently</a:t>
          </a:r>
          <a:endParaRPr lang="en-US" dirty="0"/>
        </a:p>
      </dgm:t>
    </dgm:pt>
    <dgm:pt modelId="{DE066293-85F3-C441-8A20-6588481CB39C}" type="parTrans" cxnId="{9532BE02-CC37-EF4C-ADB8-8F5D31EAE551}">
      <dgm:prSet/>
      <dgm:spPr/>
      <dgm:t>
        <a:bodyPr/>
        <a:lstStyle/>
        <a:p>
          <a:endParaRPr lang="en-US"/>
        </a:p>
      </dgm:t>
    </dgm:pt>
    <dgm:pt modelId="{480154AE-E055-274B-81EC-9697469736A9}" type="sibTrans" cxnId="{9532BE02-CC37-EF4C-ADB8-8F5D31EAE551}">
      <dgm:prSet/>
      <dgm:spPr/>
      <dgm:t>
        <a:bodyPr/>
        <a:lstStyle/>
        <a:p>
          <a:endParaRPr lang="en-US"/>
        </a:p>
      </dgm:t>
    </dgm:pt>
    <dgm:pt modelId="{87632209-3DAD-7B4F-9A1E-6C1BCF703031}">
      <dgm:prSet phldrT="[Text]"/>
      <dgm:spPr/>
      <dgm:t>
        <a:bodyPr/>
        <a:lstStyle/>
        <a:p>
          <a:r>
            <a:rPr lang="en-US" dirty="0"/>
            <a:t>Unrealistic expectations</a:t>
          </a:r>
        </a:p>
      </dgm:t>
    </dgm:pt>
    <dgm:pt modelId="{8BBA4D12-3785-8243-B1C4-AE86CBF9721F}" type="sibTrans" cxnId="{6DDFE3CB-99DC-B347-B772-4B6AD8203397}">
      <dgm:prSet/>
      <dgm:spPr/>
      <dgm:t>
        <a:bodyPr/>
        <a:lstStyle/>
        <a:p>
          <a:endParaRPr lang="en-US"/>
        </a:p>
      </dgm:t>
    </dgm:pt>
    <dgm:pt modelId="{0E50087E-C3C4-314C-8B26-991ABC3DC60B}" type="parTrans" cxnId="{6DDFE3CB-99DC-B347-B772-4B6AD8203397}">
      <dgm:prSet/>
      <dgm:spPr/>
      <dgm:t>
        <a:bodyPr/>
        <a:lstStyle/>
        <a:p>
          <a:endParaRPr lang="en-US"/>
        </a:p>
      </dgm:t>
    </dgm:pt>
    <dgm:pt modelId="{CB79E9AC-099B-FB49-9DC1-5C048C4984D3}">
      <dgm:prSet phldrT="[Text]"/>
      <dgm:spPr>
        <a:solidFill>
          <a:schemeClr val="tx1">
            <a:lumMod val="75000"/>
            <a:lumOff val="25000"/>
          </a:schemeClr>
        </a:solidFill>
      </dgm:spPr>
      <dgm:t>
        <a:bodyPr/>
        <a:lstStyle/>
        <a:p>
          <a:r>
            <a:rPr lang="en-US" dirty="0"/>
            <a:t>Function may be impacted negatively</a:t>
          </a:r>
        </a:p>
      </dgm:t>
    </dgm:pt>
    <dgm:pt modelId="{C2E60E49-442E-E44B-A4EB-B4F32C35E3C4}" type="sibTrans" cxnId="{9058B3CD-D39B-E543-BD89-7447B7AE9687}">
      <dgm:prSet/>
      <dgm:spPr/>
      <dgm:t>
        <a:bodyPr/>
        <a:lstStyle/>
        <a:p>
          <a:endParaRPr lang="en-US"/>
        </a:p>
      </dgm:t>
    </dgm:pt>
    <dgm:pt modelId="{E019C5EC-036C-9541-94BC-64ECA0E801C1}" type="parTrans" cxnId="{9058B3CD-D39B-E543-BD89-7447B7AE9687}">
      <dgm:prSet/>
      <dgm:spPr/>
      <dgm:t>
        <a:bodyPr/>
        <a:lstStyle/>
        <a:p>
          <a:endParaRPr lang="en-US"/>
        </a:p>
      </dgm:t>
    </dgm:pt>
    <dgm:pt modelId="{A8B3EACF-332A-1F40-8910-C0568B8BBAB2}" type="pres">
      <dgm:prSet presAssocID="{A87BC57F-EDD1-1A4A-A469-33622E7247FB}" presName="linear" presStyleCnt="0">
        <dgm:presLayoutVars>
          <dgm:dir/>
          <dgm:animLvl val="lvl"/>
          <dgm:resizeHandles val="exact"/>
        </dgm:presLayoutVars>
      </dgm:prSet>
      <dgm:spPr/>
      <dgm:t>
        <a:bodyPr/>
        <a:lstStyle/>
        <a:p>
          <a:endParaRPr lang="en-US"/>
        </a:p>
      </dgm:t>
    </dgm:pt>
    <dgm:pt modelId="{BAF24348-2467-EE49-9166-76113A36B6DA}" type="pres">
      <dgm:prSet presAssocID="{3494F9A1-672B-3C40-A450-196C379D57C3}" presName="parentLin" presStyleCnt="0"/>
      <dgm:spPr/>
    </dgm:pt>
    <dgm:pt modelId="{EC14D667-F3D5-6043-B5E2-5FFED698E745}" type="pres">
      <dgm:prSet presAssocID="{3494F9A1-672B-3C40-A450-196C379D57C3}" presName="parentLeftMargin" presStyleLbl="node1" presStyleIdx="0" presStyleCnt="3"/>
      <dgm:spPr/>
      <dgm:t>
        <a:bodyPr/>
        <a:lstStyle/>
        <a:p>
          <a:endParaRPr lang="en-US"/>
        </a:p>
      </dgm:t>
    </dgm:pt>
    <dgm:pt modelId="{B0C993D4-FFEC-FB49-978F-85E2D5DCD152}" type="pres">
      <dgm:prSet presAssocID="{3494F9A1-672B-3C40-A450-196C379D57C3}" presName="parentText" presStyleLbl="node1" presStyleIdx="0" presStyleCnt="3" custScaleX="142857">
        <dgm:presLayoutVars>
          <dgm:chMax val="0"/>
          <dgm:bulletEnabled val="1"/>
        </dgm:presLayoutVars>
      </dgm:prSet>
      <dgm:spPr/>
      <dgm:t>
        <a:bodyPr/>
        <a:lstStyle/>
        <a:p>
          <a:endParaRPr lang="en-US"/>
        </a:p>
      </dgm:t>
    </dgm:pt>
    <dgm:pt modelId="{7E6AB361-3D80-6948-9A34-0409237392BB}" type="pres">
      <dgm:prSet presAssocID="{3494F9A1-672B-3C40-A450-196C379D57C3}" presName="negativeSpace" presStyleCnt="0"/>
      <dgm:spPr/>
    </dgm:pt>
    <dgm:pt modelId="{8EB5F2DB-E498-FB4B-BEA0-4E2048E35990}" type="pres">
      <dgm:prSet presAssocID="{3494F9A1-672B-3C40-A450-196C379D57C3}" presName="childText" presStyleLbl="conFgAcc1" presStyleIdx="0" presStyleCnt="3">
        <dgm:presLayoutVars>
          <dgm:bulletEnabled val="1"/>
        </dgm:presLayoutVars>
      </dgm:prSet>
      <dgm:spPr>
        <a:ln>
          <a:solidFill>
            <a:schemeClr val="bg1"/>
          </a:solidFill>
        </a:ln>
      </dgm:spPr>
    </dgm:pt>
    <dgm:pt modelId="{3246D692-21C6-C045-AF74-8BFA24C3BE39}" type="pres">
      <dgm:prSet presAssocID="{480154AE-E055-274B-81EC-9697469736A9}" presName="spaceBetweenRectangles" presStyleCnt="0"/>
      <dgm:spPr/>
    </dgm:pt>
    <dgm:pt modelId="{D3137102-38FF-5941-B143-A9289BA51CB4}" type="pres">
      <dgm:prSet presAssocID="{87632209-3DAD-7B4F-9A1E-6C1BCF703031}" presName="parentLin" presStyleCnt="0"/>
      <dgm:spPr/>
    </dgm:pt>
    <dgm:pt modelId="{6ED4A2A9-C345-BB4E-A00B-5E9F5B8F6CD1}" type="pres">
      <dgm:prSet presAssocID="{87632209-3DAD-7B4F-9A1E-6C1BCF703031}" presName="parentLeftMargin" presStyleLbl="node1" presStyleIdx="0" presStyleCnt="3"/>
      <dgm:spPr/>
      <dgm:t>
        <a:bodyPr/>
        <a:lstStyle/>
        <a:p>
          <a:endParaRPr lang="en-US"/>
        </a:p>
      </dgm:t>
    </dgm:pt>
    <dgm:pt modelId="{7B7E2FB9-1643-3E4D-859E-D0DE3F072EF3}" type="pres">
      <dgm:prSet presAssocID="{87632209-3DAD-7B4F-9A1E-6C1BCF703031}" presName="parentText" presStyleLbl="node1" presStyleIdx="1" presStyleCnt="3" custScaleX="142857">
        <dgm:presLayoutVars>
          <dgm:chMax val="0"/>
          <dgm:bulletEnabled val="1"/>
        </dgm:presLayoutVars>
      </dgm:prSet>
      <dgm:spPr/>
      <dgm:t>
        <a:bodyPr/>
        <a:lstStyle/>
        <a:p>
          <a:endParaRPr lang="en-US"/>
        </a:p>
      </dgm:t>
    </dgm:pt>
    <dgm:pt modelId="{01A70959-E501-AB4C-BA95-B53C64A05656}" type="pres">
      <dgm:prSet presAssocID="{87632209-3DAD-7B4F-9A1E-6C1BCF703031}" presName="negativeSpace" presStyleCnt="0"/>
      <dgm:spPr/>
    </dgm:pt>
    <dgm:pt modelId="{BF457364-F766-0C40-9DD5-FF5AAE6C5EDD}" type="pres">
      <dgm:prSet presAssocID="{87632209-3DAD-7B4F-9A1E-6C1BCF703031}" presName="childText" presStyleLbl="conFgAcc1" presStyleIdx="1" presStyleCnt="3">
        <dgm:presLayoutVars>
          <dgm:bulletEnabled val="1"/>
        </dgm:presLayoutVars>
      </dgm:prSet>
      <dgm:spPr>
        <a:ln>
          <a:solidFill>
            <a:schemeClr val="bg1"/>
          </a:solidFill>
        </a:ln>
      </dgm:spPr>
    </dgm:pt>
    <dgm:pt modelId="{615BEE52-2DB1-854F-A685-7F087B012112}" type="pres">
      <dgm:prSet presAssocID="{8BBA4D12-3785-8243-B1C4-AE86CBF9721F}" presName="spaceBetweenRectangles" presStyleCnt="0"/>
      <dgm:spPr/>
    </dgm:pt>
    <dgm:pt modelId="{D569B934-2A2C-2D4B-A0CA-24E5E320DC4B}" type="pres">
      <dgm:prSet presAssocID="{CB79E9AC-099B-FB49-9DC1-5C048C4984D3}" presName="parentLin" presStyleCnt="0"/>
      <dgm:spPr/>
    </dgm:pt>
    <dgm:pt modelId="{61D431D2-D01C-B34F-931B-1160EF065E35}" type="pres">
      <dgm:prSet presAssocID="{CB79E9AC-099B-FB49-9DC1-5C048C4984D3}" presName="parentLeftMargin" presStyleLbl="node1" presStyleIdx="1" presStyleCnt="3"/>
      <dgm:spPr/>
      <dgm:t>
        <a:bodyPr/>
        <a:lstStyle/>
        <a:p>
          <a:endParaRPr lang="en-US"/>
        </a:p>
      </dgm:t>
    </dgm:pt>
    <dgm:pt modelId="{7616D04D-DA8C-B44D-8FAD-523CB14BB5AD}" type="pres">
      <dgm:prSet presAssocID="{CB79E9AC-099B-FB49-9DC1-5C048C4984D3}" presName="parentText" presStyleLbl="node1" presStyleIdx="2" presStyleCnt="3" custScaleX="142857">
        <dgm:presLayoutVars>
          <dgm:chMax val="0"/>
          <dgm:bulletEnabled val="1"/>
        </dgm:presLayoutVars>
      </dgm:prSet>
      <dgm:spPr/>
      <dgm:t>
        <a:bodyPr/>
        <a:lstStyle/>
        <a:p>
          <a:endParaRPr lang="en-US"/>
        </a:p>
      </dgm:t>
    </dgm:pt>
    <dgm:pt modelId="{3F652650-E4AE-6A40-9A2E-3679AE5376D3}" type="pres">
      <dgm:prSet presAssocID="{CB79E9AC-099B-FB49-9DC1-5C048C4984D3}" presName="negativeSpace" presStyleCnt="0"/>
      <dgm:spPr/>
    </dgm:pt>
    <dgm:pt modelId="{3A30AA3A-A921-2642-960B-6CF78F4FC5BD}" type="pres">
      <dgm:prSet presAssocID="{CB79E9AC-099B-FB49-9DC1-5C048C4984D3}" presName="childText" presStyleLbl="conFgAcc1" presStyleIdx="2" presStyleCnt="3">
        <dgm:presLayoutVars>
          <dgm:bulletEnabled val="1"/>
        </dgm:presLayoutVars>
      </dgm:prSet>
      <dgm:spPr>
        <a:ln>
          <a:solidFill>
            <a:schemeClr val="bg1"/>
          </a:solidFill>
        </a:ln>
      </dgm:spPr>
    </dgm:pt>
  </dgm:ptLst>
  <dgm:cxnLst>
    <dgm:cxn modelId="{477C120B-283A-F147-8049-74FA690CC6E7}" type="presOf" srcId="{87632209-3DAD-7B4F-9A1E-6C1BCF703031}" destId="{6ED4A2A9-C345-BB4E-A00B-5E9F5B8F6CD1}" srcOrd="0" destOrd="0" presId="urn:microsoft.com/office/officeart/2005/8/layout/list1"/>
    <dgm:cxn modelId="{9E0951E6-BEBC-0A42-9BCD-D8F006A20D9C}" type="presOf" srcId="{87632209-3DAD-7B4F-9A1E-6C1BCF703031}" destId="{7B7E2FB9-1643-3E4D-859E-D0DE3F072EF3}" srcOrd="1" destOrd="0" presId="urn:microsoft.com/office/officeart/2005/8/layout/list1"/>
    <dgm:cxn modelId="{0EEB2883-D217-7448-8E11-51A27E868892}" type="presOf" srcId="{A87BC57F-EDD1-1A4A-A469-33622E7247FB}" destId="{A8B3EACF-332A-1F40-8910-C0568B8BBAB2}" srcOrd="0" destOrd="0" presId="urn:microsoft.com/office/officeart/2005/8/layout/list1"/>
    <dgm:cxn modelId="{9058B3CD-D39B-E543-BD89-7447B7AE9687}" srcId="{A87BC57F-EDD1-1A4A-A469-33622E7247FB}" destId="{CB79E9AC-099B-FB49-9DC1-5C048C4984D3}" srcOrd="2" destOrd="0" parTransId="{E019C5EC-036C-9541-94BC-64ECA0E801C1}" sibTransId="{C2E60E49-442E-E44B-A4EB-B4F32C35E3C4}"/>
    <dgm:cxn modelId="{CF534D5E-69D4-7147-BC68-57A278E63467}" type="presOf" srcId="{3494F9A1-672B-3C40-A450-196C379D57C3}" destId="{EC14D667-F3D5-6043-B5E2-5FFED698E745}" srcOrd="0" destOrd="0" presId="urn:microsoft.com/office/officeart/2005/8/layout/list1"/>
    <dgm:cxn modelId="{41EAA491-BC83-AD45-AC77-443384F096E5}" type="presOf" srcId="{CB79E9AC-099B-FB49-9DC1-5C048C4984D3}" destId="{61D431D2-D01C-B34F-931B-1160EF065E35}" srcOrd="0" destOrd="0" presId="urn:microsoft.com/office/officeart/2005/8/layout/list1"/>
    <dgm:cxn modelId="{5973B917-1BDA-0A4A-A597-CE6DE5145844}" type="presOf" srcId="{CB79E9AC-099B-FB49-9DC1-5C048C4984D3}" destId="{7616D04D-DA8C-B44D-8FAD-523CB14BB5AD}" srcOrd="1" destOrd="0" presId="urn:microsoft.com/office/officeart/2005/8/layout/list1"/>
    <dgm:cxn modelId="{BA29BB0A-5042-114A-B7D1-C3ACEC0D2D7C}" type="presOf" srcId="{3494F9A1-672B-3C40-A450-196C379D57C3}" destId="{B0C993D4-FFEC-FB49-978F-85E2D5DCD152}" srcOrd="1" destOrd="0" presId="urn:microsoft.com/office/officeart/2005/8/layout/list1"/>
    <dgm:cxn modelId="{9532BE02-CC37-EF4C-ADB8-8F5D31EAE551}" srcId="{A87BC57F-EDD1-1A4A-A469-33622E7247FB}" destId="{3494F9A1-672B-3C40-A450-196C379D57C3}" srcOrd="0" destOrd="0" parTransId="{DE066293-85F3-C441-8A20-6588481CB39C}" sibTransId="{480154AE-E055-274B-81EC-9697469736A9}"/>
    <dgm:cxn modelId="{6DDFE3CB-99DC-B347-B772-4B6AD8203397}" srcId="{A87BC57F-EDD1-1A4A-A469-33622E7247FB}" destId="{87632209-3DAD-7B4F-9A1E-6C1BCF703031}" srcOrd="1" destOrd="0" parTransId="{0E50087E-C3C4-314C-8B26-991ABC3DC60B}" sibTransId="{8BBA4D12-3785-8243-B1C4-AE86CBF9721F}"/>
    <dgm:cxn modelId="{2CF2F397-2707-404B-81C5-6D21A959CAC9}" type="presParOf" srcId="{A8B3EACF-332A-1F40-8910-C0568B8BBAB2}" destId="{BAF24348-2467-EE49-9166-76113A36B6DA}" srcOrd="0" destOrd="0" presId="urn:microsoft.com/office/officeart/2005/8/layout/list1"/>
    <dgm:cxn modelId="{92AACB03-FE28-3B47-8F25-F8B40A0E1A98}" type="presParOf" srcId="{BAF24348-2467-EE49-9166-76113A36B6DA}" destId="{EC14D667-F3D5-6043-B5E2-5FFED698E745}" srcOrd="0" destOrd="0" presId="urn:microsoft.com/office/officeart/2005/8/layout/list1"/>
    <dgm:cxn modelId="{7B8E257C-999E-244C-90FA-A2D95B5F8CDB}" type="presParOf" srcId="{BAF24348-2467-EE49-9166-76113A36B6DA}" destId="{B0C993D4-FFEC-FB49-978F-85E2D5DCD152}" srcOrd="1" destOrd="0" presId="urn:microsoft.com/office/officeart/2005/8/layout/list1"/>
    <dgm:cxn modelId="{2D23237F-7C7E-584D-A0DC-A4EC76F2ABAC}" type="presParOf" srcId="{A8B3EACF-332A-1F40-8910-C0568B8BBAB2}" destId="{7E6AB361-3D80-6948-9A34-0409237392BB}" srcOrd="1" destOrd="0" presId="urn:microsoft.com/office/officeart/2005/8/layout/list1"/>
    <dgm:cxn modelId="{156C226C-90CF-074F-96BF-768F5D3BB966}" type="presParOf" srcId="{A8B3EACF-332A-1F40-8910-C0568B8BBAB2}" destId="{8EB5F2DB-E498-FB4B-BEA0-4E2048E35990}" srcOrd="2" destOrd="0" presId="urn:microsoft.com/office/officeart/2005/8/layout/list1"/>
    <dgm:cxn modelId="{13ED0AE5-DF63-B049-922E-C02F5DD89F10}" type="presParOf" srcId="{A8B3EACF-332A-1F40-8910-C0568B8BBAB2}" destId="{3246D692-21C6-C045-AF74-8BFA24C3BE39}" srcOrd="3" destOrd="0" presId="urn:microsoft.com/office/officeart/2005/8/layout/list1"/>
    <dgm:cxn modelId="{6775F466-C871-2A46-ADCB-649BF00760DF}" type="presParOf" srcId="{A8B3EACF-332A-1F40-8910-C0568B8BBAB2}" destId="{D3137102-38FF-5941-B143-A9289BA51CB4}" srcOrd="4" destOrd="0" presId="urn:microsoft.com/office/officeart/2005/8/layout/list1"/>
    <dgm:cxn modelId="{DE785A58-0075-DA48-A0EE-88377A1ED2BB}" type="presParOf" srcId="{D3137102-38FF-5941-B143-A9289BA51CB4}" destId="{6ED4A2A9-C345-BB4E-A00B-5E9F5B8F6CD1}" srcOrd="0" destOrd="0" presId="urn:microsoft.com/office/officeart/2005/8/layout/list1"/>
    <dgm:cxn modelId="{2D5F72CD-5575-B54B-8A37-FBA308E222FA}" type="presParOf" srcId="{D3137102-38FF-5941-B143-A9289BA51CB4}" destId="{7B7E2FB9-1643-3E4D-859E-D0DE3F072EF3}" srcOrd="1" destOrd="0" presId="urn:microsoft.com/office/officeart/2005/8/layout/list1"/>
    <dgm:cxn modelId="{1DBE1C18-AD17-E44A-A852-B197F511453C}" type="presParOf" srcId="{A8B3EACF-332A-1F40-8910-C0568B8BBAB2}" destId="{01A70959-E501-AB4C-BA95-B53C64A05656}" srcOrd="5" destOrd="0" presId="urn:microsoft.com/office/officeart/2005/8/layout/list1"/>
    <dgm:cxn modelId="{006D1C4A-8B01-924E-8601-C8DF0D6E6F3E}" type="presParOf" srcId="{A8B3EACF-332A-1F40-8910-C0568B8BBAB2}" destId="{BF457364-F766-0C40-9DD5-FF5AAE6C5EDD}" srcOrd="6" destOrd="0" presId="urn:microsoft.com/office/officeart/2005/8/layout/list1"/>
    <dgm:cxn modelId="{117E9321-DFC8-F942-8A73-A867DA807AA4}" type="presParOf" srcId="{A8B3EACF-332A-1F40-8910-C0568B8BBAB2}" destId="{615BEE52-2DB1-854F-A685-7F087B012112}" srcOrd="7" destOrd="0" presId="urn:microsoft.com/office/officeart/2005/8/layout/list1"/>
    <dgm:cxn modelId="{281A6A5F-4520-A642-8EEE-B7089AA91823}" type="presParOf" srcId="{A8B3EACF-332A-1F40-8910-C0568B8BBAB2}" destId="{D569B934-2A2C-2D4B-A0CA-24E5E320DC4B}" srcOrd="8" destOrd="0" presId="urn:microsoft.com/office/officeart/2005/8/layout/list1"/>
    <dgm:cxn modelId="{3DE0B8DA-EBC4-3D45-ADD9-4E79E66BAEE2}" type="presParOf" srcId="{D569B934-2A2C-2D4B-A0CA-24E5E320DC4B}" destId="{61D431D2-D01C-B34F-931B-1160EF065E35}" srcOrd="0" destOrd="0" presId="urn:microsoft.com/office/officeart/2005/8/layout/list1"/>
    <dgm:cxn modelId="{648C051C-B3E0-A944-AD08-5000C57762F9}" type="presParOf" srcId="{D569B934-2A2C-2D4B-A0CA-24E5E320DC4B}" destId="{7616D04D-DA8C-B44D-8FAD-523CB14BB5AD}" srcOrd="1" destOrd="0" presId="urn:microsoft.com/office/officeart/2005/8/layout/list1"/>
    <dgm:cxn modelId="{CC156AF8-0C87-CB4B-85D0-57EFE3918C72}" type="presParOf" srcId="{A8B3EACF-332A-1F40-8910-C0568B8BBAB2}" destId="{3F652650-E4AE-6A40-9A2E-3679AE5376D3}" srcOrd="9" destOrd="0" presId="urn:microsoft.com/office/officeart/2005/8/layout/list1"/>
    <dgm:cxn modelId="{9C58BB73-4128-4B49-8A49-19DCF11D5CE5}" type="presParOf" srcId="{A8B3EACF-332A-1F40-8910-C0568B8BBAB2}" destId="{3A30AA3A-A921-2642-960B-6CF78F4FC5BD}"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85BF91-1A34-49F9-AFB4-66749056AE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52E92C-9F9C-423B-83B2-B5126910900F}" type="pres">
      <dgm:prSet presAssocID="{3A85BF91-1A34-49F9-AFB4-66749056AEA6}" presName="linear" presStyleCnt="0">
        <dgm:presLayoutVars>
          <dgm:animLvl val="lvl"/>
          <dgm:resizeHandles val="exact"/>
        </dgm:presLayoutVars>
      </dgm:prSet>
      <dgm:spPr/>
      <dgm:t>
        <a:bodyPr/>
        <a:lstStyle/>
        <a:p>
          <a:endParaRPr lang="en-US"/>
        </a:p>
      </dgm:t>
    </dgm:pt>
  </dgm:ptLst>
  <dgm:cxnLst>
    <dgm:cxn modelId="{F89E6118-FD4A-458B-B93E-9E17941D1FD1}" type="presOf" srcId="{3A85BF91-1A34-49F9-AFB4-66749056AEA6}" destId="{4752E92C-9F9C-423B-83B2-B5126910900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E17196-59A7-4F6F-BC27-614625CD80B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C16E256A-096D-4FE4-851F-7ED9320E1135}" type="pres">
      <dgm:prSet presAssocID="{7FE17196-59A7-4F6F-BC27-614625CD80BE}" presName="linearFlow" presStyleCnt="0">
        <dgm:presLayoutVars>
          <dgm:dir/>
          <dgm:animLvl val="lvl"/>
          <dgm:resizeHandles val="exact"/>
        </dgm:presLayoutVars>
      </dgm:prSet>
      <dgm:spPr/>
      <dgm:t>
        <a:bodyPr/>
        <a:lstStyle/>
        <a:p>
          <a:endParaRPr lang="en-US"/>
        </a:p>
      </dgm:t>
    </dgm:pt>
  </dgm:ptLst>
  <dgm:cxnLst>
    <dgm:cxn modelId="{2F37F04E-B0A6-4BF3-9E1C-AA130773B12D}" type="presOf" srcId="{7FE17196-59A7-4F6F-BC27-614625CD80BE}" destId="{C16E256A-096D-4FE4-851F-7ED9320E1135}" srcOrd="0"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9A1E82D-66BC-42B3-A0B3-E9BCFD38FD8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9636B59-25E4-4E42-BAE8-BD7D7BECCAC2}" type="pres">
      <dgm:prSet presAssocID="{A9A1E82D-66BC-42B3-A0B3-E9BCFD38FD8F}" presName="linear" presStyleCnt="0">
        <dgm:presLayoutVars>
          <dgm:animLvl val="lvl"/>
          <dgm:resizeHandles val="exact"/>
        </dgm:presLayoutVars>
      </dgm:prSet>
      <dgm:spPr/>
      <dgm:t>
        <a:bodyPr/>
        <a:lstStyle/>
        <a:p>
          <a:endParaRPr lang="en-US"/>
        </a:p>
      </dgm:t>
    </dgm:pt>
  </dgm:ptLst>
  <dgm:cxnLst>
    <dgm:cxn modelId="{C690E8BD-3AFF-4877-984B-B7FF0768808D}" type="presOf" srcId="{A9A1E82D-66BC-42B3-A0B3-E9BCFD38FD8F}" destId="{49636B59-25E4-4E42-BAE8-BD7D7BECCAC2}"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1650BAD-09DA-4958-992B-49D6D61306E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59710E5-6436-450A-BD70-90FC16D89422}">
      <dgm:prSet phldrT="[Text]" custT="1"/>
      <dgm:spPr/>
      <dgm:t>
        <a:bodyPr/>
        <a:lstStyle/>
        <a:p>
          <a:r>
            <a:rPr lang="en-US" sz="2000" b="0" dirty="0" smtClean="0"/>
            <a:t>Before deciding to begin cosmetic </a:t>
          </a:r>
          <a:r>
            <a:rPr lang="en-US" sz="2000" b="0" dirty="0" err="1" smtClean="0"/>
            <a:t>tx</a:t>
          </a:r>
          <a:r>
            <a:rPr lang="en-US" sz="2000" b="0" dirty="0" smtClean="0"/>
            <a:t>, </a:t>
          </a:r>
          <a:r>
            <a:rPr lang="en-US" sz="2000" b="0" i="1" dirty="0" smtClean="0"/>
            <a:t>you</a:t>
          </a:r>
          <a:r>
            <a:rPr lang="en-US" sz="2000" b="0" i="0" dirty="0" smtClean="0"/>
            <a:t> need to determine—</a:t>
          </a:r>
          <a:endParaRPr lang="en-US" sz="2000" b="0" dirty="0"/>
        </a:p>
      </dgm:t>
    </dgm:pt>
    <dgm:pt modelId="{D8C47C2D-7CCB-44CD-9AE9-EC06FF64370C}" type="parTrans" cxnId="{1AB2344A-C431-44BB-A7FA-B18351DEDCF3}">
      <dgm:prSet/>
      <dgm:spPr/>
      <dgm:t>
        <a:bodyPr/>
        <a:lstStyle/>
        <a:p>
          <a:endParaRPr lang="en-US" sz="2000"/>
        </a:p>
      </dgm:t>
    </dgm:pt>
    <dgm:pt modelId="{BFF615D7-8D14-467A-BBC7-B565B97EE2F9}" type="sibTrans" cxnId="{1AB2344A-C431-44BB-A7FA-B18351DEDCF3}">
      <dgm:prSet/>
      <dgm:spPr/>
      <dgm:t>
        <a:bodyPr/>
        <a:lstStyle/>
        <a:p>
          <a:endParaRPr lang="en-US" sz="2000"/>
        </a:p>
      </dgm:t>
    </dgm:pt>
    <dgm:pt modelId="{9A7DA6BD-2C6B-4DED-B0AD-4533AE262C17}">
      <dgm:prSet custT="1"/>
      <dgm:spPr/>
      <dgm:t>
        <a:bodyPr/>
        <a:lstStyle/>
        <a:p>
          <a:pPr>
            <a:lnSpc>
              <a:spcPct val="100000"/>
            </a:lnSpc>
            <a:spcAft>
              <a:spcPts val="600"/>
            </a:spcAft>
          </a:pPr>
          <a:r>
            <a:rPr lang="en-US" sz="2000" dirty="0" smtClean="0">
              <a:solidFill>
                <a:schemeClr val="tx2"/>
              </a:solidFill>
            </a:rPr>
            <a:t>What are the patient's expectations?</a:t>
          </a:r>
          <a:endParaRPr lang="en-US" sz="2000" dirty="0">
            <a:solidFill>
              <a:schemeClr val="tx2"/>
            </a:solidFill>
          </a:endParaRPr>
        </a:p>
      </dgm:t>
    </dgm:pt>
    <dgm:pt modelId="{E23BBDA3-8AC2-4350-A21F-692E3436DE9D}" type="parTrans" cxnId="{57E5D61B-8C25-4B98-A441-DAD7E7A801A7}">
      <dgm:prSet/>
      <dgm:spPr/>
      <dgm:t>
        <a:bodyPr/>
        <a:lstStyle/>
        <a:p>
          <a:endParaRPr lang="en-US" sz="2000"/>
        </a:p>
      </dgm:t>
    </dgm:pt>
    <dgm:pt modelId="{DD855565-39FF-4F61-AE19-9D1F176B79DF}" type="sibTrans" cxnId="{57E5D61B-8C25-4B98-A441-DAD7E7A801A7}">
      <dgm:prSet/>
      <dgm:spPr/>
      <dgm:t>
        <a:bodyPr/>
        <a:lstStyle/>
        <a:p>
          <a:endParaRPr lang="en-US" sz="2000"/>
        </a:p>
      </dgm:t>
    </dgm:pt>
    <dgm:pt modelId="{9499F532-4CD8-429B-B9D5-E445D9D71BA6}">
      <dgm:prSet custT="1"/>
      <dgm:spPr/>
      <dgm:t>
        <a:bodyPr/>
        <a:lstStyle/>
        <a:p>
          <a:r>
            <a:rPr lang="en-US" sz="2000" dirty="0" smtClean="0"/>
            <a:t>Patient history is important—be aware of all medical comorbidities + mental health issues</a:t>
          </a:r>
          <a:endParaRPr lang="en-US" sz="2000" dirty="0"/>
        </a:p>
      </dgm:t>
    </dgm:pt>
    <dgm:pt modelId="{074D2478-A0C1-49A3-B66B-AF21D3FDEDE6}" type="parTrans" cxnId="{C11B3E76-D2F7-4640-8E8B-4FCDB537982F}">
      <dgm:prSet/>
      <dgm:spPr/>
      <dgm:t>
        <a:bodyPr/>
        <a:lstStyle/>
        <a:p>
          <a:endParaRPr lang="en-US" sz="2000"/>
        </a:p>
      </dgm:t>
    </dgm:pt>
    <dgm:pt modelId="{94DA8E30-B9F9-4888-B606-A29661E011AF}" type="sibTrans" cxnId="{C11B3E76-D2F7-4640-8E8B-4FCDB537982F}">
      <dgm:prSet/>
      <dgm:spPr/>
      <dgm:t>
        <a:bodyPr/>
        <a:lstStyle/>
        <a:p>
          <a:endParaRPr lang="en-US" sz="2000"/>
        </a:p>
      </dgm:t>
    </dgm:pt>
    <dgm:pt modelId="{829DDDC3-164A-4067-9192-C06FE220385F}">
      <dgm:prSet custT="1"/>
      <dgm:spPr/>
      <dgm:t>
        <a:bodyPr/>
        <a:lstStyle/>
        <a:p>
          <a:r>
            <a:rPr lang="en-US" sz="2000" dirty="0" smtClean="0"/>
            <a:t>Has patient sought treatment with prior dentists for cosmetic work? Was this prior work successful? Why or why not?</a:t>
          </a:r>
          <a:endParaRPr lang="en-US" sz="2000" dirty="0"/>
        </a:p>
      </dgm:t>
    </dgm:pt>
    <dgm:pt modelId="{E6CDFCBD-2D4B-4B1D-83D1-7B7B41F4ABCB}" type="parTrans" cxnId="{E3925CA0-06C6-4B2D-8244-3FB3658F1A83}">
      <dgm:prSet/>
      <dgm:spPr/>
      <dgm:t>
        <a:bodyPr/>
        <a:lstStyle/>
        <a:p>
          <a:endParaRPr lang="en-US" sz="2000"/>
        </a:p>
      </dgm:t>
    </dgm:pt>
    <dgm:pt modelId="{D071C13C-7BCF-4A69-A52B-B58BC63E7BC8}" type="sibTrans" cxnId="{E3925CA0-06C6-4B2D-8244-3FB3658F1A83}">
      <dgm:prSet/>
      <dgm:spPr/>
      <dgm:t>
        <a:bodyPr/>
        <a:lstStyle/>
        <a:p>
          <a:endParaRPr lang="en-US" sz="2000"/>
        </a:p>
      </dgm:t>
    </dgm:pt>
    <dgm:pt modelId="{CE0DCC62-CC76-4F9A-AE15-3AB137CDF907}">
      <dgm:prSet custT="1"/>
      <dgm:spPr/>
      <dgm:t>
        <a:bodyPr/>
        <a:lstStyle/>
        <a:p>
          <a:pPr>
            <a:lnSpc>
              <a:spcPct val="100000"/>
            </a:lnSpc>
            <a:spcAft>
              <a:spcPts val="600"/>
            </a:spcAft>
          </a:pPr>
          <a:r>
            <a:rPr lang="en-US" sz="2000" dirty="0" smtClean="0">
              <a:solidFill>
                <a:schemeClr val="tx2"/>
              </a:solidFill>
            </a:rPr>
            <a:t>Are the patient's expectations feasible?</a:t>
          </a:r>
          <a:endParaRPr lang="en-US" sz="2000" dirty="0">
            <a:solidFill>
              <a:schemeClr val="tx2"/>
            </a:solidFill>
          </a:endParaRPr>
        </a:p>
      </dgm:t>
    </dgm:pt>
    <dgm:pt modelId="{CE7A8310-180A-4806-9CDE-48C39A7FC4DF}" type="parTrans" cxnId="{D39E902F-3C21-4AAF-87E1-4C688C50B2BF}">
      <dgm:prSet/>
      <dgm:spPr/>
      <dgm:t>
        <a:bodyPr/>
        <a:lstStyle/>
        <a:p>
          <a:endParaRPr lang="en-US"/>
        </a:p>
      </dgm:t>
    </dgm:pt>
    <dgm:pt modelId="{5346CB42-9FD1-4A42-8BBA-6C2F7C78E408}" type="sibTrans" cxnId="{D39E902F-3C21-4AAF-87E1-4C688C50B2BF}">
      <dgm:prSet/>
      <dgm:spPr/>
      <dgm:t>
        <a:bodyPr/>
        <a:lstStyle/>
        <a:p>
          <a:endParaRPr lang="en-US"/>
        </a:p>
      </dgm:t>
    </dgm:pt>
    <dgm:pt modelId="{79457B27-02B6-499A-92CE-4059419E0361}">
      <dgm:prSet custT="1"/>
      <dgm:spPr/>
      <dgm:t>
        <a:bodyPr/>
        <a:lstStyle/>
        <a:p>
          <a:pPr>
            <a:lnSpc>
              <a:spcPct val="100000"/>
            </a:lnSpc>
            <a:spcAft>
              <a:spcPts val="600"/>
            </a:spcAft>
          </a:pPr>
          <a:r>
            <a:rPr lang="en-US" sz="2000" dirty="0" smtClean="0">
              <a:solidFill>
                <a:schemeClr val="tx2"/>
              </a:solidFill>
            </a:rPr>
            <a:t>Is the desire for cosmetic dentistry related to patient's occupation or an upcoming life event? (Ticking Time Bomb Theory)</a:t>
          </a:r>
          <a:endParaRPr lang="en-US" sz="2000" dirty="0">
            <a:solidFill>
              <a:schemeClr val="tx2"/>
            </a:solidFill>
          </a:endParaRPr>
        </a:p>
      </dgm:t>
    </dgm:pt>
    <dgm:pt modelId="{288CF78E-727F-4F16-8DBA-FD01887C9AF1}" type="parTrans" cxnId="{706DE314-A5DF-4EF5-B299-12B70F8258C4}">
      <dgm:prSet/>
      <dgm:spPr/>
      <dgm:t>
        <a:bodyPr/>
        <a:lstStyle/>
        <a:p>
          <a:endParaRPr lang="en-US"/>
        </a:p>
      </dgm:t>
    </dgm:pt>
    <dgm:pt modelId="{00E294EB-6266-43C5-826B-8BE888985B66}" type="sibTrans" cxnId="{706DE314-A5DF-4EF5-B299-12B70F8258C4}">
      <dgm:prSet/>
      <dgm:spPr/>
      <dgm:t>
        <a:bodyPr/>
        <a:lstStyle/>
        <a:p>
          <a:endParaRPr lang="en-US"/>
        </a:p>
      </dgm:t>
    </dgm:pt>
    <dgm:pt modelId="{89750283-025B-4482-B61E-E613069865F8}">
      <dgm:prSet custT="1"/>
      <dgm:spPr/>
      <dgm:t>
        <a:bodyPr/>
        <a:lstStyle/>
        <a:p>
          <a:pPr>
            <a:lnSpc>
              <a:spcPct val="100000"/>
            </a:lnSpc>
            <a:spcAft>
              <a:spcPts val="600"/>
            </a:spcAft>
          </a:pPr>
          <a:r>
            <a:rPr lang="en-US" sz="2000" dirty="0" smtClean="0">
              <a:solidFill>
                <a:schemeClr val="tx2"/>
              </a:solidFill>
            </a:rPr>
            <a:t>Why does the patient want cosmetic dentistry at all?</a:t>
          </a:r>
          <a:endParaRPr lang="en-US" sz="2000" dirty="0">
            <a:solidFill>
              <a:schemeClr val="tx2"/>
            </a:solidFill>
          </a:endParaRPr>
        </a:p>
      </dgm:t>
    </dgm:pt>
    <dgm:pt modelId="{61C145E7-6A26-4736-9BAB-E2F90CADC4EB}" type="parTrans" cxnId="{8B6B75AF-21F7-4A5C-AD50-F2B236C12BF2}">
      <dgm:prSet/>
      <dgm:spPr/>
      <dgm:t>
        <a:bodyPr/>
        <a:lstStyle/>
        <a:p>
          <a:endParaRPr lang="en-US"/>
        </a:p>
      </dgm:t>
    </dgm:pt>
    <dgm:pt modelId="{359FD540-51AD-449C-82CF-8D113BB99103}" type="sibTrans" cxnId="{8B6B75AF-21F7-4A5C-AD50-F2B236C12BF2}">
      <dgm:prSet/>
      <dgm:spPr/>
      <dgm:t>
        <a:bodyPr/>
        <a:lstStyle/>
        <a:p>
          <a:endParaRPr lang="en-US"/>
        </a:p>
      </dgm:t>
    </dgm:pt>
    <dgm:pt modelId="{25208681-6EF6-40B6-9A4A-9021606FBFCD}">
      <dgm:prSet custT="1"/>
      <dgm:spPr/>
      <dgm:t>
        <a:bodyPr/>
        <a:lstStyle/>
        <a:p>
          <a:pPr>
            <a:lnSpc>
              <a:spcPct val="100000"/>
            </a:lnSpc>
            <a:spcAft>
              <a:spcPts val="600"/>
            </a:spcAft>
          </a:pPr>
          <a:r>
            <a:rPr lang="en-US" sz="2000" dirty="0" smtClean="0">
              <a:solidFill>
                <a:schemeClr val="tx2"/>
              </a:solidFill>
            </a:rPr>
            <a:t>Why does the patient want cosmetic dentistry </a:t>
          </a:r>
          <a:r>
            <a:rPr lang="en-US" sz="2000" i="1" dirty="0" smtClean="0">
              <a:solidFill>
                <a:schemeClr val="tx2"/>
              </a:solidFill>
            </a:rPr>
            <a:t>now</a:t>
          </a:r>
          <a:r>
            <a:rPr lang="en-US" sz="2000" i="0" dirty="0" smtClean="0">
              <a:solidFill>
                <a:schemeClr val="tx2"/>
              </a:solidFill>
            </a:rPr>
            <a:t>?</a:t>
          </a:r>
          <a:endParaRPr lang="en-US" sz="2000" dirty="0">
            <a:solidFill>
              <a:schemeClr val="tx2"/>
            </a:solidFill>
          </a:endParaRPr>
        </a:p>
      </dgm:t>
    </dgm:pt>
    <dgm:pt modelId="{CCF16DE9-594F-436D-B5A1-079919DAF091}" type="parTrans" cxnId="{4C51670B-3E92-41E5-8527-5298D60549A1}">
      <dgm:prSet/>
      <dgm:spPr/>
      <dgm:t>
        <a:bodyPr/>
        <a:lstStyle/>
        <a:p>
          <a:endParaRPr lang="en-US"/>
        </a:p>
      </dgm:t>
    </dgm:pt>
    <dgm:pt modelId="{5F1A816D-A385-4127-BBEB-5100B127516F}" type="sibTrans" cxnId="{4C51670B-3E92-41E5-8527-5298D60549A1}">
      <dgm:prSet/>
      <dgm:spPr/>
      <dgm:t>
        <a:bodyPr/>
        <a:lstStyle/>
        <a:p>
          <a:endParaRPr lang="en-US"/>
        </a:p>
      </dgm:t>
    </dgm:pt>
    <dgm:pt modelId="{59C2DE8D-6E3B-40C9-86A2-BAE496B98E78}" type="pres">
      <dgm:prSet presAssocID="{41650BAD-09DA-4958-992B-49D6D61306EE}" presName="linear" presStyleCnt="0">
        <dgm:presLayoutVars>
          <dgm:animLvl val="lvl"/>
          <dgm:resizeHandles val="exact"/>
        </dgm:presLayoutVars>
      </dgm:prSet>
      <dgm:spPr/>
      <dgm:t>
        <a:bodyPr/>
        <a:lstStyle/>
        <a:p>
          <a:endParaRPr lang="en-US"/>
        </a:p>
      </dgm:t>
    </dgm:pt>
    <dgm:pt modelId="{680A0B89-2960-49D4-A6D9-93CF2A39F197}" type="pres">
      <dgm:prSet presAssocID="{E59710E5-6436-450A-BD70-90FC16D89422}" presName="parentText" presStyleLbl="node1" presStyleIdx="0" presStyleCnt="3">
        <dgm:presLayoutVars>
          <dgm:chMax val="0"/>
          <dgm:bulletEnabled val="1"/>
        </dgm:presLayoutVars>
      </dgm:prSet>
      <dgm:spPr/>
      <dgm:t>
        <a:bodyPr/>
        <a:lstStyle/>
        <a:p>
          <a:endParaRPr lang="en-US"/>
        </a:p>
      </dgm:t>
    </dgm:pt>
    <dgm:pt modelId="{3866987C-C926-4CF8-AA87-7FACD905F7E0}" type="pres">
      <dgm:prSet presAssocID="{E59710E5-6436-450A-BD70-90FC16D89422}" presName="childText" presStyleLbl="revTx" presStyleIdx="0" presStyleCnt="1">
        <dgm:presLayoutVars>
          <dgm:bulletEnabled val="1"/>
        </dgm:presLayoutVars>
      </dgm:prSet>
      <dgm:spPr/>
      <dgm:t>
        <a:bodyPr/>
        <a:lstStyle/>
        <a:p>
          <a:endParaRPr lang="en-US"/>
        </a:p>
      </dgm:t>
    </dgm:pt>
    <dgm:pt modelId="{837B9116-6C34-445B-B493-DDBFC915F303}" type="pres">
      <dgm:prSet presAssocID="{9499F532-4CD8-429B-B9D5-E445D9D71BA6}" presName="parentText" presStyleLbl="node1" presStyleIdx="1" presStyleCnt="3">
        <dgm:presLayoutVars>
          <dgm:chMax val="0"/>
          <dgm:bulletEnabled val="1"/>
        </dgm:presLayoutVars>
      </dgm:prSet>
      <dgm:spPr/>
      <dgm:t>
        <a:bodyPr/>
        <a:lstStyle/>
        <a:p>
          <a:endParaRPr lang="en-US"/>
        </a:p>
      </dgm:t>
    </dgm:pt>
    <dgm:pt modelId="{5BA71AA2-86C0-45D2-9450-D41676C3AEC3}" type="pres">
      <dgm:prSet presAssocID="{94DA8E30-B9F9-4888-B606-A29661E011AF}" presName="spacer" presStyleCnt="0"/>
      <dgm:spPr/>
    </dgm:pt>
    <dgm:pt modelId="{43D7D4A2-0F7D-466B-BF98-D88C4069FD75}" type="pres">
      <dgm:prSet presAssocID="{829DDDC3-164A-4067-9192-C06FE220385F}" presName="parentText" presStyleLbl="node1" presStyleIdx="2" presStyleCnt="3">
        <dgm:presLayoutVars>
          <dgm:chMax val="0"/>
          <dgm:bulletEnabled val="1"/>
        </dgm:presLayoutVars>
      </dgm:prSet>
      <dgm:spPr/>
      <dgm:t>
        <a:bodyPr/>
        <a:lstStyle/>
        <a:p>
          <a:endParaRPr lang="en-US"/>
        </a:p>
      </dgm:t>
    </dgm:pt>
  </dgm:ptLst>
  <dgm:cxnLst>
    <dgm:cxn modelId="{5D49E1FE-FD81-4F8B-9513-B54EEE2A1509}" type="presOf" srcId="{9A7DA6BD-2C6B-4DED-B0AD-4533AE262C17}" destId="{3866987C-C926-4CF8-AA87-7FACD905F7E0}" srcOrd="0" destOrd="0" presId="urn:microsoft.com/office/officeart/2005/8/layout/vList2"/>
    <dgm:cxn modelId="{E3925CA0-06C6-4B2D-8244-3FB3658F1A83}" srcId="{41650BAD-09DA-4958-992B-49D6D61306EE}" destId="{829DDDC3-164A-4067-9192-C06FE220385F}" srcOrd="2" destOrd="0" parTransId="{E6CDFCBD-2D4B-4B1D-83D1-7B7B41F4ABCB}" sibTransId="{D071C13C-7BCF-4A69-A52B-B58BC63E7BC8}"/>
    <dgm:cxn modelId="{EB37F8BA-5118-426C-B0E5-9F18DC20E603}" type="presOf" srcId="{89750283-025B-4482-B61E-E613069865F8}" destId="{3866987C-C926-4CF8-AA87-7FACD905F7E0}" srcOrd="0" destOrd="3" presId="urn:microsoft.com/office/officeart/2005/8/layout/vList2"/>
    <dgm:cxn modelId="{763C5E9A-5085-4EE6-B556-B0D365787A31}" type="presOf" srcId="{829DDDC3-164A-4067-9192-C06FE220385F}" destId="{43D7D4A2-0F7D-466B-BF98-D88C4069FD75}" srcOrd="0" destOrd="0" presId="urn:microsoft.com/office/officeart/2005/8/layout/vList2"/>
    <dgm:cxn modelId="{D426A383-B038-4233-BAEC-16DABBD2E1C6}" type="presOf" srcId="{79457B27-02B6-499A-92CE-4059419E0361}" destId="{3866987C-C926-4CF8-AA87-7FACD905F7E0}" srcOrd="0" destOrd="2" presId="urn:microsoft.com/office/officeart/2005/8/layout/vList2"/>
    <dgm:cxn modelId="{DE5B9689-A1FB-4EED-BDEC-05EC80EF2BF6}" type="presOf" srcId="{9499F532-4CD8-429B-B9D5-E445D9D71BA6}" destId="{837B9116-6C34-445B-B493-DDBFC915F303}" srcOrd="0" destOrd="0" presId="urn:microsoft.com/office/officeart/2005/8/layout/vList2"/>
    <dgm:cxn modelId="{57E5D61B-8C25-4B98-A441-DAD7E7A801A7}" srcId="{E59710E5-6436-450A-BD70-90FC16D89422}" destId="{9A7DA6BD-2C6B-4DED-B0AD-4533AE262C17}" srcOrd="0" destOrd="0" parTransId="{E23BBDA3-8AC2-4350-A21F-692E3436DE9D}" sibTransId="{DD855565-39FF-4F61-AE19-9D1F176B79DF}"/>
    <dgm:cxn modelId="{D39E902F-3C21-4AAF-87E1-4C688C50B2BF}" srcId="{E59710E5-6436-450A-BD70-90FC16D89422}" destId="{CE0DCC62-CC76-4F9A-AE15-3AB137CDF907}" srcOrd="1" destOrd="0" parTransId="{CE7A8310-180A-4806-9CDE-48C39A7FC4DF}" sibTransId="{5346CB42-9FD1-4A42-8BBA-6C2F7C78E408}"/>
    <dgm:cxn modelId="{ABAA4DD5-74D5-4B18-9997-B27812AE4C75}" type="presOf" srcId="{41650BAD-09DA-4958-992B-49D6D61306EE}" destId="{59C2DE8D-6E3B-40C9-86A2-BAE496B98E78}" srcOrd="0" destOrd="0" presId="urn:microsoft.com/office/officeart/2005/8/layout/vList2"/>
    <dgm:cxn modelId="{75FCD255-1F1A-424D-92EB-3E3FEEF99D98}" type="presOf" srcId="{E59710E5-6436-450A-BD70-90FC16D89422}" destId="{680A0B89-2960-49D4-A6D9-93CF2A39F197}" srcOrd="0" destOrd="0" presId="urn:microsoft.com/office/officeart/2005/8/layout/vList2"/>
    <dgm:cxn modelId="{0FC978A9-1401-45C1-8FE2-3220F8BFE692}" type="presOf" srcId="{25208681-6EF6-40B6-9A4A-9021606FBFCD}" destId="{3866987C-C926-4CF8-AA87-7FACD905F7E0}" srcOrd="0" destOrd="4" presId="urn:microsoft.com/office/officeart/2005/8/layout/vList2"/>
    <dgm:cxn modelId="{706DE314-A5DF-4EF5-B299-12B70F8258C4}" srcId="{E59710E5-6436-450A-BD70-90FC16D89422}" destId="{79457B27-02B6-499A-92CE-4059419E0361}" srcOrd="2" destOrd="0" parTransId="{288CF78E-727F-4F16-8DBA-FD01887C9AF1}" sibTransId="{00E294EB-6266-43C5-826B-8BE888985B66}"/>
    <dgm:cxn modelId="{C11B3E76-D2F7-4640-8E8B-4FCDB537982F}" srcId="{41650BAD-09DA-4958-992B-49D6D61306EE}" destId="{9499F532-4CD8-429B-B9D5-E445D9D71BA6}" srcOrd="1" destOrd="0" parTransId="{074D2478-A0C1-49A3-B66B-AF21D3FDEDE6}" sibTransId="{94DA8E30-B9F9-4888-B606-A29661E011AF}"/>
    <dgm:cxn modelId="{3378CCF2-28E3-4409-B40E-A26FBAA76DCA}" type="presOf" srcId="{CE0DCC62-CC76-4F9A-AE15-3AB137CDF907}" destId="{3866987C-C926-4CF8-AA87-7FACD905F7E0}" srcOrd="0" destOrd="1" presId="urn:microsoft.com/office/officeart/2005/8/layout/vList2"/>
    <dgm:cxn modelId="{4C51670B-3E92-41E5-8527-5298D60549A1}" srcId="{E59710E5-6436-450A-BD70-90FC16D89422}" destId="{25208681-6EF6-40B6-9A4A-9021606FBFCD}" srcOrd="4" destOrd="0" parTransId="{CCF16DE9-594F-436D-B5A1-079919DAF091}" sibTransId="{5F1A816D-A385-4127-BBEB-5100B127516F}"/>
    <dgm:cxn modelId="{8B6B75AF-21F7-4A5C-AD50-F2B236C12BF2}" srcId="{E59710E5-6436-450A-BD70-90FC16D89422}" destId="{89750283-025B-4482-B61E-E613069865F8}" srcOrd="3" destOrd="0" parTransId="{61C145E7-6A26-4736-9BAB-E2F90CADC4EB}" sibTransId="{359FD540-51AD-449C-82CF-8D113BB99103}"/>
    <dgm:cxn modelId="{1AB2344A-C431-44BB-A7FA-B18351DEDCF3}" srcId="{41650BAD-09DA-4958-992B-49D6D61306EE}" destId="{E59710E5-6436-450A-BD70-90FC16D89422}" srcOrd="0" destOrd="0" parTransId="{D8C47C2D-7CCB-44CD-9AE9-EC06FF64370C}" sibTransId="{BFF615D7-8D14-467A-BBC7-B565B97EE2F9}"/>
    <dgm:cxn modelId="{CEA96B27-E55B-427C-8BD8-9CB2F44ECE37}" type="presParOf" srcId="{59C2DE8D-6E3B-40C9-86A2-BAE496B98E78}" destId="{680A0B89-2960-49D4-A6D9-93CF2A39F197}" srcOrd="0" destOrd="0" presId="urn:microsoft.com/office/officeart/2005/8/layout/vList2"/>
    <dgm:cxn modelId="{24F2DFEA-7FA0-4B06-A3FA-95938465A809}" type="presParOf" srcId="{59C2DE8D-6E3B-40C9-86A2-BAE496B98E78}" destId="{3866987C-C926-4CF8-AA87-7FACD905F7E0}" srcOrd="1" destOrd="0" presId="urn:microsoft.com/office/officeart/2005/8/layout/vList2"/>
    <dgm:cxn modelId="{06995E67-860B-476F-A10F-86137D8862D9}" type="presParOf" srcId="{59C2DE8D-6E3B-40C9-86A2-BAE496B98E78}" destId="{837B9116-6C34-445B-B493-DDBFC915F303}" srcOrd="2" destOrd="0" presId="urn:microsoft.com/office/officeart/2005/8/layout/vList2"/>
    <dgm:cxn modelId="{70852953-C2B4-45C9-952F-C12324DE69EE}" type="presParOf" srcId="{59C2DE8D-6E3B-40C9-86A2-BAE496B98E78}" destId="{5BA71AA2-86C0-45D2-9450-D41676C3AEC3}" srcOrd="3" destOrd="0" presId="urn:microsoft.com/office/officeart/2005/8/layout/vList2"/>
    <dgm:cxn modelId="{0A6BF8AE-B10C-4A17-A5BF-9C34FA71A80F}" type="presParOf" srcId="{59C2DE8D-6E3B-40C9-86A2-BAE496B98E78}" destId="{43D7D4A2-0F7D-466B-BF98-D88C4069FD75}" srcOrd="4"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F9348-9B78-4CB5-B332-2A41851A97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B51EA6-B56A-4B2D-AAA2-9BDC21DC97FD}">
      <dgm:prSet phldrT="[Text]" custT="1"/>
      <dgm:spPr/>
      <dgm:t>
        <a:bodyPr/>
        <a:lstStyle/>
        <a:p>
          <a:r>
            <a:rPr lang="en-US" sz="2800" dirty="0"/>
            <a:t>At the conclusion of this program, participants should be able to:</a:t>
          </a:r>
        </a:p>
      </dgm:t>
    </dgm:pt>
    <dgm:pt modelId="{0D78D349-2F58-4A26-BAB2-9BF05D14A6C9}" type="parTrans" cxnId="{BD24F0A8-8132-4716-8239-2989AEDA2204}">
      <dgm:prSet/>
      <dgm:spPr/>
      <dgm:t>
        <a:bodyPr/>
        <a:lstStyle/>
        <a:p>
          <a:endParaRPr lang="en-US" sz="2800"/>
        </a:p>
      </dgm:t>
    </dgm:pt>
    <dgm:pt modelId="{7EF006E7-8637-46E4-B1E5-6A2F6067F955}" type="sibTrans" cxnId="{BD24F0A8-8132-4716-8239-2989AEDA2204}">
      <dgm:prSet/>
      <dgm:spPr/>
      <dgm:t>
        <a:bodyPr/>
        <a:lstStyle/>
        <a:p>
          <a:endParaRPr lang="en-US" sz="2800"/>
        </a:p>
      </dgm:t>
    </dgm:pt>
    <dgm:pt modelId="{3039C65E-B488-464B-B8EE-CC3EF510429A}">
      <dgm:prSet custT="1"/>
      <dgm:spPr/>
      <dgm:t>
        <a:bodyPr/>
        <a:lstStyle/>
        <a:p>
          <a:pPr>
            <a:lnSpc>
              <a:spcPct val="100000"/>
            </a:lnSpc>
            <a:spcAft>
              <a:spcPts val="1800"/>
            </a:spcAft>
          </a:pPr>
          <a:r>
            <a:rPr lang="en-US" altLang="en-US" sz="2800" dirty="0">
              <a:solidFill>
                <a:schemeClr val="accent1"/>
              </a:solidFill>
            </a:rPr>
            <a:t>Discuss the potential problems or pitfalls in patient </a:t>
          </a:r>
          <a:br>
            <a:rPr lang="en-US" altLang="en-US" sz="2800" dirty="0">
              <a:solidFill>
                <a:schemeClr val="accent1"/>
              </a:solidFill>
            </a:rPr>
          </a:br>
          <a:r>
            <a:rPr lang="en-US" altLang="en-US" sz="2800" dirty="0">
              <a:solidFill>
                <a:schemeClr val="accent1"/>
              </a:solidFill>
            </a:rPr>
            <a:t>selection</a:t>
          </a:r>
        </a:p>
      </dgm:t>
    </dgm:pt>
    <dgm:pt modelId="{EACD911A-7AC5-4A31-A4BB-D31A7E9A47CA}" type="parTrans" cxnId="{B17DEAC8-E362-420B-B9D6-AB02AD483A14}">
      <dgm:prSet/>
      <dgm:spPr/>
      <dgm:t>
        <a:bodyPr/>
        <a:lstStyle/>
        <a:p>
          <a:endParaRPr lang="en-US" sz="2800"/>
        </a:p>
      </dgm:t>
    </dgm:pt>
    <dgm:pt modelId="{E9C3126A-1004-4399-B32B-7A2F52B07318}" type="sibTrans" cxnId="{B17DEAC8-E362-420B-B9D6-AB02AD483A14}">
      <dgm:prSet/>
      <dgm:spPr/>
      <dgm:t>
        <a:bodyPr/>
        <a:lstStyle/>
        <a:p>
          <a:endParaRPr lang="en-US" sz="2800"/>
        </a:p>
      </dgm:t>
    </dgm:pt>
    <dgm:pt modelId="{94F38728-02B2-4405-8177-747CAF941285}">
      <dgm:prSet custT="1"/>
      <dgm:spPr/>
      <dgm:t>
        <a:bodyPr/>
        <a:lstStyle/>
        <a:p>
          <a:pPr>
            <a:lnSpc>
              <a:spcPct val="100000"/>
            </a:lnSpc>
            <a:spcAft>
              <a:spcPts val="1800"/>
            </a:spcAft>
          </a:pPr>
          <a:r>
            <a:rPr lang="en-US" altLang="en-US" sz="2800" dirty="0">
              <a:solidFill>
                <a:schemeClr val="accent1"/>
              </a:solidFill>
            </a:rPr>
            <a:t>Identify best practices in the patient selection </a:t>
          </a:r>
          <a:br>
            <a:rPr lang="en-US" altLang="en-US" sz="2800" dirty="0">
              <a:solidFill>
                <a:schemeClr val="accent1"/>
              </a:solidFill>
            </a:rPr>
          </a:br>
          <a:r>
            <a:rPr lang="en-US" altLang="en-US" sz="2800" dirty="0">
              <a:solidFill>
                <a:schemeClr val="accent1"/>
              </a:solidFill>
            </a:rPr>
            <a:t>process</a:t>
          </a:r>
        </a:p>
      </dgm:t>
    </dgm:pt>
    <dgm:pt modelId="{F920F618-9AB1-418A-94AC-5040E126B4FB}" type="parTrans" cxnId="{30B3E6F4-2286-4206-A824-02E7B0D4D192}">
      <dgm:prSet/>
      <dgm:spPr/>
      <dgm:t>
        <a:bodyPr/>
        <a:lstStyle/>
        <a:p>
          <a:endParaRPr lang="en-US" sz="2800"/>
        </a:p>
      </dgm:t>
    </dgm:pt>
    <dgm:pt modelId="{E5513D23-D3C0-4E1D-9700-94A1D007A360}" type="sibTrans" cxnId="{30B3E6F4-2286-4206-A824-02E7B0D4D192}">
      <dgm:prSet/>
      <dgm:spPr/>
      <dgm:t>
        <a:bodyPr/>
        <a:lstStyle/>
        <a:p>
          <a:endParaRPr lang="en-US" sz="2800"/>
        </a:p>
      </dgm:t>
    </dgm:pt>
    <dgm:pt modelId="{8337D577-4FF7-4721-98FB-6E210391EC4B}">
      <dgm:prSet custT="1"/>
      <dgm:spPr/>
      <dgm:t>
        <a:bodyPr/>
        <a:lstStyle/>
        <a:p>
          <a:pPr>
            <a:lnSpc>
              <a:spcPct val="100000"/>
            </a:lnSpc>
            <a:spcAft>
              <a:spcPts val="1800"/>
            </a:spcAft>
          </a:pPr>
          <a:r>
            <a:rPr lang="en-US" altLang="en-US" sz="2800" dirty="0">
              <a:solidFill>
                <a:schemeClr val="accent1"/>
              </a:solidFill>
            </a:rPr>
            <a:t>Analyze case studies for lessons learned</a:t>
          </a:r>
        </a:p>
      </dgm:t>
    </dgm:pt>
    <dgm:pt modelId="{485DAD9F-CF58-4EF7-8DDD-CC1054C7E6FE}" type="parTrans" cxnId="{E6FA448C-7040-4BD4-9E16-81F36C097882}">
      <dgm:prSet/>
      <dgm:spPr/>
      <dgm:t>
        <a:bodyPr/>
        <a:lstStyle/>
        <a:p>
          <a:endParaRPr lang="en-US" sz="2800"/>
        </a:p>
      </dgm:t>
    </dgm:pt>
    <dgm:pt modelId="{742390E7-B7C4-43AB-AB65-B63652E10EF3}" type="sibTrans" cxnId="{E6FA448C-7040-4BD4-9E16-81F36C097882}">
      <dgm:prSet/>
      <dgm:spPr/>
      <dgm:t>
        <a:bodyPr/>
        <a:lstStyle/>
        <a:p>
          <a:endParaRPr lang="en-US" sz="2800"/>
        </a:p>
      </dgm:t>
    </dgm:pt>
    <dgm:pt modelId="{86D79E8E-9B0B-4658-BD12-928EEC7B7161}">
      <dgm:prSet phldrT="[Text]" custT="1"/>
      <dgm:spPr/>
      <dgm:t>
        <a:bodyPr/>
        <a:lstStyle/>
        <a:p>
          <a:pPr>
            <a:lnSpc>
              <a:spcPct val="100000"/>
            </a:lnSpc>
            <a:spcAft>
              <a:spcPts val="1800"/>
            </a:spcAft>
          </a:pPr>
          <a:r>
            <a:rPr lang="en-US" altLang="en-US" sz="2800" dirty="0" smtClean="0">
              <a:solidFill>
                <a:schemeClr val="accent1"/>
              </a:solidFill>
            </a:rPr>
            <a:t>Understand the significance of patient selection as a dental malpractice claims driver</a:t>
          </a:r>
          <a:endParaRPr lang="en-US" sz="2800" dirty="0">
            <a:solidFill>
              <a:schemeClr val="accent1"/>
            </a:solidFill>
          </a:endParaRPr>
        </a:p>
      </dgm:t>
    </dgm:pt>
    <dgm:pt modelId="{DB4FF9D3-14F6-47CA-BEFC-F1C4797D78B1}" type="parTrans" cxnId="{183D63B1-15BF-4994-AEF9-178E99848AEA}">
      <dgm:prSet/>
      <dgm:spPr/>
      <dgm:t>
        <a:bodyPr/>
        <a:lstStyle/>
        <a:p>
          <a:endParaRPr lang="en-US"/>
        </a:p>
      </dgm:t>
    </dgm:pt>
    <dgm:pt modelId="{04BB6DA2-5922-4774-A771-DFC17D5F2FD5}" type="sibTrans" cxnId="{183D63B1-15BF-4994-AEF9-178E99848AEA}">
      <dgm:prSet/>
      <dgm:spPr/>
      <dgm:t>
        <a:bodyPr/>
        <a:lstStyle/>
        <a:p>
          <a:endParaRPr lang="en-US"/>
        </a:p>
      </dgm:t>
    </dgm:pt>
    <dgm:pt modelId="{2CAF6FF1-5955-44EC-AF1C-B4CBF6F5B0CD}" type="pres">
      <dgm:prSet presAssocID="{3A6F9348-9B78-4CB5-B332-2A41851A9731}" presName="linear" presStyleCnt="0">
        <dgm:presLayoutVars>
          <dgm:animLvl val="lvl"/>
          <dgm:resizeHandles val="exact"/>
        </dgm:presLayoutVars>
      </dgm:prSet>
      <dgm:spPr/>
      <dgm:t>
        <a:bodyPr/>
        <a:lstStyle/>
        <a:p>
          <a:endParaRPr lang="en-US"/>
        </a:p>
      </dgm:t>
    </dgm:pt>
    <dgm:pt modelId="{B280A1D5-B076-4CD7-96CC-DC2DB9AA05AF}" type="pres">
      <dgm:prSet presAssocID="{23B51EA6-B56A-4B2D-AAA2-9BDC21DC97FD}" presName="parentText" presStyleLbl="node1" presStyleIdx="0" presStyleCnt="1" custScaleY="164578" custLinFactNeighborY="1710">
        <dgm:presLayoutVars>
          <dgm:chMax val="0"/>
          <dgm:bulletEnabled val="1"/>
        </dgm:presLayoutVars>
      </dgm:prSet>
      <dgm:spPr/>
      <dgm:t>
        <a:bodyPr/>
        <a:lstStyle/>
        <a:p>
          <a:endParaRPr lang="en-US"/>
        </a:p>
      </dgm:t>
    </dgm:pt>
    <dgm:pt modelId="{BA9B0AAA-5DE0-4A55-B8CE-50EFB478F454}" type="pres">
      <dgm:prSet presAssocID="{23B51EA6-B56A-4B2D-AAA2-9BDC21DC97FD}" presName="childText" presStyleLbl="revTx" presStyleIdx="0" presStyleCnt="1" custScaleY="158884">
        <dgm:presLayoutVars>
          <dgm:bulletEnabled val="1"/>
        </dgm:presLayoutVars>
      </dgm:prSet>
      <dgm:spPr/>
      <dgm:t>
        <a:bodyPr/>
        <a:lstStyle/>
        <a:p>
          <a:endParaRPr lang="en-US"/>
        </a:p>
      </dgm:t>
    </dgm:pt>
  </dgm:ptLst>
  <dgm:cxnLst>
    <dgm:cxn modelId="{E2F68DD8-2A10-46CD-BAB3-290E7ACD77F4}" type="presOf" srcId="{3A6F9348-9B78-4CB5-B332-2A41851A9731}" destId="{2CAF6FF1-5955-44EC-AF1C-B4CBF6F5B0CD}" srcOrd="0" destOrd="0" presId="urn:microsoft.com/office/officeart/2005/8/layout/vList2"/>
    <dgm:cxn modelId="{63787CA6-5193-4D5C-9F65-BE4658D86537}" type="presOf" srcId="{94F38728-02B2-4405-8177-747CAF941285}" destId="{BA9B0AAA-5DE0-4A55-B8CE-50EFB478F454}" srcOrd="0" destOrd="2" presId="urn:microsoft.com/office/officeart/2005/8/layout/vList2"/>
    <dgm:cxn modelId="{30B3E6F4-2286-4206-A824-02E7B0D4D192}" srcId="{23B51EA6-B56A-4B2D-AAA2-9BDC21DC97FD}" destId="{94F38728-02B2-4405-8177-747CAF941285}" srcOrd="2" destOrd="0" parTransId="{F920F618-9AB1-418A-94AC-5040E126B4FB}" sibTransId="{E5513D23-D3C0-4E1D-9700-94A1D007A360}"/>
    <dgm:cxn modelId="{183D63B1-15BF-4994-AEF9-178E99848AEA}" srcId="{23B51EA6-B56A-4B2D-AAA2-9BDC21DC97FD}" destId="{86D79E8E-9B0B-4658-BD12-928EEC7B7161}" srcOrd="0" destOrd="0" parTransId="{DB4FF9D3-14F6-47CA-BEFC-F1C4797D78B1}" sibTransId="{04BB6DA2-5922-4774-A771-DFC17D5F2FD5}"/>
    <dgm:cxn modelId="{023D6C6F-48C8-49D6-9635-744BC8924A97}" type="presOf" srcId="{3039C65E-B488-464B-B8EE-CC3EF510429A}" destId="{BA9B0AAA-5DE0-4A55-B8CE-50EFB478F454}" srcOrd="0" destOrd="1" presId="urn:microsoft.com/office/officeart/2005/8/layout/vList2"/>
    <dgm:cxn modelId="{E6FA448C-7040-4BD4-9E16-81F36C097882}" srcId="{23B51EA6-B56A-4B2D-AAA2-9BDC21DC97FD}" destId="{8337D577-4FF7-4721-98FB-6E210391EC4B}" srcOrd="3" destOrd="0" parTransId="{485DAD9F-CF58-4EF7-8DDD-CC1054C7E6FE}" sibTransId="{742390E7-B7C4-43AB-AB65-B63652E10EF3}"/>
    <dgm:cxn modelId="{ED1EA7A8-086B-44F5-B8EC-6B915DB8DF81}" type="presOf" srcId="{86D79E8E-9B0B-4658-BD12-928EEC7B7161}" destId="{BA9B0AAA-5DE0-4A55-B8CE-50EFB478F454}" srcOrd="0" destOrd="0" presId="urn:microsoft.com/office/officeart/2005/8/layout/vList2"/>
    <dgm:cxn modelId="{B17DEAC8-E362-420B-B9D6-AB02AD483A14}" srcId="{23B51EA6-B56A-4B2D-AAA2-9BDC21DC97FD}" destId="{3039C65E-B488-464B-B8EE-CC3EF510429A}" srcOrd="1" destOrd="0" parTransId="{EACD911A-7AC5-4A31-A4BB-D31A7E9A47CA}" sibTransId="{E9C3126A-1004-4399-B32B-7A2F52B07318}"/>
    <dgm:cxn modelId="{4CA79764-80AD-40BD-8F85-D5E9AC0D91C2}" type="presOf" srcId="{23B51EA6-B56A-4B2D-AAA2-9BDC21DC97FD}" destId="{B280A1D5-B076-4CD7-96CC-DC2DB9AA05AF}" srcOrd="0" destOrd="0" presId="urn:microsoft.com/office/officeart/2005/8/layout/vList2"/>
    <dgm:cxn modelId="{BD24F0A8-8132-4716-8239-2989AEDA2204}" srcId="{3A6F9348-9B78-4CB5-B332-2A41851A9731}" destId="{23B51EA6-B56A-4B2D-AAA2-9BDC21DC97FD}" srcOrd="0" destOrd="0" parTransId="{0D78D349-2F58-4A26-BAB2-9BF05D14A6C9}" sibTransId="{7EF006E7-8637-46E4-B1E5-6A2F6067F955}"/>
    <dgm:cxn modelId="{763C23C5-F4A1-441E-B243-04E1CC9C400D}" type="presOf" srcId="{8337D577-4FF7-4721-98FB-6E210391EC4B}" destId="{BA9B0AAA-5DE0-4A55-B8CE-50EFB478F454}" srcOrd="0" destOrd="3" presId="urn:microsoft.com/office/officeart/2005/8/layout/vList2"/>
    <dgm:cxn modelId="{E4FE3A76-4B36-4293-887B-935A66F28D48}" type="presParOf" srcId="{2CAF6FF1-5955-44EC-AF1C-B4CBF6F5B0CD}" destId="{B280A1D5-B076-4CD7-96CC-DC2DB9AA05AF}" srcOrd="0" destOrd="0" presId="urn:microsoft.com/office/officeart/2005/8/layout/vList2"/>
    <dgm:cxn modelId="{7FFA13AA-5638-4A07-8FC4-5016CDA70650}" type="presParOf" srcId="{2CAF6FF1-5955-44EC-AF1C-B4CBF6F5B0CD}" destId="{BA9B0AAA-5DE0-4A55-B8CE-50EFB478F454}"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2"/>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3" custScaleX="82140" custScaleY="26751" custLinFactNeighborY="2467"/>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3" custScaleX="107265" custScaleY="227859" custLinFactY="-9967" custLinFactNeighborX="-327" custLinFactNeighborY="-100000"/>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1" custLinFactY="2300000" custLinFactNeighborX="1124" custLinFactNeighborY="2332405"/>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2" custLinFactY="-100000" custLinFactNeighborY="-100767"/>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3" custScaleX="82140" custScaleY="75117" custLinFactNeighborY="-41537"/>
      <dgm:spPr/>
      <dgm:t>
        <a:bodyPr/>
        <a:lstStyle/>
        <a:p>
          <a:endParaRPr lang="en-US"/>
        </a:p>
      </dgm:t>
    </dgm:pt>
    <dgm:pt modelId="{57D1BE1C-288E-4D93-857F-82C76D38F197}" type="pres">
      <dgm:prSet presAssocID="{8B11413A-A39D-48C0-984F-ECABA70A5067}" presName="vert1" presStyleCnt="0"/>
      <dgm:spPr/>
    </dgm:pt>
  </dgm:ptLst>
  <dgm:cxnLst>
    <dgm:cxn modelId="{1052F958-25A2-4BEC-B201-6861D88B6BA8}" type="presOf" srcId="{9913E13F-F5D1-4AB9-9C3E-6922DA30100F}" destId="{EAE4599C-B27A-4E13-B418-2F36D2CED72B}"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AF5CA0F6-8BB9-4B97-A55C-0FD92AA83EEC}" srcId="{FEA87826-C15B-43C1-909B-511BC9B926D0}" destId="{9913E13F-F5D1-4AB9-9C3E-6922DA30100F}" srcOrd="0" destOrd="0" parTransId="{9984F34A-17DE-4965-A0DC-6E355D2E1208}" sibTransId="{18B4160B-1155-4A32-949B-7370CFBA1B29}"/>
    <dgm:cxn modelId="{454A42C6-D577-407A-B676-68D9123F7835}" type="presOf" srcId="{8B11413A-A39D-48C0-984F-ECABA70A5067}" destId="{0FE7586A-E0FC-4D42-8C55-A31D2EC2E4D6}"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9C0DF200-96F9-4D06-878F-261C7BE5780B}" srcId="{9913E13F-F5D1-4AB9-9C3E-6922DA30100F}" destId="{AFB19399-1F4C-4153-8F69-D7E391AF8EED}" srcOrd="0" destOrd="0" parTransId="{B74B925C-5EA5-4DBC-802C-4CCC328AE0A3}" sibTransId="{54DC3CCD-AC43-47B6-BF73-ADDD32497CBF}"/>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A85BF91-1A34-49F9-AFB4-66749056AE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52E92C-9F9C-423B-83B2-B5126910900F}" type="pres">
      <dgm:prSet presAssocID="{3A85BF91-1A34-49F9-AFB4-66749056AEA6}" presName="linear" presStyleCnt="0">
        <dgm:presLayoutVars>
          <dgm:animLvl val="lvl"/>
          <dgm:resizeHandles val="exact"/>
        </dgm:presLayoutVars>
      </dgm:prSet>
      <dgm:spPr/>
      <dgm:t>
        <a:bodyPr/>
        <a:lstStyle/>
        <a:p>
          <a:endParaRPr lang="en-US"/>
        </a:p>
      </dgm:t>
    </dgm:pt>
  </dgm:ptLst>
  <dgm:cxnLst>
    <dgm:cxn modelId="{F89E6118-FD4A-458B-B93E-9E17941D1FD1}" type="presOf" srcId="{3A85BF91-1A34-49F9-AFB4-66749056AEA6}" destId="{4752E92C-9F9C-423B-83B2-B5126910900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FE17196-59A7-4F6F-BC27-614625CD80B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C16E256A-096D-4FE4-851F-7ED9320E1135}" type="pres">
      <dgm:prSet presAssocID="{7FE17196-59A7-4F6F-BC27-614625CD80BE}" presName="linearFlow" presStyleCnt="0">
        <dgm:presLayoutVars>
          <dgm:dir/>
          <dgm:animLvl val="lvl"/>
          <dgm:resizeHandles val="exact"/>
        </dgm:presLayoutVars>
      </dgm:prSet>
      <dgm:spPr/>
      <dgm:t>
        <a:bodyPr/>
        <a:lstStyle/>
        <a:p>
          <a:endParaRPr lang="en-US"/>
        </a:p>
      </dgm:t>
    </dgm:pt>
  </dgm:ptLst>
  <dgm:cxnLst>
    <dgm:cxn modelId="{2F37F04E-B0A6-4BF3-9E1C-AA130773B12D}" type="presOf" srcId="{7FE17196-59A7-4F6F-BC27-614625CD80BE}" destId="{C16E256A-096D-4FE4-851F-7ED9320E1135}" srcOrd="0"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9A1E82D-66BC-42B3-A0B3-E9BCFD38FD8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7DDE111-3D9E-47D5-8FD4-6C7B1CDC69CB}">
      <dgm:prSet phldrT="[Text]" custT="1"/>
      <dgm:spPr/>
      <dgm:t>
        <a:bodyPr/>
        <a:lstStyle/>
        <a:p>
          <a:r>
            <a:rPr lang="en-US" sz="2200" dirty="0" smtClean="0"/>
            <a:t>Cosmetic dentistry is </a:t>
          </a:r>
          <a:r>
            <a:rPr lang="en-US" sz="2200" u="sng" dirty="0" smtClean="0"/>
            <a:t>subjective</a:t>
          </a:r>
          <a:r>
            <a:rPr lang="en-US" sz="2200" dirty="0" smtClean="0"/>
            <a:t> + there are a lot of decisions  involved </a:t>
          </a:r>
          <a:endParaRPr lang="en-US" sz="2200" dirty="0"/>
        </a:p>
      </dgm:t>
    </dgm:pt>
    <dgm:pt modelId="{B6A67DC2-4B2C-44A9-BFAD-89A2432548C9}" type="parTrans" cxnId="{C064F68E-82DF-47B5-9BB0-8AB32B7EBB77}">
      <dgm:prSet/>
      <dgm:spPr/>
      <dgm:t>
        <a:bodyPr/>
        <a:lstStyle/>
        <a:p>
          <a:endParaRPr lang="en-US" sz="2400">
            <a:solidFill>
              <a:schemeClr val="tx2"/>
            </a:solidFill>
          </a:endParaRPr>
        </a:p>
      </dgm:t>
    </dgm:pt>
    <dgm:pt modelId="{1142F926-F38E-4035-A3BB-05E49868C7E0}" type="sibTrans" cxnId="{C064F68E-82DF-47B5-9BB0-8AB32B7EBB77}">
      <dgm:prSet/>
      <dgm:spPr/>
      <dgm:t>
        <a:bodyPr/>
        <a:lstStyle/>
        <a:p>
          <a:endParaRPr lang="en-US" sz="2400">
            <a:solidFill>
              <a:schemeClr val="tx2"/>
            </a:solidFill>
          </a:endParaRPr>
        </a:p>
      </dgm:t>
    </dgm:pt>
    <dgm:pt modelId="{DCD89D62-ACF8-4B51-9BB8-9C555E644BD0}">
      <dgm:prSet custT="1"/>
      <dgm:spPr/>
      <dgm:t>
        <a:bodyPr/>
        <a:lstStyle/>
        <a:p>
          <a:r>
            <a:rPr lang="en-US" sz="2200" dirty="0" smtClean="0"/>
            <a:t>Document all </a:t>
          </a:r>
          <a:r>
            <a:rPr lang="en-US" sz="2200" u="sng" dirty="0" smtClean="0"/>
            <a:t>conversations</a:t>
          </a:r>
          <a:r>
            <a:rPr lang="en-US" sz="2200" dirty="0" smtClean="0"/>
            <a:t> with patient re: goals + expectations</a:t>
          </a:r>
          <a:endParaRPr lang="en-US" sz="2200" dirty="0"/>
        </a:p>
      </dgm:t>
    </dgm:pt>
    <dgm:pt modelId="{AC0E869C-00E0-4CDA-A1FA-E7ECB0368F69}" type="parTrans" cxnId="{F8ADBB59-8D5A-420A-A94E-B6A6F9A2CFB5}">
      <dgm:prSet/>
      <dgm:spPr/>
      <dgm:t>
        <a:bodyPr/>
        <a:lstStyle/>
        <a:p>
          <a:endParaRPr lang="en-US" sz="2400">
            <a:solidFill>
              <a:schemeClr val="tx2"/>
            </a:solidFill>
          </a:endParaRPr>
        </a:p>
      </dgm:t>
    </dgm:pt>
    <dgm:pt modelId="{58BE4A34-07CC-4978-9AB4-CB3F7D2043EE}" type="sibTrans" cxnId="{F8ADBB59-8D5A-420A-A94E-B6A6F9A2CFB5}">
      <dgm:prSet/>
      <dgm:spPr/>
      <dgm:t>
        <a:bodyPr/>
        <a:lstStyle/>
        <a:p>
          <a:endParaRPr lang="en-US" sz="2400">
            <a:solidFill>
              <a:schemeClr val="tx2"/>
            </a:solidFill>
          </a:endParaRPr>
        </a:p>
      </dgm:t>
    </dgm:pt>
    <dgm:pt modelId="{812527A3-4BCC-4457-A1CD-D8A6757E48B0}">
      <dgm:prSet custT="1"/>
      <dgm:spPr/>
      <dgm:t>
        <a:bodyPr/>
        <a:lstStyle/>
        <a:p>
          <a:r>
            <a:rPr lang="en-US" sz="2200" u="sng" dirty="0" smtClean="0"/>
            <a:t>Baseline</a:t>
          </a:r>
          <a:r>
            <a:rPr lang="en-US" sz="2200" dirty="0" smtClean="0"/>
            <a:t> charting, exam details, vitality testing, periodontal assessments, oral hygiene, dietary considerations, and noncompliance </a:t>
          </a:r>
          <a:endParaRPr lang="en-US" sz="2200" dirty="0"/>
        </a:p>
      </dgm:t>
    </dgm:pt>
    <dgm:pt modelId="{12028D92-5F9B-46C9-AF86-7A95B43C193A}" type="parTrans" cxnId="{2E9E4F59-BA48-468A-9E50-3A5C0FFF0355}">
      <dgm:prSet/>
      <dgm:spPr/>
      <dgm:t>
        <a:bodyPr/>
        <a:lstStyle/>
        <a:p>
          <a:endParaRPr lang="en-US" sz="2400">
            <a:solidFill>
              <a:schemeClr val="tx2"/>
            </a:solidFill>
          </a:endParaRPr>
        </a:p>
      </dgm:t>
    </dgm:pt>
    <dgm:pt modelId="{212B36CA-89A5-4BC4-A3D6-D013EA0D08F2}" type="sibTrans" cxnId="{2E9E4F59-BA48-468A-9E50-3A5C0FFF0355}">
      <dgm:prSet/>
      <dgm:spPr/>
      <dgm:t>
        <a:bodyPr/>
        <a:lstStyle/>
        <a:p>
          <a:endParaRPr lang="en-US" sz="2400">
            <a:solidFill>
              <a:schemeClr val="tx2"/>
            </a:solidFill>
          </a:endParaRPr>
        </a:p>
      </dgm:t>
    </dgm:pt>
    <dgm:pt modelId="{67E57B06-077F-42DE-A25D-7A4970B54E15}">
      <dgm:prSet custT="1"/>
      <dgm:spPr/>
      <dgm:t>
        <a:bodyPr/>
        <a:lstStyle/>
        <a:p>
          <a:r>
            <a:rPr lang="en-US" sz="2200" dirty="0" smtClean="0"/>
            <a:t>X-rays, </a:t>
          </a:r>
          <a:r>
            <a:rPr lang="en-US" sz="2200" u="sng" dirty="0" smtClean="0"/>
            <a:t>photographs</a:t>
          </a:r>
          <a:r>
            <a:rPr lang="en-US" sz="2200" dirty="0" smtClean="0"/>
            <a:t>, and study + diagnostic wax-ups</a:t>
          </a:r>
          <a:endParaRPr lang="en-US" sz="2200" dirty="0"/>
        </a:p>
      </dgm:t>
    </dgm:pt>
    <dgm:pt modelId="{B2BB8460-137C-49C3-BA2C-7BC9670A887D}" type="parTrans" cxnId="{938301C6-CBAB-4612-90A6-56C8769E7DA3}">
      <dgm:prSet/>
      <dgm:spPr/>
      <dgm:t>
        <a:bodyPr/>
        <a:lstStyle/>
        <a:p>
          <a:endParaRPr lang="en-US"/>
        </a:p>
      </dgm:t>
    </dgm:pt>
    <dgm:pt modelId="{4D3B8D47-F86C-4D20-B1AD-3A0902FE8ECA}" type="sibTrans" cxnId="{938301C6-CBAB-4612-90A6-56C8769E7DA3}">
      <dgm:prSet/>
      <dgm:spPr/>
      <dgm:t>
        <a:bodyPr/>
        <a:lstStyle/>
        <a:p>
          <a:endParaRPr lang="en-US"/>
        </a:p>
      </dgm:t>
    </dgm:pt>
    <dgm:pt modelId="{49636B59-25E4-4E42-BAE8-BD7D7BECCAC2}" type="pres">
      <dgm:prSet presAssocID="{A9A1E82D-66BC-42B3-A0B3-E9BCFD38FD8F}" presName="linear" presStyleCnt="0">
        <dgm:presLayoutVars>
          <dgm:animLvl val="lvl"/>
          <dgm:resizeHandles val="exact"/>
        </dgm:presLayoutVars>
      </dgm:prSet>
      <dgm:spPr/>
      <dgm:t>
        <a:bodyPr/>
        <a:lstStyle/>
        <a:p>
          <a:endParaRPr lang="en-US"/>
        </a:p>
      </dgm:t>
    </dgm:pt>
    <dgm:pt modelId="{C3AF63F9-B5F7-49EA-9712-FD104B590E9D}" type="pres">
      <dgm:prSet presAssocID="{27DDE111-3D9E-47D5-8FD4-6C7B1CDC69CB}" presName="parentText" presStyleLbl="node1" presStyleIdx="0" presStyleCnt="4" custLinFactY="-35801" custLinFactNeighborX="-62127" custLinFactNeighborY="-100000">
        <dgm:presLayoutVars>
          <dgm:chMax val="0"/>
          <dgm:bulletEnabled val="1"/>
        </dgm:presLayoutVars>
      </dgm:prSet>
      <dgm:spPr/>
      <dgm:t>
        <a:bodyPr/>
        <a:lstStyle/>
        <a:p>
          <a:endParaRPr lang="en-US"/>
        </a:p>
      </dgm:t>
    </dgm:pt>
    <dgm:pt modelId="{2FE90C1A-35E1-4470-A4DF-B40370C00E2F}" type="pres">
      <dgm:prSet presAssocID="{1142F926-F38E-4035-A3BB-05E49868C7E0}" presName="spacer" presStyleCnt="0"/>
      <dgm:spPr/>
    </dgm:pt>
    <dgm:pt modelId="{7FBC13F6-523B-4490-8CD8-BBA99CFEFAA8}" type="pres">
      <dgm:prSet presAssocID="{DCD89D62-ACF8-4B51-9BB8-9C555E644BD0}" presName="parentText" presStyleLbl="node1" presStyleIdx="1" presStyleCnt="4">
        <dgm:presLayoutVars>
          <dgm:chMax val="0"/>
          <dgm:bulletEnabled val="1"/>
        </dgm:presLayoutVars>
      </dgm:prSet>
      <dgm:spPr/>
      <dgm:t>
        <a:bodyPr/>
        <a:lstStyle/>
        <a:p>
          <a:endParaRPr lang="en-US"/>
        </a:p>
      </dgm:t>
    </dgm:pt>
    <dgm:pt modelId="{18EC769E-292F-4471-B07C-0691D0897258}" type="pres">
      <dgm:prSet presAssocID="{58BE4A34-07CC-4978-9AB4-CB3F7D2043EE}" presName="spacer" presStyleCnt="0"/>
      <dgm:spPr/>
    </dgm:pt>
    <dgm:pt modelId="{6E5B2317-0EAF-4375-A3E5-76BEAC5EB864}" type="pres">
      <dgm:prSet presAssocID="{812527A3-4BCC-4457-A1CD-D8A6757E48B0}" presName="parentText" presStyleLbl="node1" presStyleIdx="2" presStyleCnt="4">
        <dgm:presLayoutVars>
          <dgm:chMax val="0"/>
          <dgm:bulletEnabled val="1"/>
        </dgm:presLayoutVars>
      </dgm:prSet>
      <dgm:spPr/>
      <dgm:t>
        <a:bodyPr/>
        <a:lstStyle/>
        <a:p>
          <a:endParaRPr lang="en-US"/>
        </a:p>
      </dgm:t>
    </dgm:pt>
    <dgm:pt modelId="{2F14621D-00F4-4A82-904E-1B2DDB5AC9FD}" type="pres">
      <dgm:prSet presAssocID="{212B36CA-89A5-4BC4-A3D6-D013EA0D08F2}" presName="spacer" presStyleCnt="0"/>
      <dgm:spPr/>
    </dgm:pt>
    <dgm:pt modelId="{5A945915-2E77-49A6-BA59-6DBE572D818D}" type="pres">
      <dgm:prSet presAssocID="{67E57B06-077F-42DE-A25D-7A4970B54E15}" presName="parentText" presStyleLbl="node1" presStyleIdx="3" presStyleCnt="4">
        <dgm:presLayoutVars>
          <dgm:chMax val="0"/>
          <dgm:bulletEnabled val="1"/>
        </dgm:presLayoutVars>
      </dgm:prSet>
      <dgm:spPr/>
      <dgm:t>
        <a:bodyPr/>
        <a:lstStyle/>
        <a:p>
          <a:endParaRPr lang="en-US"/>
        </a:p>
      </dgm:t>
    </dgm:pt>
  </dgm:ptLst>
  <dgm:cxnLst>
    <dgm:cxn modelId="{F8ADBB59-8D5A-420A-A94E-B6A6F9A2CFB5}" srcId="{A9A1E82D-66BC-42B3-A0B3-E9BCFD38FD8F}" destId="{DCD89D62-ACF8-4B51-9BB8-9C555E644BD0}" srcOrd="1" destOrd="0" parTransId="{AC0E869C-00E0-4CDA-A1FA-E7ECB0368F69}" sibTransId="{58BE4A34-07CC-4978-9AB4-CB3F7D2043EE}"/>
    <dgm:cxn modelId="{C064F68E-82DF-47B5-9BB0-8AB32B7EBB77}" srcId="{A9A1E82D-66BC-42B3-A0B3-E9BCFD38FD8F}" destId="{27DDE111-3D9E-47D5-8FD4-6C7B1CDC69CB}" srcOrd="0" destOrd="0" parTransId="{B6A67DC2-4B2C-44A9-BFAD-89A2432548C9}" sibTransId="{1142F926-F38E-4035-A3BB-05E49868C7E0}"/>
    <dgm:cxn modelId="{99734D16-9DBE-4F5B-B50D-2583711A365A}" type="presOf" srcId="{27DDE111-3D9E-47D5-8FD4-6C7B1CDC69CB}" destId="{C3AF63F9-B5F7-49EA-9712-FD104B590E9D}" srcOrd="0" destOrd="0" presId="urn:microsoft.com/office/officeart/2005/8/layout/vList2"/>
    <dgm:cxn modelId="{0CD55603-A049-4476-8C5F-E2E9D9E70724}" type="presOf" srcId="{67E57B06-077F-42DE-A25D-7A4970B54E15}" destId="{5A945915-2E77-49A6-BA59-6DBE572D818D}" srcOrd="0" destOrd="0" presId="urn:microsoft.com/office/officeart/2005/8/layout/vList2"/>
    <dgm:cxn modelId="{C690E8BD-3AFF-4877-984B-B7FF0768808D}" type="presOf" srcId="{A9A1E82D-66BC-42B3-A0B3-E9BCFD38FD8F}" destId="{49636B59-25E4-4E42-BAE8-BD7D7BECCAC2}" srcOrd="0" destOrd="0" presId="urn:microsoft.com/office/officeart/2005/8/layout/vList2"/>
    <dgm:cxn modelId="{F64A8C1C-E98A-46E6-9260-295839AED553}" type="presOf" srcId="{812527A3-4BCC-4457-A1CD-D8A6757E48B0}" destId="{6E5B2317-0EAF-4375-A3E5-76BEAC5EB864}" srcOrd="0" destOrd="0" presId="urn:microsoft.com/office/officeart/2005/8/layout/vList2"/>
    <dgm:cxn modelId="{2E9E4F59-BA48-468A-9E50-3A5C0FFF0355}" srcId="{A9A1E82D-66BC-42B3-A0B3-E9BCFD38FD8F}" destId="{812527A3-4BCC-4457-A1CD-D8A6757E48B0}" srcOrd="2" destOrd="0" parTransId="{12028D92-5F9B-46C9-AF86-7A95B43C193A}" sibTransId="{212B36CA-89A5-4BC4-A3D6-D013EA0D08F2}"/>
    <dgm:cxn modelId="{B09447C7-43E8-4A44-A778-FBE3891807A0}" type="presOf" srcId="{DCD89D62-ACF8-4B51-9BB8-9C555E644BD0}" destId="{7FBC13F6-523B-4490-8CD8-BBA99CFEFAA8}" srcOrd="0" destOrd="0" presId="urn:microsoft.com/office/officeart/2005/8/layout/vList2"/>
    <dgm:cxn modelId="{938301C6-CBAB-4612-90A6-56C8769E7DA3}" srcId="{A9A1E82D-66BC-42B3-A0B3-E9BCFD38FD8F}" destId="{67E57B06-077F-42DE-A25D-7A4970B54E15}" srcOrd="3" destOrd="0" parTransId="{B2BB8460-137C-49C3-BA2C-7BC9670A887D}" sibTransId="{4D3B8D47-F86C-4D20-B1AD-3A0902FE8ECA}"/>
    <dgm:cxn modelId="{CFFCBDCA-1A69-46EE-B2DD-1B9F17751C25}" type="presParOf" srcId="{49636B59-25E4-4E42-BAE8-BD7D7BECCAC2}" destId="{C3AF63F9-B5F7-49EA-9712-FD104B590E9D}" srcOrd="0" destOrd="0" presId="urn:microsoft.com/office/officeart/2005/8/layout/vList2"/>
    <dgm:cxn modelId="{7513EB9C-9C39-4CD1-B726-39BF0F8E1D72}" type="presParOf" srcId="{49636B59-25E4-4E42-BAE8-BD7D7BECCAC2}" destId="{2FE90C1A-35E1-4470-A4DF-B40370C00E2F}" srcOrd="1" destOrd="0" presId="urn:microsoft.com/office/officeart/2005/8/layout/vList2"/>
    <dgm:cxn modelId="{396C1A2D-6ABE-4A17-92FC-2AD92B2203EC}" type="presParOf" srcId="{49636B59-25E4-4E42-BAE8-BD7D7BECCAC2}" destId="{7FBC13F6-523B-4490-8CD8-BBA99CFEFAA8}" srcOrd="2" destOrd="0" presId="urn:microsoft.com/office/officeart/2005/8/layout/vList2"/>
    <dgm:cxn modelId="{A319A2E2-D118-4BEB-921C-D327A61D4EC1}" type="presParOf" srcId="{49636B59-25E4-4E42-BAE8-BD7D7BECCAC2}" destId="{18EC769E-292F-4471-B07C-0691D0897258}" srcOrd="3" destOrd="0" presId="urn:microsoft.com/office/officeart/2005/8/layout/vList2"/>
    <dgm:cxn modelId="{E4144661-39D5-40E0-AA25-E9302A2DDCDC}" type="presParOf" srcId="{49636B59-25E4-4E42-BAE8-BD7D7BECCAC2}" destId="{6E5B2317-0EAF-4375-A3E5-76BEAC5EB864}" srcOrd="4" destOrd="0" presId="urn:microsoft.com/office/officeart/2005/8/layout/vList2"/>
    <dgm:cxn modelId="{B1100C2F-F39E-4EE3-A06C-B7AF003062D0}" type="presParOf" srcId="{49636B59-25E4-4E42-BAE8-BD7D7BECCAC2}" destId="{2F14621D-00F4-4A82-904E-1B2DDB5AC9FD}" srcOrd="5" destOrd="0" presId="urn:microsoft.com/office/officeart/2005/8/layout/vList2"/>
    <dgm:cxn modelId="{27246C45-BAEE-44DA-8D17-C7B61F09BF8E}" type="presParOf" srcId="{49636B59-25E4-4E42-BAE8-BD7D7BECCAC2}" destId="{5A945915-2E77-49A6-BA59-6DBE572D818D}" srcOrd="6"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1132A1B-58DF-488C-A70C-7701B148EFB0}">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814A5EA5-E164-4067-AB71-036A1B761D7E}" type="parTrans" cxnId="{64F3A2CB-45D0-4D8A-BD38-694A09D7E6DE}">
      <dgm:prSet/>
      <dgm:spPr/>
      <dgm:t>
        <a:bodyPr/>
        <a:lstStyle/>
        <a:p>
          <a:endParaRPr lang="en-US"/>
        </a:p>
      </dgm:t>
    </dgm:pt>
    <dgm:pt modelId="{74196BC0-0FE0-4C72-B066-64553E9D42FB}" type="sibTrans" cxnId="{64F3A2CB-45D0-4D8A-BD38-694A09D7E6DE}">
      <dgm:prSet/>
      <dgm:spPr/>
      <dgm:t>
        <a:bodyPr/>
        <a:lstStyle/>
        <a:p>
          <a:endParaRPr lang="en-US"/>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3"/>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4" custScaleX="82140" custScaleY="26751" custLinFactNeighborY="2467"/>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4" custScaleX="107265" custScaleY="227859" custLinFactY="-9967" custLinFactNeighborX="-327" custLinFactNeighborY="-100000"/>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1" custLinFactY="3900000" custLinFactNeighborX="1124" custLinFactNeighborY="3982283"/>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3" custLinFactNeighborX="-315" custLinFactNeighborY="-83373"/>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4" custScaleX="82140" custScaleY="75117" custLinFactNeighborY="-62862"/>
      <dgm:spPr/>
      <dgm:t>
        <a:bodyPr/>
        <a:lstStyle/>
        <a:p>
          <a:endParaRPr lang="en-US"/>
        </a:p>
      </dgm:t>
    </dgm:pt>
    <dgm:pt modelId="{57D1BE1C-288E-4D93-857F-82C76D38F197}" type="pres">
      <dgm:prSet presAssocID="{8B11413A-A39D-48C0-984F-ECABA70A5067}" presName="vert1" presStyleCnt="0"/>
      <dgm:spPr/>
    </dgm:pt>
    <dgm:pt modelId="{30F02B94-A471-45CF-8AF5-FFB10EC0337A}" type="pres">
      <dgm:prSet presAssocID="{11132A1B-58DF-488C-A70C-7701B148EFB0}" presName="thickLine" presStyleLbl="alignNode1" presStyleIdx="2" presStyleCnt="3" custLinFactNeighborY="-15694"/>
      <dgm:spPr/>
    </dgm:pt>
    <dgm:pt modelId="{BEA7E9C3-14ED-49AE-88D3-745A19C4C953}" type="pres">
      <dgm:prSet presAssocID="{11132A1B-58DF-488C-A70C-7701B148EFB0}" presName="horz1" presStyleCnt="0"/>
      <dgm:spPr/>
    </dgm:pt>
    <dgm:pt modelId="{80A5D7E0-A2D3-4C6C-B28A-190C74408F73}" type="pres">
      <dgm:prSet presAssocID="{11132A1B-58DF-488C-A70C-7701B148EFB0}" presName="tx1" presStyleLbl="revTx" presStyleIdx="3" presStyleCnt="4" custScaleX="82140" custScaleY="75117" custLinFactNeighborY="-5576"/>
      <dgm:spPr/>
      <dgm:t>
        <a:bodyPr/>
        <a:lstStyle/>
        <a:p>
          <a:endParaRPr lang="en-US"/>
        </a:p>
      </dgm:t>
    </dgm:pt>
    <dgm:pt modelId="{C1393448-94DA-4B52-B2CC-8D0B7A7EB78C}" type="pres">
      <dgm:prSet presAssocID="{11132A1B-58DF-488C-A70C-7701B148EFB0}" presName="vert1" presStyleCnt="0"/>
      <dgm:spPr/>
    </dgm:pt>
  </dgm:ptLst>
  <dgm:cxnLst>
    <dgm:cxn modelId="{1052F958-25A2-4BEC-B201-6861D88B6BA8}" type="presOf" srcId="{9913E13F-F5D1-4AB9-9C3E-6922DA30100F}" destId="{EAE4599C-B27A-4E13-B418-2F36D2CED72B}" srcOrd="0" destOrd="0" presId="urn:microsoft.com/office/officeart/2008/layout/LinedList"/>
    <dgm:cxn modelId="{64F3A2CB-45D0-4D8A-BD38-694A09D7E6DE}" srcId="{FEA87826-C15B-43C1-909B-511BC9B926D0}" destId="{11132A1B-58DF-488C-A70C-7701B148EFB0}" srcOrd="2" destOrd="0" parTransId="{814A5EA5-E164-4067-AB71-036A1B761D7E}" sibTransId="{74196BC0-0FE0-4C72-B066-64553E9D42FB}"/>
    <dgm:cxn modelId="{581388B1-C83C-4175-8447-55AF79B40A59}" type="presOf" srcId="{AFB19399-1F4C-4153-8F69-D7E391AF8EED}" destId="{B74867AF-FC58-4603-AF88-51B79A060004}" srcOrd="0" destOrd="0" presId="urn:microsoft.com/office/officeart/2008/layout/LinedList"/>
    <dgm:cxn modelId="{AF5CA0F6-8BB9-4B97-A55C-0FD92AA83EEC}" srcId="{FEA87826-C15B-43C1-909B-511BC9B926D0}" destId="{9913E13F-F5D1-4AB9-9C3E-6922DA30100F}" srcOrd="0" destOrd="0" parTransId="{9984F34A-17DE-4965-A0DC-6E355D2E1208}" sibTransId="{18B4160B-1155-4A32-949B-7370CFBA1B29}"/>
    <dgm:cxn modelId="{B3009470-55EC-4C6B-95BA-4779EB88C4C6}" type="presOf" srcId="{11132A1B-58DF-488C-A70C-7701B148EFB0}" destId="{80A5D7E0-A2D3-4C6C-B28A-190C74408F73}" srcOrd="0" destOrd="0" presId="urn:microsoft.com/office/officeart/2008/layout/LinedList"/>
    <dgm:cxn modelId="{454A42C6-D577-407A-B676-68D9123F7835}" type="presOf" srcId="{8B11413A-A39D-48C0-984F-ECABA70A5067}" destId="{0FE7586A-E0FC-4D42-8C55-A31D2EC2E4D6}"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9C0DF200-96F9-4D06-878F-261C7BE5780B}" srcId="{9913E13F-F5D1-4AB9-9C3E-6922DA30100F}" destId="{AFB19399-1F4C-4153-8F69-D7E391AF8EED}" srcOrd="0" destOrd="0" parTransId="{B74B925C-5EA5-4DBC-802C-4CCC328AE0A3}" sibTransId="{54DC3CCD-AC43-47B6-BF73-ADDD32497CBF}"/>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F95B4E1A-9E67-4B90-AE9E-47BC1F3524B1}" type="presParOf" srcId="{6AA46DBA-49E0-44B0-AE30-BA17A235D9D6}" destId="{30F02B94-A471-45CF-8AF5-FFB10EC0337A}" srcOrd="4" destOrd="0" presId="urn:microsoft.com/office/officeart/2008/layout/LinedList"/>
    <dgm:cxn modelId="{4F965AB7-C11D-4D3F-BE7B-08ED79342686}" type="presParOf" srcId="{6AA46DBA-49E0-44B0-AE30-BA17A235D9D6}" destId="{BEA7E9C3-14ED-49AE-88D3-745A19C4C953}" srcOrd="5" destOrd="0" presId="urn:microsoft.com/office/officeart/2008/layout/LinedList"/>
    <dgm:cxn modelId="{38A08F6E-A247-4D46-BAEC-68436AF562DD}" type="presParOf" srcId="{BEA7E9C3-14ED-49AE-88D3-745A19C4C953}" destId="{80A5D7E0-A2D3-4C6C-B28A-190C74408F73}" srcOrd="0" destOrd="0" presId="urn:microsoft.com/office/officeart/2008/layout/LinedList"/>
    <dgm:cxn modelId="{54615D21-6DDD-42A4-8215-C7E59983DE0E}" type="presParOf" srcId="{BEA7E9C3-14ED-49AE-88D3-745A19C4C953}" destId="{C1393448-94DA-4B52-B2CC-8D0B7A7EB78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6B74530-86AA-4613-9E0D-C10695AA06C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BDA87F7-6BE2-4770-8B3F-10DF3DF02907}">
      <dgm:prSet phldrT="[Text]" custT="1"/>
      <dgm:spPr/>
      <dgm:t>
        <a:bodyPr/>
        <a:lstStyle/>
        <a:p>
          <a:r>
            <a:rPr lang="en-US" sz="2000" dirty="0">
              <a:solidFill>
                <a:schemeClr val="tx2"/>
              </a:solidFill>
            </a:rPr>
            <a:t>Be candid, honest, and clear about expected results and outcomes for cosmetic procedures.</a:t>
          </a:r>
        </a:p>
      </dgm:t>
    </dgm:pt>
    <dgm:pt modelId="{657D27A9-0846-4DA6-A529-08E9E47A49E4}" type="parTrans" cxnId="{00310292-0AAE-43C2-A6A4-B8B454AB4AF5}">
      <dgm:prSet/>
      <dgm:spPr/>
      <dgm:t>
        <a:bodyPr/>
        <a:lstStyle/>
        <a:p>
          <a:endParaRPr lang="en-US" sz="2000">
            <a:solidFill>
              <a:schemeClr val="tx2"/>
            </a:solidFill>
          </a:endParaRPr>
        </a:p>
      </dgm:t>
    </dgm:pt>
    <dgm:pt modelId="{274DBD1C-BFA8-4109-88C1-5F20428F9175}" type="sibTrans" cxnId="{00310292-0AAE-43C2-A6A4-B8B454AB4AF5}">
      <dgm:prSet/>
      <dgm:spPr/>
      <dgm:t>
        <a:bodyPr/>
        <a:lstStyle/>
        <a:p>
          <a:endParaRPr lang="en-US" sz="2000">
            <a:solidFill>
              <a:schemeClr val="tx2"/>
            </a:solidFill>
          </a:endParaRPr>
        </a:p>
      </dgm:t>
    </dgm:pt>
    <dgm:pt modelId="{1F7608C1-CCA9-4C2E-BA12-D20D8CFF6F63}">
      <dgm:prSet custT="1"/>
      <dgm:spPr/>
      <dgm:t>
        <a:bodyPr/>
        <a:lstStyle/>
        <a:p>
          <a:r>
            <a:rPr lang="en-US" sz="2000" dirty="0">
              <a:solidFill>
                <a:schemeClr val="tx2"/>
              </a:solidFill>
            </a:rPr>
            <a:t>Discuss during the informed consent process the total length of the plan of care and what the patient can expect visually and physically during that timeline.</a:t>
          </a:r>
        </a:p>
      </dgm:t>
    </dgm:pt>
    <dgm:pt modelId="{EAB84966-62BC-47C3-9ADB-34EB11C0533F}" type="parTrans" cxnId="{AF2AED5A-BDF1-4F20-B848-0D115330D43A}">
      <dgm:prSet/>
      <dgm:spPr/>
      <dgm:t>
        <a:bodyPr/>
        <a:lstStyle/>
        <a:p>
          <a:endParaRPr lang="en-US" sz="2000">
            <a:solidFill>
              <a:schemeClr val="tx2"/>
            </a:solidFill>
          </a:endParaRPr>
        </a:p>
      </dgm:t>
    </dgm:pt>
    <dgm:pt modelId="{F856C3F8-670B-4513-AE72-9E1F90B52661}" type="sibTrans" cxnId="{AF2AED5A-BDF1-4F20-B848-0D115330D43A}">
      <dgm:prSet/>
      <dgm:spPr/>
      <dgm:t>
        <a:bodyPr/>
        <a:lstStyle/>
        <a:p>
          <a:endParaRPr lang="en-US" sz="2000">
            <a:solidFill>
              <a:schemeClr val="tx2"/>
            </a:solidFill>
          </a:endParaRPr>
        </a:p>
      </dgm:t>
    </dgm:pt>
    <dgm:pt modelId="{334D8433-3680-4755-A82D-C2B986370E0F}">
      <dgm:prSet custT="1"/>
      <dgm:spPr/>
      <dgm:t>
        <a:bodyPr/>
        <a:lstStyle/>
        <a:p>
          <a:r>
            <a:rPr lang="en-US" sz="2000" dirty="0">
              <a:solidFill>
                <a:schemeClr val="tx2"/>
              </a:solidFill>
            </a:rPr>
            <a:t>Clearly define and discuss the patient’s responsibilities in relation to the plan of care, and get the patient’s agreement.</a:t>
          </a:r>
        </a:p>
      </dgm:t>
    </dgm:pt>
    <dgm:pt modelId="{FFD8A5E5-B0CE-4009-B85A-923A9E8B5FB6}" type="parTrans" cxnId="{B68E62FD-6CEB-4ECB-A652-8CC741C77FAC}">
      <dgm:prSet/>
      <dgm:spPr/>
      <dgm:t>
        <a:bodyPr/>
        <a:lstStyle/>
        <a:p>
          <a:endParaRPr lang="en-US" sz="2000">
            <a:solidFill>
              <a:schemeClr val="tx2"/>
            </a:solidFill>
          </a:endParaRPr>
        </a:p>
      </dgm:t>
    </dgm:pt>
    <dgm:pt modelId="{211CD520-80AE-4AED-A7DC-8CFAE236653E}" type="sibTrans" cxnId="{B68E62FD-6CEB-4ECB-A652-8CC741C77FAC}">
      <dgm:prSet/>
      <dgm:spPr/>
      <dgm:t>
        <a:bodyPr/>
        <a:lstStyle/>
        <a:p>
          <a:endParaRPr lang="en-US" sz="2000">
            <a:solidFill>
              <a:schemeClr val="tx2"/>
            </a:solidFill>
          </a:endParaRPr>
        </a:p>
      </dgm:t>
    </dgm:pt>
    <dgm:pt modelId="{7BA42990-2207-4B6B-A35F-9DCBFB7F1F83}">
      <dgm:prSet custT="1"/>
      <dgm:spPr/>
      <dgm:t>
        <a:bodyPr/>
        <a:lstStyle/>
        <a:p>
          <a:r>
            <a:rPr lang="en-US" sz="2000" dirty="0">
              <a:solidFill>
                <a:schemeClr val="tx2"/>
              </a:solidFill>
            </a:rPr>
            <a:t>Be upfront about expected costs and any additional costs that may be associated with changes in the plan of care.</a:t>
          </a:r>
        </a:p>
      </dgm:t>
    </dgm:pt>
    <dgm:pt modelId="{81474402-95F7-44A6-9C30-B764B504D79A}" type="parTrans" cxnId="{229415DA-5D9C-40CA-9295-39DC02C3B14F}">
      <dgm:prSet/>
      <dgm:spPr/>
      <dgm:t>
        <a:bodyPr/>
        <a:lstStyle/>
        <a:p>
          <a:endParaRPr lang="en-US" sz="2000">
            <a:solidFill>
              <a:schemeClr val="tx2"/>
            </a:solidFill>
          </a:endParaRPr>
        </a:p>
      </dgm:t>
    </dgm:pt>
    <dgm:pt modelId="{56047196-D9B2-4CF2-A9CA-EC418D9A88D7}" type="sibTrans" cxnId="{229415DA-5D9C-40CA-9295-39DC02C3B14F}">
      <dgm:prSet/>
      <dgm:spPr/>
      <dgm:t>
        <a:bodyPr/>
        <a:lstStyle/>
        <a:p>
          <a:endParaRPr lang="en-US" sz="2000">
            <a:solidFill>
              <a:schemeClr val="tx2"/>
            </a:solidFill>
          </a:endParaRPr>
        </a:p>
      </dgm:t>
    </dgm:pt>
    <dgm:pt modelId="{6B9CDE83-58A5-475A-B984-BF6EF621329A}">
      <dgm:prSet custT="1"/>
      <dgm:spPr/>
      <dgm:t>
        <a:bodyPr/>
        <a:lstStyle/>
        <a:p>
          <a:r>
            <a:rPr lang="en-US" sz="2000" dirty="0">
              <a:solidFill>
                <a:schemeClr val="tx2"/>
              </a:solidFill>
            </a:rPr>
            <a:t>Be aware of the signs of BDD, and have a plan for managing patients who you suspect might have the disorder.</a:t>
          </a:r>
        </a:p>
      </dgm:t>
    </dgm:pt>
    <dgm:pt modelId="{0A47C4E3-D8A9-42B7-A174-77E277813FF7}" type="parTrans" cxnId="{129A36EA-06A1-4121-A899-DA701E3B1E62}">
      <dgm:prSet/>
      <dgm:spPr/>
      <dgm:t>
        <a:bodyPr/>
        <a:lstStyle/>
        <a:p>
          <a:endParaRPr lang="en-US" sz="2000">
            <a:solidFill>
              <a:schemeClr val="tx2"/>
            </a:solidFill>
          </a:endParaRPr>
        </a:p>
      </dgm:t>
    </dgm:pt>
    <dgm:pt modelId="{14B0B1E6-9DE2-40C7-91BD-DE941C79C113}" type="sibTrans" cxnId="{129A36EA-06A1-4121-A899-DA701E3B1E62}">
      <dgm:prSet/>
      <dgm:spPr/>
      <dgm:t>
        <a:bodyPr/>
        <a:lstStyle/>
        <a:p>
          <a:endParaRPr lang="en-US" sz="2000">
            <a:solidFill>
              <a:schemeClr val="tx2"/>
            </a:solidFill>
          </a:endParaRPr>
        </a:p>
      </dgm:t>
    </dgm:pt>
    <dgm:pt modelId="{50B0F0C5-AAE5-497A-8E81-D2F341294D55}" type="pres">
      <dgm:prSet presAssocID="{56B74530-86AA-4613-9E0D-C10695AA06C7}" presName="vert0" presStyleCnt="0">
        <dgm:presLayoutVars>
          <dgm:dir/>
          <dgm:animOne val="branch"/>
          <dgm:animLvl val="lvl"/>
        </dgm:presLayoutVars>
      </dgm:prSet>
      <dgm:spPr/>
      <dgm:t>
        <a:bodyPr/>
        <a:lstStyle/>
        <a:p>
          <a:endParaRPr lang="en-US"/>
        </a:p>
      </dgm:t>
    </dgm:pt>
    <dgm:pt modelId="{ED5A0333-FBA8-43A6-BBB2-BBCCA455E538}" type="pres">
      <dgm:prSet presAssocID="{4BDA87F7-6BE2-4770-8B3F-10DF3DF02907}" presName="thickLine" presStyleLbl="alignNode1" presStyleIdx="0" presStyleCnt="5"/>
      <dgm:spPr/>
    </dgm:pt>
    <dgm:pt modelId="{4B2655A6-81A6-43D5-A56E-7DC94E59A454}" type="pres">
      <dgm:prSet presAssocID="{4BDA87F7-6BE2-4770-8B3F-10DF3DF02907}" presName="horz1" presStyleCnt="0"/>
      <dgm:spPr/>
    </dgm:pt>
    <dgm:pt modelId="{AC8C4C1B-1B72-4869-995C-55CD6A77CABE}" type="pres">
      <dgm:prSet presAssocID="{4BDA87F7-6BE2-4770-8B3F-10DF3DF02907}" presName="tx1" presStyleLbl="revTx" presStyleIdx="0" presStyleCnt="5" custScaleY="63922"/>
      <dgm:spPr/>
      <dgm:t>
        <a:bodyPr/>
        <a:lstStyle/>
        <a:p>
          <a:endParaRPr lang="en-US"/>
        </a:p>
      </dgm:t>
    </dgm:pt>
    <dgm:pt modelId="{AF79DFDF-0F8A-40C6-9ADB-546E60B91DFC}" type="pres">
      <dgm:prSet presAssocID="{4BDA87F7-6BE2-4770-8B3F-10DF3DF02907}" presName="vert1" presStyleCnt="0"/>
      <dgm:spPr/>
    </dgm:pt>
    <dgm:pt modelId="{600F5C38-7932-48B2-A15A-FB348E8DBDF3}" type="pres">
      <dgm:prSet presAssocID="{1F7608C1-CCA9-4C2E-BA12-D20D8CFF6F63}" presName="thickLine" presStyleLbl="alignNode1" presStyleIdx="1" presStyleCnt="5"/>
      <dgm:spPr/>
    </dgm:pt>
    <dgm:pt modelId="{AC30E27A-10EB-4757-A823-44A8B5F024A3}" type="pres">
      <dgm:prSet presAssocID="{1F7608C1-CCA9-4C2E-BA12-D20D8CFF6F63}" presName="horz1" presStyleCnt="0"/>
      <dgm:spPr/>
    </dgm:pt>
    <dgm:pt modelId="{DDA9353E-66BA-45D1-A2BA-C05533D047D1}" type="pres">
      <dgm:prSet presAssocID="{1F7608C1-CCA9-4C2E-BA12-D20D8CFF6F63}" presName="tx1" presStyleLbl="revTx" presStyleIdx="1" presStyleCnt="5" custScaleY="88212"/>
      <dgm:spPr/>
      <dgm:t>
        <a:bodyPr/>
        <a:lstStyle/>
        <a:p>
          <a:endParaRPr lang="en-US"/>
        </a:p>
      </dgm:t>
    </dgm:pt>
    <dgm:pt modelId="{77E635BA-C0D3-4605-9D42-C8F9BAD6E2CB}" type="pres">
      <dgm:prSet presAssocID="{1F7608C1-CCA9-4C2E-BA12-D20D8CFF6F63}" presName="vert1" presStyleCnt="0"/>
      <dgm:spPr/>
    </dgm:pt>
    <dgm:pt modelId="{AA7650CD-3ED1-4418-8A96-51D4B03D753F}" type="pres">
      <dgm:prSet presAssocID="{334D8433-3680-4755-A82D-C2B986370E0F}" presName="thickLine" presStyleLbl="alignNode1" presStyleIdx="2" presStyleCnt="5"/>
      <dgm:spPr/>
    </dgm:pt>
    <dgm:pt modelId="{DE0D5CC4-9205-4546-82ED-5BF529C52922}" type="pres">
      <dgm:prSet presAssocID="{334D8433-3680-4755-A82D-C2B986370E0F}" presName="horz1" presStyleCnt="0"/>
      <dgm:spPr/>
    </dgm:pt>
    <dgm:pt modelId="{0C87999B-00A7-42B0-8439-CDC4DCA376D5}" type="pres">
      <dgm:prSet presAssocID="{334D8433-3680-4755-A82D-C2B986370E0F}" presName="tx1" presStyleLbl="revTx" presStyleIdx="2" presStyleCnt="5" custScaleY="84519"/>
      <dgm:spPr/>
      <dgm:t>
        <a:bodyPr/>
        <a:lstStyle/>
        <a:p>
          <a:endParaRPr lang="en-US"/>
        </a:p>
      </dgm:t>
    </dgm:pt>
    <dgm:pt modelId="{03F101FB-A187-4673-8EED-CE5DEC4442C3}" type="pres">
      <dgm:prSet presAssocID="{334D8433-3680-4755-A82D-C2B986370E0F}" presName="vert1" presStyleCnt="0"/>
      <dgm:spPr/>
    </dgm:pt>
    <dgm:pt modelId="{3F1089DE-0CA6-4005-B47D-2784D14489C1}" type="pres">
      <dgm:prSet presAssocID="{7BA42990-2207-4B6B-A35F-9DCBFB7F1F83}" presName="thickLine" presStyleLbl="alignNode1" presStyleIdx="3" presStyleCnt="5"/>
      <dgm:spPr/>
    </dgm:pt>
    <dgm:pt modelId="{13C87E2A-E73B-45B6-9DDB-D59CB61EBC1A}" type="pres">
      <dgm:prSet presAssocID="{7BA42990-2207-4B6B-A35F-9DCBFB7F1F83}" presName="horz1" presStyleCnt="0"/>
      <dgm:spPr/>
    </dgm:pt>
    <dgm:pt modelId="{F6F7CF0C-96BD-46BE-95E5-B936B4DA453C}" type="pres">
      <dgm:prSet presAssocID="{7BA42990-2207-4B6B-A35F-9DCBFB7F1F83}" presName="tx1" presStyleLbl="revTx" presStyleIdx="3" presStyleCnt="5" custScaleY="63321"/>
      <dgm:spPr/>
      <dgm:t>
        <a:bodyPr/>
        <a:lstStyle/>
        <a:p>
          <a:endParaRPr lang="en-US"/>
        </a:p>
      </dgm:t>
    </dgm:pt>
    <dgm:pt modelId="{6C0BE0D0-1901-4C52-A9AB-175BFD33DFDD}" type="pres">
      <dgm:prSet presAssocID="{7BA42990-2207-4B6B-A35F-9DCBFB7F1F83}" presName="vert1" presStyleCnt="0"/>
      <dgm:spPr/>
    </dgm:pt>
    <dgm:pt modelId="{4B84D90A-8F6C-4812-9E73-3B4ABF3530DF}" type="pres">
      <dgm:prSet presAssocID="{6B9CDE83-58A5-475A-B984-BF6EF621329A}" presName="thickLine" presStyleLbl="alignNode1" presStyleIdx="4" presStyleCnt="5"/>
      <dgm:spPr/>
    </dgm:pt>
    <dgm:pt modelId="{7908F204-4F22-4A2D-BADC-CD95350F53D1}" type="pres">
      <dgm:prSet presAssocID="{6B9CDE83-58A5-475A-B984-BF6EF621329A}" presName="horz1" presStyleCnt="0"/>
      <dgm:spPr/>
    </dgm:pt>
    <dgm:pt modelId="{F132468F-6F61-4923-9C62-05C03C573665}" type="pres">
      <dgm:prSet presAssocID="{6B9CDE83-58A5-475A-B984-BF6EF621329A}" presName="tx1" presStyleLbl="revTx" presStyleIdx="4" presStyleCnt="5"/>
      <dgm:spPr/>
      <dgm:t>
        <a:bodyPr/>
        <a:lstStyle/>
        <a:p>
          <a:endParaRPr lang="en-US"/>
        </a:p>
      </dgm:t>
    </dgm:pt>
    <dgm:pt modelId="{10FEE8C6-65A3-4E7B-8501-2EB2B1C20014}" type="pres">
      <dgm:prSet presAssocID="{6B9CDE83-58A5-475A-B984-BF6EF621329A}" presName="vert1" presStyleCnt="0"/>
      <dgm:spPr/>
    </dgm:pt>
  </dgm:ptLst>
  <dgm:cxnLst>
    <dgm:cxn modelId="{CDB787EC-C198-43D8-BA4A-8E6610659808}" type="presOf" srcId="{4BDA87F7-6BE2-4770-8B3F-10DF3DF02907}" destId="{AC8C4C1B-1B72-4869-995C-55CD6A77CABE}" srcOrd="0" destOrd="0" presId="urn:microsoft.com/office/officeart/2008/layout/LinedList"/>
    <dgm:cxn modelId="{FF1F959A-6BA8-45D9-BB0C-368CD20D5B1C}" type="presOf" srcId="{6B9CDE83-58A5-475A-B984-BF6EF621329A}" destId="{F132468F-6F61-4923-9C62-05C03C573665}" srcOrd="0" destOrd="0" presId="urn:microsoft.com/office/officeart/2008/layout/LinedList"/>
    <dgm:cxn modelId="{26DD4A0E-B3A7-449F-ABF5-1C347DADE7A9}" type="presOf" srcId="{334D8433-3680-4755-A82D-C2B986370E0F}" destId="{0C87999B-00A7-42B0-8439-CDC4DCA376D5}" srcOrd="0" destOrd="0" presId="urn:microsoft.com/office/officeart/2008/layout/LinedList"/>
    <dgm:cxn modelId="{B7D6439D-1DAA-4E32-9767-320C94450225}" type="presOf" srcId="{7BA42990-2207-4B6B-A35F-9DCBFB7F1F83}" destId="{F6F7CF0C-96BD-46BE-95E5-B936B4DA453C}" srcOrd="0" destOrd="0" presId="urn:microsoft.com/office/officeart/2008/layout/LinedList"/>
    <dgm:cxn modelId="{AF2AED5A-BDF1-4F20-B848-0D115330D43A}" srcId="{56B74530-86AA-4613-9E0D-C10695AA06C7}" destId="{1F7608C1-CCA9-4C2E-BA12-D20D8CFF6F63}" srcOrd="1" destOrd="0" parTransId="{EAB84966-62BC-47C3-9ADB-34EB11C0533F}" sibTransId="{F856C3F8-670B-4513-AE72-9E1F90B52661}"/>
    <dgm:cxn modelId="{1103319C-F738-4E99-A8F3-B6B095E23033}" type="presOf" srcId="{56B74530-86AA-4613-9E0D-C10695AA06C7}" destId="{50B0F0C5-AAE5-497A-8E81-D2F341294D55}" srcOrd="0" destOrd="0" presId="urn:microsoft.com/office/officeart/2008/layout/LinedList"/>
    <dgm:cxn modelId="{91CF25D3-85A1-4CD0-8893-6D9B184BE46C}" type="presOf" srcId="{1F7608C1-CCA9-4C2E-BA12-D20D8CFF6F63}" destId="{DDA9353E-66BA-45D1-A2BA-C05533D047D1}" srcOrd="0" destOrd="0" presId="urn:microsoft.com/office/officeart/2008/layout/LinedList"/>
    <dgm:cxn modelId="{229415DA-5D9C-40CA-9295-39DC02C3B14F}" srcId="{56B74530-86AA-4613-9E0D-C10695AA06C7}" destId="{7BA42990-2207-4B6B-A35F-9DCBFB7F1F83}" srcOrd="3" destOrd="0" parTransId="{81474402-95F7-44A6-9C30-B764B504D79A}" sibTransId="{56047196-D9B2-4CF2-A9CA-EC418D9A88D7}"/>
    <dgm:cxn modelId="{B68E62FD-6CEB-4ECB-A652-8CC741C77FAC}" srcId="{56B74530-86AA-4613-9E0D-C10695AA06C7}" destId="{334D8433-3680-4755-A82D-C2B986370E0F}" srcOrd="2" destOrd="0" parTransId="{FFD8A5E5-B0CE-4009-B85A-923A9E8B5FB6}" sibTransId="{211CD520-80AE-4AED-A7DC-8CFAE236653E}"/>
    <dgm:cxn modelId="{00310292-0AAE-43C2-A6A4-B8B454AB4AF5}" srcId="{56B74530-86AA-4613-9E0D-C10695AA06C7}" destId="{4BDA87F7-6BE2-4770-8B3F-10DF3DF02907}" srcOrd="0" destOrd="0" parTransId="{657D27A9-0846-4DA6-A529-08E9E47A49E4}" sibTransId="{274DBD1C-BFA8-4109-88C1-5F20428F9175}"/>
    <dgm:cxn modelId="{129A36EA-06A1-4121-A899-DA701E3B1E62}" srcId="{56B74530-86AA-4613-9E0D-C10695AA06C7}" destId="{6B9CDE83-58A5-475A-B984-BF6EF621329A}" srcOrd="4" destOrd="0" parTransId="{0A47C4E3-D8A9-42B7-A174-77E277813FF7}" sibTransId="{14B0B1E6-9DE2-40C7-91BD-DE941C79C113}"/>
    <dgm:cxn modelId="{0C633C92-F3A4-46D7-BC58-C17992470678}" type="presParOf" srcId="{50B0F0C5-AAE5-497A-8E81-D2F341294D55}" destId="{ED5A0333-FBA8-43A6-BBB2-BBCCA455E538}" srcOrd="0" destOrd="0" presId="urn:microsoft.com/office/officeart/2008/layout/LinedList"/>
    <dgm:cxn modelId="{D8976B86-DA63-42A3-ADAC-E0C588E946BF}" type="presParOf" srcId="{50B0F0C5-AAE5-497A-8E81-D2F341294D55}" destId="{4B2655A6-81A6-43D5-A56E-7DC94E59A454}" srcOrd="1" destOrd="0" presId="urn:microsoft.com/office/officeart/2008/layout/LinedList"/>
    <dgm:cxn modelId="{D0EE67E5-9DA5-4000-8E85-EEA42B3807DA}" type="presParOf" srcId="{4B2655A6-81A6-43D5-A56E-7DC94E59A454}" destId="{AC8C4C1B-1B72-4869-995C-55CD6A77CABE}" srcOrd="0" destOrd="0" presId="urn:microsoft.com/office/officeart/2008/layout/LinedList"/>
    <dgm:cxn modelId="{30C61D79-C3E7-46BA-ADF1-38E05239F860}" type="presParOf" srcId="{4B2655A6-81A6-43D5-A56E-7DC94E59A454}" destId="{AF79DFDF-0F8A-40C6-9ADB-546E60B91DFC}" srcOrd="1" destOrd="0" presId="urn:microsoft.com/office/officeart/2008/layout/LinedList"/>
    <dgm:cxn modelId="{485FB2C6-7FFE-4B47-993E-C0C32D04EB5E}" type="presParOf" srcId="{50B0F0C5-AAE5-497A-8E81-D2F341294D55}" destId="{600F5C38-7932-48B2-A15A-FB348E8DBDF3}" srcOrd="2" destOrd="0" presId="urn:microsoft.com/office/officeart/2008/layout/LinedList"/>
    <dgm:cxn modelId="{4EB5C1C6-1FE0-4B66-895E-6EE32AC34C2E}" type="presParOf" srcId="{50B0F0C5-AAE5-497A-8E81-D2F341294D55}" destId="{AC30E27A-10EB-4757-A823-44A8B5F024A3}" srcOrd="3" destOrd="0" presId="urn:microsoft.com/office/officeart/2008/layout/LinedList"/>
    <dgm:cxn modelId="{02FC328F-3732-44D3-9ACB-AD2C37E41FAE}" type="presParOf" srcId="{AC30E27A-10EB-4757-A823-44A8B5F024A3}" destId="{DDA9353E-66BA-45D1-A2BA-C05533D047D1}" srcOrd="0" destOrd="0" presId="urn:microsoft.com/office/officeart/2008/layout/LinedList"/>
    <dgm:cxn modelId="{43D43426-4B30-46BA-8691-445DC3171456}" type="presParOf" srcId="{AC30E27A-10EB-4757-A823-44A8B5F024A3}" destId="{77E635BA-C0D3-4605-9D42-C8F9BAD6E2CB}" srcOrd="1" destOrd="0" presId="urn:microsoft.com/office/officeart/2008/layout/LinedList"/>
    <dgm:cxn modelId="{80BA23D6-6870-4647-9C84-5F6F4E272D3C}" type="presParOf" srcId="{50B0F0C5-AAE5-497A-8E81-D2F341294D55}" destId="{AA7650CD-3ED1-4418-8A96-51D4B03D753F}" srcOrd="4" destOrd="0" presId="urn:microsoft.com/office/officeart/2008/layout/LinedList"/>
    <dgm:cxn modelId="{6BC900D6-2BD4-4837-B5DE-CCCE08D7F928}" type="presParOf" srcId="{50B0F0C5-AAE5-497A-8E81-D2F341294D55}" destId="{DE0D5CC4-9205-4546-82ED-5BF529C52922}" srcOrd="5" destOrd="0" presId="urn:microsoft.com/office/officeart/2008/layout/LinedList"/>
    <dgm:cxn modelId="{0C4D112D-2599-4FB4-9B83-32A42BD3435A}" type="presParOf" srcId="{DE0D5CC4-9205-4546-82ED-5BF529C52922}" destId="{0C87999B-00A7-42B0-8439-CDC4DCA376D5}" srcOrd="0" destOrd="0" presId="urn:microsoft.com/office/officeart/2008/layout/LinedList"/>
    <dgm:cxn modelId="{89922CC9-4B0C-4419-82DC-FF82F9789143}" type="presParOf" srcId="{DE0D5CC4-9205-4546-82ED-5BF529C52922}" destId="{03F101FB-A187-4673-8EED-CE5DEC4442C3}" srcOrd="1" destOrd="0" presId="urn:microsoft.com/office/officeart/2008/layout/LinedList"/>
    <dgm:cxn modelId="{136D0E83-9C7A-41CE-B299-E27C030B5D0C}" type="presParOf" srcId="{50B0F0C5-AAE5-497A-8E81-D2F341294D55}" destId="{3F1089DE-0CA6-4005-B47D-2784D14489C1}" srcOrd="6" destOrd="0" presId="urn:microsoft.com/office/officeart/2008/layout/LinedList"/>
    <dgm:cxn modelId="{8DA70CCD-F2DD-4DD2-962A-2E89C1990AD6}" type="presParOf" srcId="{50B0F0C5-AAE5-497A-8E81-D2F341294D55}" destId="{13C87E2A-E73B-45B6-9DDB-D59CB61EBC1A}" srcOrd="7" destOrd="0" presId="urn:microsoft.com/office/officeart/2008/layout/LinedList"/>
    <dgm:cxn modelId="{556D6F12-72AD-4875-ACBA-66077D754F48}" type="presParOf" srcId="{13C87E2A-E73B-45B6-9DDB-D59CB61EBC1A}" destId="{F6F7CF0C-96BD-46BE-95E5-B936B4DA453C}" srcOrd="0" destOrd="0" presId="urn:microsoft.com/office/officeart/2008/layout/LinedList"/>
    <dgm:cxn modelId="{7DE14FC1-A7FD-438B-9FD3-BDA3B523BBCA}" type="presParOf" srcId="{13C87E2A-E73B-45B6-9DDB-D59CB61EBC1A}" destId="{6C0BE0D0-1901-4C52-A9AB-175BFD33DFDD}" srcOrd="1" destOrd="0" presId="urn:microsoft.com/office/officeart/2008/layout/LinedList"/>
    <dgm:cxn modelId="{5F2E98B2-05E4-4606-AF70-09247137145F}" type="presParOf" srcId="{50B0F0C5-AAE5-497A-8E81-D2F341294D55}" destId="{4B84D90A-8F6C-4812-9E73-3B4ABF3530DF}" srcOrd="8" destOrd="0" presId="urn:microsoft.com/office/officeart/2008/layout/LinedList"/>
    <dgm:cxn modelId="{0F48574A-F30E-4176-9F1F-D450B243CB66}" type="presParOf" srcId="{50B0F0C5-AAE5-497A-8E81-D2F341294D55}" destId="{7908F204-4F22-4A2D-BADC-CD95350F53D1}" srcOrd="9" destOrd="0" presId="urn:microsoft.com/office/officeart/2008/layout/LinedList"/>
    <dgm:cxn modelId="{35AF7034-5F86-4A0D-B022-F4D4F5DA231D}" type="presParOf" srcId="{7908F204-4F22-4A2D-BADC-CD95350F53D1}" destId="{F132468F-6F61-4923-9C62-05C03C573665}" srcOrd="0" destOrd="0" presId="urn:microsoft.com/office/officeart/2008/layout/LinedList"/>
    <dgm:cxn modelId="{8A3E5AB9-64A9-49AA-8800-7AEFD6B10529}" type="presParOf" srcId="{7908F204-4F22-4A2D-BADC-CD95350F53D1}" destId="{10FEE8C6-65A3-4E7B-8501-2EB2B1C200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1132A1B-58DF-488C-A70C-7701B148EFB0}">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The Issue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814A5EA5-E164-4067-AB71-036A1B761D7E}" type="parTrans" cxnId="{64F3A2CB-45D0-4D8A-BD38-694A09D7E6DE}">
      <dgm:prSet/>
      <dgm:spPr/>
      <dgm:t>
        <a:bodyPr/>
        <a:lstStyle/>
        <a:p>
          <a:endParaRPr lang="en-US"/>
        </a:p>
      </dgm:t>
    </dgm:pt>
    <dgm:pt modelId="{74196BC0-0FE0-4C72-B066-64553E9D42FB}" type="sibTrans" cxnId="{64F3A2CB-45D0-4D8A-BD38-694A09D7E6DE}">
      <dgm:prSet/>
      <dgm:spPr/>
      <dgm:t>
        <a:bodyPr/>
        <a:lstStyle/>
        <a:p>
          <a:endParaRPr lang="en-US"/>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3"/>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4" custScaleX="82140" custScaleY="26751" custLinFactNeighborY="2467"/>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4" custScaleX="107265" custScaleY="227859" custLinFactY="-9967" custLinFactNeighborX="-327" custLinFactNeighborY="-100000"/>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1" custLinFactY="3900000" custLinFactNeighborX="1124" custLinFactNeighborY="3982283"/>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3" custLinFactNeighborY="-82393"/>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4" custScaleX="82140" custScaleY="75117" custLinFactNeighborY="-51483"/>
      <dgm:spPr/>
      <dgm:t>
        <a:bodyPr/>
        <a:lstStyle/>
        <a:p>
          <a:endParaRPr lang="en-US"/>
        </a:p>
      </dgm:t>
    </dgm:pt>
    <dgm:pt modelId="{57D1BE1C-288E-4D93-857F-82C76D38F197}" type="pres">
      <dgm:prSet presAssocID="{8B11413A-A39D-48C0-984F-ECABA70A5067}" presName="vert1" presStyleCnt="0"/>
      <dgm:spPr/>
    </dgm:pt>
    <dgm:pt modelId="{30F02B94-A471-45CF-8AF5-FFB10EC0337A}" type="pres">
      <dgm:prSet presAssocID="{11132A1B-58DF-488C-A70C-7701B148EFB0}" presName="thickLine" presStyleLbl="alignNode1" presStyleIdx="2" presStyleCnt="3" custLinFactNeighborY="-15694"/>
      <dgm:spPr/>
    </dgm:pt>
    <dgm:pt modelId="{BEA7E9C3-14ED-49AE-88D3-745A19C4C953}" type="pres">
      <dgm:prSet presAssocID="{11132A1B-58DF-488C-A70C-7701B148EFB0}" presName="horz1" presStyleCnt="0"/>
      <dgm:spPr/>
    </dgm:pt>
    <dgm:pt modelId="{80A5D7E0-A2D3-4C6C-B28A-190C74408F73}" type="pres">
      <dgm:prSet presAssocID="{11132A1B-58DF-488C-A70C-7701B148EFB0}" presName="tx1" presStyleLbl="revTx" presStyleIdx="3" presStyleCnt="4" custScaleX="82140" custScaleY="75117" custLinFactNeighborY="-5576"/>
      <dgm:spPr/>
      <dgm:t>
        <a:bodyPr/>
        <a:lstStyle/>
        <a:p>
          <a:endParaRPr lang="en-US"/>
        </a:p>
      </dgm:t>
    </dgm:pt>
    <dgm:pt modelId="{C1393448-94DA-4B52-B2CC-8D0B7A7EB78C}" type="pres">
      <dgm:prSet presAssocID="{11132A1B-58DF-488C-A70C-7701B148EFB0}" presName="vert1" presStyleCnt="0"/>
      <dgm:spPr/>
    </dgm:pt>
  </dgm:ptLst>
  <dgm:cxnLst>
    <dgm:cxn modelId="{1052F958-25A2-4BEC-B201-6861D88B6BA8}" type="presOf" srcId="{9913E13F-F5D1-4AB9-9C3E-6922DA30100F}" destId="{EAE4599C-B27A-4E13-B418-2F36D2CED72B}" srcOrd="0" destOrd="0" presId="urn:microsoft.com/office/officeart/2008/layout/LinedList"/>
    <dgm:cxn modelId="{64F3A2CB-45D0-4D8A-BD38-694A09D7E6DE}" srcId="{FEA87826-C15B-43C1-909B-511BC9B926D0}" destId="{11132A1B-58DF-488C-A70C-7701B148EFB0}" srcOrd="2" destOrd="0" parTransId="{814A5EA5-E164-4067-AB71-036A1B761D7E}" sibTransId="{74196BC0-0FE0-4C72-B066-64553E9D42FB}"/>
    <dgm:cxn modelId="{581388B1-C83C-4175-8447-55AF79B40A59}" type="presOf" srcId="{AFB19399-1F4C-4153-8F69-D7E391AF8EED}" destId="{B74867AF-FC58-4603-AF88-51B79A060004}" srcOrd="0" destOrd="0" presId="urn:microsoft.com/office/officeart/2008/layout/LinedList"/>
    <dgm:cxn modelId="{AF5CA0F6-8BB9-4B97-A55C-0FD92AA83EEC}" srcId="{FEA87826-C15B-43C1-909B-511BC9B926D0}" destId="{9913E13F-F5D1-4AB9-9C3E-6922DA30100F}" srcOrd="0" destOrd="0" parTransId="{9984F34A-17DE-4965-A0DC-6E355D2E1208}" sibTransId="{18B4160B-1155-4A32-949B-7370CFBA1B29}"/>
    <dgm:cxn modelId="{B3009470-55EC-4C6B-95BA-4779EB88C4C6}" type="presOf" srcId="{11132A1B-58DF-488C-A70C-7701B148EFB0}" destId="{80A5D7E0-A2D3-4C6C-B28A-190C74408F73}" srcOrd="0" destOrd="0" presId="urn:microsoft.com/office/officeart/2008/layout/LinedList"/>
    <dgm:cxn modelId="{454A42C6-D577-407A-B676-68D9123F7835}" type="presOf" srcId="{8B11413A-A39D-48C0-984F-ECABA70A5067}" destId="{0FE7586A-E0FC-4D42-8C55-A31D2EC2E4D6}"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9C0DF200-96F9-4D06-878F-261C7BE5780B}" srcId="{9913E13F-F5D1-4AB9-9C3E-6922DA30100F}" destId="{AFB19399-1F4C-4153-8F69-D7E391AF8EED}" srcOrd="0" destOrd="0" parTransId="{B74B925C-5EA5-4DBC-802C-4CCC328AE0A3}" sibTransId="{54DC3CCD-AC43-47B6-BF73-ADDD32497CBF}"/>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F95B4E1A-9E67-4B90-AE9E-47BC1F3524B1}" type="presParOf" srcId="{6AA46DBA-49E0-44B0-AE30-BA17A235D9D6}" destId="{30F02B94-A471-45CF-8AF5-FFB10EC0337A}" srcOrd="4" destOrd="0" presId="urn:microsoft.com/office/officeart/2008/layout/LinedList"/>
    <dgm:cxn modelId="{4F965AB7-C11D-4D3F-BE7B-08ED79342686}" type="presParOf" srcId="{6AA46DBA-49E0-44B0-AE30-BA17A235D9D6}" destId="{BEA7E9C3-14ED-49AE-88D3-745A19C4C953}" srcOrd="5" destOrd="0" presId="urn:microsoft.com/office/officeart/2008/layout/LinedList"/>
    <dgm:cxn modelId="{38A08F6E-A247-4D46-BAEC-68436AF562DD}" type="presParOf" srcId="{BEA7E9C3-14ED-49AE-88D3-745A19C4C953}" destId="{80A5D7E0-A2D3-4C6C-B28A-190C74408F73}" srcOrd="0" destOrd="0" presId="urn:microsoft.com/office/officeart/2008/layout/LinedList"/>
    <dgm:cxn modelId="{54615D21-6DDD-42A4-8215-C7E59983DE0E}" type="presParOf" srcId="{BEA7E9C3-14ED-49AE-88D3-745A19C4C953}" destId="{C1393448-94DA-4B52-B2CC-8D0B7A7EB78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9833EE5-84CB-4370-BE0B-9B78176BDB53}"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DFDFB0E7-C1B8-44D4-9CAB-D39B71316D9E}">
      <dgm:prSet phldrT="[Text]" custT="1"/>
      <dgm:spPr/>
      <dgm:t>
        <a:bodyPr/>
        <a:lstStyle/>
        <a:p>
          <a:r>
            <a:rPr lang="en-US" sz="2200" dirty="0"/>
            <a:t>The ethical standard for emergency care of individuals who are not patients of record is to provide “</a:t>
          </a:r>
          <a:r>
            <a:rPr lang="en-US" sz="2200" u="sng" dirty="0"/>
            <a:t>reasonable arrangements</a:t>
          </a:r>
          <a:r>
            <a:rPr lang="en-US" sz="2200" dirty="0"/>
            <a:t>” for their emergency care.</a:t>
          </a:r>
        </a:p>
      </dgm:t>
    </dgm:pt>
    <dgm:pt modelId="{E577DDC9-B56A-4D49-AA03-81BD176DFE98}" type="parTrans" cxnId="{01F8C8BF-38DB-4632-9A6D-A9456CDECEA1}">
      <dgm:prSet/>
      <dgm:spPr/>
      <dgm:t>
        <a:bodyPr/>
        <a:lstStyle/>
        <a:p>
          <a:endParaRPr lang="en-US" sz="2200">
            <a:solidFill>
              <a:schemeClr val="tx2"/>
            </a:solidFill>
          </a:endParaRPr>
        </a:p>
      </dgm:t>
    </dgm:pt>
    <dgm:pt modelId="{969211B3-E2E4-4F83-B6AA-F5E823594C71}" type="sibTrans" cxnId="{01F8C8BF-38DB-4632-9A6D-A9456CDECEA1}">
      <dgm:prSet/>
      <dgm:spPr/>
      <dgm:t>
        <a:bodyPr/>
        <a:lstStyle/>
        <a:p>
          <a:endParaRPr lang="en-US" sz="2200" dirty="0">
            <a:solidFill>
              <a:schemeClr val="tx2"/>
            </a:solidFill>
          </a:endParaRPr>
        </a:p>
      </dgm:t>
    </dgm:pt>
    <dgm:pt modelId="{2259866F-4C37-47C7-87E1-3FB7BEC0CC87}">
      <dgm:prSet custT="1"/>
      <dgm:spPr/>
      <dgm:t>
        <a:bodyPr/>
        <a:lstStyle/>
        <a:p>
          <a:r>
            <a:rPr lang="en-US" sz="2200" dirty="0"/>
            <a:t>Ensure the patient understands that this is only an </a:t>
          </a:r>
          <a:r>
            <a:rPr lang="en-US" sz="2200" u="sng" dirty="0"/>
            <a:t>episodic</a:t>
          </a:r>
          <a:r>
            <a:rPr lang="en-US" sz="2200" dirty="0"/>
            <a:t> </a:t>
          </a:r>
          <a:br>
            <a:rPr lang="en-US" sz="2200" dirty="0"/>
          </a:br>
          <a:r>
            <a:rPr lang="en-US" sz="2200" dirty="0"/>
            <a:t>doctor</a:t>
          </a:r>
          <a:r>
            <a:rPr lang="en-US" sz="2200" dirty="0">
              <a:latin typeface="Trebuchet MS" panose="020B0603020202020204" pitchFamily="34" charset="0"/>
            </a:rPr>
            <a:t>–</a:t>
          </a:r>
          <a:r>
            <a:rPr lang="en-US" sz="2200" dirty="0"/>
            <a:t>patient relationship to provide emergent care.</a:t>
          </a:r>
        </a:p>
      </dgm:t>
    </dgm:pt>
    <dgm:pt modelId="{B23B5E25-0EDE-49E5-9963-9E626752A1E9}" type="parTrans" cxnId="{2D1A7247-1C16-46CA-9617-5E3486A2617F}">
      <dgm:prSet/>
      <dgm:spPr/>
      <dgm:t>
        <a:bodyPr/>
        <a:lstStyle/>
        <a:p>
          <a:endParaRPr lang="en-US" sz="2200">
            <a:solidFill>
              <a:schemeClr val="tx2"/>
            </a:solidFill>
          </a:endParaRPr>
        </a:p>
      </dgm:t>
    </dgm:pt>
    <dgm:pt modelId="{A711381E-0BFA-49D7-A56A-D4D7CB3D9FDB}" type="sibTrans" cxnId="{2D1A7247-1C16-46CA-9617-5E3486A2617F}">
      <dgm:prSet/>
      <dgm:spPr/>
      <dgm:t>
        <a:bodyPr/>
        <a:lstStyle/>
        <a:p>
          <a:endParaRPr lang="en-US" sz="2200">
            <a:solidFill>
              <a:schemeClr val="tx2"/>
            </a:solidFill>
          </a:endParaRPr>
        </a:p>
      </dgm:t>
    </dgm:pt>
    <dgm:pt modelId="{260BDBC4-2D96-405B-A550-14E57C33C50B}">
      <dgm:prSet custT="1"/>
      <dgm:spPr/>
      <dgm:t>
        <a:bodyPr/>
        <a:lstStyle/>
        <a:p>
          <a:r>
            <a:rPr lang="en-US" sz="2200" dirty="0"/>
            <a:t>If you have concerns about the level of care needed, or if you suspect “</a:t>
          </a:r>
          <a:r>
            <a:rPr lang="en-US" sz="2200" dirty="0" err="1"/>
            <a:t>band-aid</a:t>
          </a:r>
          <a:r>
            <a:rPr lang="en-US" sz="2200" dirty="0"/>
            <a:t> dentistry,” </a:t>
          </a:r>
          <a:r>
            <a:rPr lang="en-US" sz="2200" u="sng" dirty="0"/>
            <a:t>refer the patient</a:t>
          </a:r>
          <a:r>
            <a:rPr lang="en-US" sz="2200" dirty="0"/>
            <a:t> to the local emergency department.</a:t>
          </a:r>
        </a:p>
      </dgm:t>
    </dgm:pt>
    <dgm:pt modelId="{B426FCE6-7AC6-49B4-B89C-41109B78F1D1}" type="parTrans" cxnId="{9B821647-7E0F-41B6-993A-670C3D29876F}">
      <dgm:prSet/>
      <dgm:spPr/>
      <dgm:t>
        <a:bodyPr/>
        <a:lstStyle/>
        <a:p>
          <a:endParaRPr lang="en-US" sz="2200">
            <a:solidFill>
              <a:schemeClr val="tx2"/>
            </a:solidFill>
          </a:endParaRPr>
        </a:p>
      </dgm:t>
    </dgm:pt>
    <dgm:pt modelId="{14B49B6F-FB31-41F4-956B-67F5462E0D82}" type="sibTrans" cxnId="{9B821647-7E0F-41B6-993A-670C3D29876F}">
      <dgm:prSet/>
      <dgm:spPr/>
      <dgm:t>
        <a:bodyPr/>
        <a:lstStyle/>
        <a:p>
          <a:endParaRPr lang="en-US" sz="2200">
            <a:solidFill>
              <a:schemeClr val="tx2"/>
            </a:solidFill>
          </a:endParaRPr>
        </a:p>
      </dgm:t>
    </dgm:pt>
    <dgm:pt modelId="{7943DA53-3D47-428C-978F-D89A96CA216F}">
      <dgm:prSet custT="1"/>
      <dgm:spPr/>
      <dgm:t>
        <a:bodyPr/>
        <a:lstStyle/>
        <a:p>
          <a:r>
            <a:rPr lang="en-US" sz="2200" u="sng" dirty="0"/>
            <a:t>Trust your instincts</a:t>
          </a:r>
          <a:r>
            <a:rPr lang="en-US" sz="2200" dirty="0"/>
            <a:t>! If you feel uneasy about providing emergency care to a patient, don’t do it.</a:t>
          </a:r>
        </a:p>
      </dgm:t>
    </dgm:pt>
    <dgm:pt modelId="{2F021315-6B9E-470E-BCDA-C19E4EA12787}" type="parTrans" cxnId="{5FC34233-DAB9-45D0-9DAF-3F0A09C8284E}">
      <dgm:prSet/>
      <dgm:spPr/>
      <dgm:t>
        <a:bodyPr/>
        <a:lstStyle/>
        <a:p>
          <a:endParaRPr lang="en-US" sz="2200">
            <a:solidFill>
              <a:schemeClr val="tx2"/>
            </a:solidFill>
          </a:endParaRPr>
        </a:p>
      </dgm:t>
    </dgm:pt>
    <dgm:pt modelId="{13F75BE9-8DAD-4A0B-BF0B-16E29B7F9C1D}" type="sibTrans" cxnId="{5FC34233-DAB9-45D0-9DAF-3F0A09C8284E}">
      <dgm:prSet/>
      <dgm:spPr/>
      <dgm:t>
        <a:bodyPr/>
        <a:lstStyle/>
        <a:p>
          <a:endParaRPr lang="en-US" sz="2200">
            <a:solidFill>
              <a:schemeClr val="tx2"/>
            </a:solidFill>
          </a:endParaRPr>
        </a:p>
      </dgm:t>
    </dgm:pt>
    <dgm:pt modelId="{E841E3D9-5E89-4911-83D4-EA8DDD16E2F6}" type="pres">
      <dgm:prSet presAssocID="{C9833EE5-84CB-4370-BE0B-9B78176BDB53}" presName="Name0" presStyleCnt="0">
        <dgm:presLayoutVars>
          <dgm:chMax val="7"/>
          <dgm:chPref val="7"/>
          <dgm:dir/>
        </dgm:presLayoutVars>
      </dgm:prSet>
      <dgm:spPr/>
      <dgm:t>
        <a:bodyPr/>
        <a:lstStyle/>
        <a:p>
          <a:endParaRPr lang="en-US"/>
        </a:p>
      </dgm:t>
    </dgm:pt>
    <dgm:pt modelId="{C1C8BAFB-4EEC-4219-B7A7-80ED36B0A589}" type="pres">
      <dgm:prSet presAssocID="{C9833EE5-84CB-4370-BE0B-9B78176BDB53}" presName="Name1" presStyleCnt="0"/>
      <dgm:spPr/>
    </dgm:pt>
    <dgm:pt modelId="{CDA478BC-41BE-460A-B840-8E49DD217643}" type="pres">
      <dgm:prSet presAssocID="{C9833EE5-84CB-4370-BE0B-9B78176BDB53}" presName="cycle" presStyleCnt="0"/>
      <dgm:spPr/>
    </dgm:pt>
    <dgm:pt modelId="{CD891719-7785-484A-B22A-127BC106EEDF}" type="pres">
      <dgm:prSet presAssocID="{C9833EE5-84CB-4370-BE0B-9B78176BDB53}" presName="srcNode" presStyleLbl="node1" presStyleIdx="0" presStyleCnt="4"/>
      <dgm:spPr/>
    </dgm:pt>
    <dgm:pt modelId="{D68C88AD-70CF-4975-8491-F6CE8D062153}" type="pres">
      <dgm:prSet presAssocID="{C9833EE5-84CB-4370-BE0B-9B78176BDB53}" presName="conn" presStyleLbl="parChTrans1D2" presStyleIdx="0" presStyleCnt="1"/>
      <dgm:spPr/>
      <dgm:t>
        <a:bodyPr/>
        <a:lstStyle/>
        <a:p>
          <a:endParaRPr lang="en-US"/>
        </a:p>
      </dgm:t>
    </dgm:pt>
    <dgm:pt modelId="{A8AABAC0-8B86-4D17-B8FD-6B814B9B3A9B}" type="pres">
      <dgm:prSet presAssocID="{C9833EE5-84CB-4370-BE0B-9B78176BDB53}" presName="extraNode" presStyleLbl="node1" presStyleIdx="0" presStyleCnt="4"/>
      <dgm:spPr/>
    </dgm:pt>
    <dgm:pt modelId="{227302EA-3BDE-4D29-B154-29757EF55E04}" type="pres">
      <dgm:prSet presAssocID="{C9833EE5-84CB-4370-BE0B-9B78176BDB53}" presName="dstNode" presStyleLbl="node1" presStyleIdx="0" presStyleCnt="4"/>
      <dgm:spPr/>
    </dgm:pt>
    <dgm:pt modelId="{B3AA8E46-9C98-4658-8301-3B464D2EF462}" type="pres">
      <dgm:prSet presAssocID="{DFDFB0E7-C1B8-44D4-9CAB-D39B71316D9E}" presName="text_1" presStyleLbl="node1" presStyleIdx="0" presStyleCnt="4">
        <dgm:presLayoutVars>
          <dgm:bulletEnabled val="1"/>
        </dgm:presLayoutVars>
      </dgm:prSet>
      <dgm:spPr/>
      <dgm:t>
        <a:bodyPr/>
        <a:lstStyle/>
        <a:p>
          <a:endParaRPr lang="en-US"/>
        </a:p>
      </dgm:t>
    </dgm:pt>
    <dgm:pt modelId="{5DC5CBE6-A10E-4ED2-9FCB-A2B1C38EA74D}" type="pres">
      <dgm:prSet presAssocID="{DFDFB0E7-C1B8-44D4-9CAB-D39B71316D9E}" presName="accent_1" presStyleCnt="0"/>
      <dgm:spPr/>
    </dgm:pt>
    <dgm:pt modelId="{2BB516AE-F973-4533-A980-20067CAF5D49}" type="pres">
      <dgm:prSet presAssocID="{DFDFB0E7-C1B8-44D4-9CAB-D39B71316D9E}" presName="accentRepeatNode" presStyleLbl="solidFgAcc1" presStyleIdx="0" presStyleCnt="4"/>
      <dgm:spPr/>
      <dgm:t>
        <a:bodyPr/>
        <a:lstStyle/>
        <a:p>
          <a:endParaRPr lang="en-US"/>
        </a:p>
      </dgm:t>
    </dgm:pt>
    <dgm:pt modelId="{7CEF4D6F-3E74-4864-8B60-4BCD24311607}" type="pres">
      <dgm:prSet presAssocID="{2259866F-4C37-47C7-87E1-3FB7BEC0CC87}" presName="text_2" presStyleLbl="node1" presStyleIdx="1" presStyleCnt="4">
        <dgm:presLayoutVars>
          <dgm:bulletEnabled val="1"/>
        </dgm:presLayoutVars>
      </dgm:prSet>
      <dgm:spPr/>
      <dgm:t>
        <a:bodyPr/>
        <a:lstStyle/>
        <a:p>
          <a:endParaRPr lang="en-US"/>
        </a:p>
      </dgm:t>
    </dgm:pt>
    <dgm:pt modelId="{24CBECB6-B183-452C-B063-F3268D128AA4}" type="pres">
      <dgm:prSet presAssocID="{2259866F-4C37-47C7-87E1-3FB7BEC0CC87}" presName="accent_2" presStyleCnt="0"/>
      <dgm:spPr/>
    </dgm:pt>
    <dgm:pt modelId="{8AF1FDE3-D683-4ABB-A3EB-B81F99044EF8}" type="pres">
      <dgm:prSet presAssocID="{2259866F-4C37-47C7-87E1-3FB7BEC0CC87}" presName="accentRepeatNode" presStyleLbl="solidFgAcc1" presStyleIdx="1" presStyleCnt="4"/>
      <dgm:spPr/>
    </dgm:pt>
    <dgm:pt modelId="{DFDAE309-2982-4C24-849E-38834BFAF452}" type="pres">
      <dgm:prSet presAssocID="{260BDBC4-2D96-405B-A550-14E57C33C50B}" presName="text_3" presStyleLbl="node1" presStyleIdx="2" presStyleCnt="4" custScaleY="136524">
        <dgm:presLayoutVars>
          <dgm:bulletEnabled val="1"/>
        </dgm:presLayoutVars>
      </dgm:prSet>
      <dgm:spPr/>
      <dgm:t>
        <a:bodyPr/>
        <a:lstStyle/>
        <a:p>
          <a:endParaRPr lang="en-US"/>
        </a:p>
      </dgm:t>
    </dgm:pt>
    <dgm:pt modelId="{85C0CE7B-BB43-4A6F-9C47-C2F32633397E}" type="pres">
      <dgm:prSet presAssocID="{260BDBC4-2D96-405B-A550-14E57C33C50B}" presName="accent_3" presStyleCnt="0"/>
      <dgm:spPr/>
    </dgm:pt>
    <dgm:pt modelId="{184BDD8A-1D48-4F98-B3C2-A5C9A629A29F}" type="pres">
      <dgm:prSet presAssocID="{260BDBC4-2D96-405B-A550-14E57C33C50B}" presName="accentRepeatNode" presStyleLbl="solidFgAcc1" presStyleIdx="2" presStyleCnt="4"/>
      <dgm:spPr/>
    </dgm:pt>
    <dgm:pt modelId="{38AED84F-9CA9-42F1-8166-53CD2B22AC68}" type="pres">
      <dgm:prSet presAssocID="{7943DA53-3D47-428C-978F-D89A96CA216F}" presName="text_4" presStyleLbl="node1" presStyleIdx="3" presStyleCnt="4" custScaleY="103269">
        <dgm:presLayoutVars>
          <dgm:bulletEnabled val="1"/>
        </dgm:presLayoutVars>
      </dgm:prSet>
      <dgm:spPr/>
      <dgm:t>
        <a:bodyPr/>
        <a:lstStyle/>
        <a:p>
          <a:endParaRPr lang="en-US"/>
        </a:p>
      </dgm:t>
    </dgm:pt>
    <dgm:pt modelId="{D571C6FC-6FD4-4CDF-8573-2DCE16DB7FC6}" type="pres">
      <dgm:prSet presAssocID="{7943DA53-3D47-428C-978F-D89A96CA216F}" presName="accent_4" presStyleCnt="0"/>
      <dgm:spPr/>
    </dgm:pt>
    <dgm:pt modelId="{57DF78EC-1AFA-4AFD-B5B2-F8AAD56DAE28}" type="pres">
      <dgm:prSet presAssocID="{7943DA53-3D47-428C-978F-D89A96CA216F}" presName="accentRepeatNode" presStyleLbl="solidFgAcc1" presStyleIdx="3" presStyleCnt="4"/>
      <dgm:spPr/>
    </dgm:pt>
  </dgm:ptLst>
  <dgm:cxnLst>
    <dgm:cxn modelId="{01F8C8BF-38DB-4632-9A6D-A9456CDECEA1}" srcId="{C9833EE5-84CB-4370-BE0B-9B78176BDB53}" destId="{DFDFB0E7-C1B8-44D4-9CAB-D39B71316D9E}" srcOrd="0" destOrd="0" parTransId="{E577DDC9-B56A-4D49-AA03-81BD176DFE98}" sibTransId="{969211B3-E2E4-4F83-B6AA-F5E823594C71}"/>
    <dgm:cxn modelId="{6A5F04DC-2737-41AE-8190-6546D01D4987}" type="presOf" srcId="{969211B3-E2E4-4F83-B6AA-F5E823594C71}" destId="{D68C88AD-70CF-4975-8491-F6CE8D062153}" srcOrd="0" destOrd="0" presId="urn:microsoft.com/office/officeart/2008/layout/VerticalCurvedList"/>
    <dgm:cxn modelId="{671BD3F7-B252-4910-9DAF-7C4EC187A500}" type="presOf" srcId="{260BDBC4-2D96-405B-A550-14E57C33C50B}" destId="{DFDAE309-2982-4C24-849E-38834BFAF452}" srcOrd="0" destOrd="0" presId="urn:microsoft.com/office/officeart/2008/layout/VerticalCurvedList"/>
    <dgm:cxn modelId="{2D1A7247-1C16-46CA-9617-5E3486A2617F}" srcId="{C9833EE5-84CB-4370-BE0B-9B78176BDB53}" destId="{2259866F-4C37-47C7-87E1-3FB7BEC0CC87}" srcOrd="1" destOrd="0" parTransId="{B23B5E25-0EDE-49E5-9963-9E626752A1E9}" sibTransId="{A711381E-0BFA-49D7-A56A-D4D7CB3D9FDB}"/>
    <dgm:cxn modelId="{5FC34233-DAB9-45D0-9DAF-3F0A09C8284E}" srcId="{C9833EE5-84CB-4370-BE0B-9B78176BDB53}" destId="{7943DA53-3D47-428C-978F-D89A96CA216F}" srcOrd="3" destOrd="0" parTransId="{2F021315-6B9E-470E-BCDA-C19E4EA12787}" sibTransId="{13F75BE9-8DAD-4A0B-BF0B-16E29B7F9C1D}"/>
    <dgm:cxn modelId="{2BC302C7-B3DE-40C3-AC00-10E44277382E}" type="presOf" srcId="{C9833EE5-84CB-4370-BE0B-9B78176BDB53}" destId="{E841E3D9-5E89-4911-83D4-EA8DDD16E2F6}" srcOrd="0" destOrd="0" presId="urn:microsoft.com/office/officeart/2008/layout/VerticalCurvedList"/>
    <dgm:cxn modelId="{1BF51A5C-1B47-485C-8F24-3D5D80B72A06}" type="presOf" srcId="{2259866F-4C37-47C7-87E1-3FB7BEC0CC87}" destId="{7CEF4D6F-3E74-4864-8B60-4BCD24311607}" srcOrd="0" destOrd="0" presId="urn:microsoft.com/office/officeart/2008/layout/VerticalCurvedList"/>
    <dgm:cxn modelId="{E84D12C8-C7B2-4ED5-AC65-EF558C9F7D25}" type="presOf" srcId="{7943DA53-3D47-428C-978F-D89A96CA216F}" destId="{38AED84F-9CA9-42F1-8166-53CD2B22AC68}" srcOrd="0" destOrd="0" presId="urn:microsoft.com/office/officeart/2008/layout/VerticalCurvedList"/>
    <dgm:cxn modelId="{9B821647-7E0F-41B6-993A-670C3D29876F}" srcId="{C9833EE5-84CB-4370-BE0B-9B78176BDB53}" destId="{260BDBC4-2D96-405B-A550-14E57C33C50B}" srcOrd="2" destOrd="0" parTransId="{B426FCE6-7AC6-49B4-B89C-41109B78F1D1}" sibTransId="{14B49B6F-FB31-41F4-956B-67F5462E0D82}"/>
    <dgm:cxn modelId="{EA3D9F5E-18F0-4E90-BF97-3FA9805E97E1}" type="presOf" srcId="{DFDFB0E7-C1B8-44D4-9CAB-D39B71316D9E}" destId="{B3AA8E46-9C98-4658-8301-3B464D2EF462}" srcOrd="0" destOrd="0" presId="urn:microsoft.com/office/officeart/2008/layout/VerticalCurvedList"/>
    <dgm:cxn modelId="{C8AF5F7D-2AC0-4FC0-AA4F-BC023FC0E7F4}" type="presParOf" srcId="{E841E3D9-5E89-4911-83D4-EA8DDD16E2F6}" destId="{C1C8BAFB-4EEC-4219-B7A7-80ED36B0A589}" srcOrd="0" destOrd="0" presId="urn:microsoft.com/office/officeart/2008/layout/VerticalCurvedList"/>
    <dgm:cxn modelId="{68213A32-6A6D-4E1B-B6E3-FE82AAD9BA60}" type="presParOf" srcId="{C1C8BAFB-4EEC-4219-B7A7-80ED36B0A589}" destId="{CDA478BC-41BE-460A-B840-8E49DD217643}" srcOrd="0" destOrd="0" presId="urn:microsoft.com/office/officeart/2008/layout/VerticalCurvedList"/>
    <dgm:cxn modelId="{B1205725-0DAA-4AA9-94C9-ADFB4E8A6C66}" type="presParOf" srcId="{CDA478BC-41BE-460A-B840-8E49DD217643}" destId="{CD891719-7785-484A-B22A-127BC106EEDF}" srcOrd="0" destOrd="0" presId="urn:microsoft.com/office/officeart/2008/layout/VerticalCurvedList"/>
    <dgm:cxn modelId="{5D6A4F1F-B5CC-464B-BE1C-EA0706670B13}" type="presParOf" srcId="{CDA478BC-41BE-460A-B840-8E49DD217643}" destId="{D68C88AD-70CF-4975-8491-F6CE8D062153}" srcOrd="1" destOrd="0" presId="urn:microsoft.com/office/officeart/2008/layout/VerticalCurvedList"/>
    <dgm:cxn modelId="{4188822B-86B6-45C6-A4B9-B46039FE7EE7}" type="presParOf" srcId="{CDA478BC-41BE-460A-B840-8E49DD217643}" destId="{A8AABAC0-8B86-4D17-B8FD-6B814B9B3A9B}" srcOrd="2" destOrd="0" presId="urn:microsoft.com/office/officeart/2008/layout/VerticalCurvedList"/>
    <dgm:cxn modelId="{179FD2AF-D0FF-4719-AE1B-5A8736FCAF3C}" type="presParOf" srcId="{CDA478BC-41BE-460A-B840-8E49DD217643}" destId="{227302EA-3BDE-4D29-B154-29757EF55E04}" srcOrd="3" destOrd="0" presId="urn:microsoft.com/office/officeart/2008/layout/VerticalCurvedList"/>
    <dgm:cxn modelId="{CBE92441-C4E9-46A4-96F6-21C7832FA605}" type="presParOf" srcId="{C1C8BAFB-4EEC-4219-B7A7-80ED36B0A589}" destId="{B3AA8E46-9C98-4658-8301-3B464D2EF462}" srcOrd="1" destOrd="0" presId="urn:microsoft.com/office/officeart/2008/layout/VerticalCurvedList"/>
    <dgm:cxn modelId="{C69E64F3-33A1-4C67-9E32-303228B98EA9}" type="presParOf" srcId="{C1C8BAFB-4EEC-4219-B7A7-80ED36B0A589}" destId="{5DC5CBE6-A10E-4ED2-9FCB-A2B1C38EA74D}" srcOrd="2" destOrd="0" presId="urn:microsoft.com/office/officeart/2008/layout/VerticalCurvedList"/>
    <dgm:cxn modelId="{C2A64FA2-43A0-4DC3-BB7F-8CEFA61415E1}" type="presParOf" srcId="{5DC5CBE6-A10E-4ED2-9FCB-A2B1C38EA74D}" destId="{2BB516AE-F973-4533-A980-20067CAF5D49}" srcOrd="0" destOrd="0" presId="urn:microsoft.com/office/officeart/2008/layout/VerticalCurvedList"/>
    <dgm:cxn modelId="{CC444069-DAE8-4E3F-A129-6F6EAC578E36}" type="presParOf" srcId="{C1C8BAFB-4EEC-4219-B7A7-80ED36B0A589}" destId="{7CEF4D6F-3E74-4864-8B60-4BCD24311607}" srcOrd="3" destOrd="0" presId="urn:microsoft.com/office/officeart/2008/layout/VerticalCurvedList"/>
    <dgm:cxn modelId="{592DD3B5-BF9C-4D8A-83F7-2D7EA7BB4035}" type="presParOf" srcId="{C1C8BAFB-4EEC-4219-B7A7-80ED36B0A589}" destId="{24CBECB6-B183-452C-B063-F3268D128AA4}" srcOrd="4" destOrd="0" presId="urn:microsoft.com/office/officeart/2008/layout/VerticalCurvedList"/>
    <dgm:cxn modelId="{F9F3BC34-1F60-4FB5-9064-B9B0F596FD49}" type="presParOf" srcId="{24CBECB6-B183-452C-B063-F3268D128AA4}" destId="{8AF1FDE3-D683-4ABB-A3EB-B81F99044EF8}" srcOrd="0" destOrd="0" presId="urn:microsoft.com/office/officeart/2008/layout/VerticalCurvedList"/>
    <dgm:cxn modelId="{AC4011FA-8E3B-4FD0-A98D-D65917CDBE4C}" type="presParOf" srcId="{C1C8BAFB-4EEC-4219-B7A7-80ED36B0A589}" destId="{DFDAE309-2982-4C24-849E-38834BFAF452}" srcOrd="5" destOrd="0" presId="urn:microsoft.com/office/officeart/2008/layout/VerticalCurvedList"/>
    <dgm:cxn modelId="{61378DFA-C48F-4A9B-988F-6E38B6F8D573}" type="presParOf" srcId="{C1C8BAFB-4EEC-4219-B7A7-80ED36B0A589}" destId="{85C0CE7B-BB43-4A6F-9C47-C2F32633397E}" srcOrd="6" destOrd="0" presId="urn:microsoft.com/office/officeart/2008/layout/VerticalCurvedList"/>
    <dgm:cxn modelId="{76A8F187-819E-4E5B-BA1C-0E61137D4267}" type="presParOf" srcId="{85C0CE7B-BB43-4A6F-9C47-C2F32633397E}" destId="{184BDD8A-1D48-4F98-B3C2-A5C9A629A29F}" srcOrd="0" destOrd="0" presId="urn:microsoft.com/office/officeart/2008/layout/VerticalCurvedList"/>
    <dgm:cxn modelId="{990F475C-B897-42F0-B423-99165B1159B4}" type="presParOf" srcId="{C1C8BAFB-4EEC-4219-B7A7-80ED36B0A589}" destId="{38AED84F-9CA9-42F1-8166-53CD2B22AC68}" srcOrd="7" destOrd="0" presId="urn:microsoft.com/office/officeart/2008/layout/VerticalCurvedList"/>
    <dgm:cxn modelId="{F2BA58B0-D411-4299-B633-2EC351690CCB}" type="presParOf" srcId="{C1C8BAFB-4EEC-4219-B7A7-80ED36B0A589}" destId="{D571C6FC-6FD4-4CDF-8573-2DCE16DB7FC6}" srcOrd="8" destOrd="0" presId="urn:microsoft.com/office/officeart/2008/layout/VerticalCurvedList"/>
    <dgm:cxn modelId="{E98A50C9-7D90-4AC1-8246-BB8E93D29F81}" type="presParOf" srcId="{D571C6FC-6FD4-4CDF-8573-2DCE16DB7FC6}" destId="{57DF78EC-1AFA-4AFD-B5B2-F8AAD56DAE2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1132A1B-58DF-488C-A70C-7701B148EFB0}">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814A5EA5-E164-4067-AB71-036A1B761D7E}" type="parTrans" cxnId="{64F3A2CB-45D0-4D8A-BD38-694A09D7E6DE}">
      <dgm:prSet/>
      <dgm:spPr/>
      <dgm:t>
        <a:bodyPr/>
        <a:lstStyle/>
        <a:p>
          <a:endParaRPr lang="en-US"/>
        </a:p>
      </dgm:t>
    </dgm:pt>
    <dgm:pt modelId="{74196BC0-0FE0-4C72-B066-64553E9D42FB}" type="sibTrans" cxnId="{64F3A2CB-45D0-4D8A-BD38-694A09D7E6DE}">
      <dgm:prSet/>
      <dgm:spPr/>
      <dgm:t>
        <a:bodyPr/>
        <a:lstStyle/>
        <a:p>
          <a:endParaRPr lang="en-US"/>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3"/>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4" custScaleX="82140" custScaleY="26751" custLinFactNeighborY="2467"/>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4" custScaleX="107265" custScaleY="227859" custLinFactY="-9967" custLinFactNeighborX="-327" custLinFactNeighborY="-100000"/>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1" custLinFactY="3900000" custLinFactNeighborX="1124" custLinFactNeighborY="3982283"/>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3" custLinFactNeighborY="-95056"/>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4" custScaleX="82140" custScaleY="75117" custLinFactNeighborY="-62828"/>
      <dgm:spPr/>
      <dgm:t>
        <a:bodyPr/>
        <a:lstStyle/>
        <a:p>
          <a:endParaRPr lang="en-US"/>
        </a:p>
      </dgm:t>
    </dgm:pt>
    <dgm:pt modelId="{57D1BE1C-288E-4D93-857F-82C76D38F197}" type="pres">
      <dgm:prSet presAssocID="{8B11413A-A39D-48C0-984F-ECABA70A5067}" presName="vert1" presStyleCnt="0"/>
      <dgm:spPr/>
    </dgm:pt>
    <dgm:pt modelId="{30F02B94-A471-45CF-8AF5-FFB10EC0337A}" type="pres">
      <dgm:prSet presAssocID="{11132A1B-58DF-488C-A70C-7701B148EFB0}" presName="thickLine" presStyleLbl="alignNode1" presStyleIdx="2" presStyleCnt="3" custLinFactNeighborY="-27304"/>
      <dgm:spPr/>
    </dgm:pt>
    <dgm:pt modelId="{BEA7E9C3-14ED-49AE-88D3-745A19C4C953}" type="pres">
      <dgm:prSet presAssocID="{11132A1B-58DF-488C-A70C-7701B148EFB0}" presName="horz1" presStyleCnt="0"/>
      <dgm:spPr/>
    </dgm:pt>
    <dgm:pt modelId="{80A5D7E0-A2D3-4C6C-B28A-190C74408F73}" type="pres">
      <dgm:prSet presAssocID="{11132A1B-58DF-488C-A70C-7701B148EFB0}" presName="tx1" presStyleLbl="revTx" presStyleIdx="3" presStyleCnt="4" custScaleX="82140" custScaleY="75117" custLinFactNeighborY="-10804"/>
      <dgm:spPr/>
      <dgm:t>
        <a:bodyPr/>
        <a:lstStyle/>
        <a:p>
          <a:endParaRPr lang="en-US"/>
        </a:p>
      </dgm:t>
    </dgm:pt>
    <dgm:pt modelId="{C1393448-94DA-4B52-B2CC-8D0B7A7EB78C}" type="pres">
      <dgm:prSet presAssocID="{11132A1B-58DF-488C-A70C-7701B148EFB0}" presName="vert1" presStyleCnt="0"/>
      <dgm:spPr/>
    </dgm:pt>
  </dgm:ptLst>
  <dgm:cxnLst>
    <dgm:cxn modelId="{1052F958-25A2-4BEC-B201-6861D88B6BA8}" type="presOf" srcId="{9913E13F-F5D1-4AB9-9C3E-6922DA30100F}" destId="{EAE4599C-B27A-4E13-B418-2F36D2CED72B}" srcOrd="0" destOrd="0" presId="urn:microsoft.com/office/officeart/2008/layout/LinedList"/>
    <dgm:cxn modelId="{64F3A2CB-45D0-4D8A-BD38-694A09D7E6DE}" srcId="{FEA87826-C15B-43C1-909B-511BC9B926D0}" destId="{11132A1B-58DF-488C-A70C-7701B148EFB0}" srcOrd="2" destOrd="0" parTransId="{814A5EA5-E164-4067-AB71-036A1B761D7E}" sibTransId="{74196BC0-0FE0-4C72-B066-64553E9D42FB}"/>
    <dgm:cxn modelId="{581388B1-C83C-4175-8447-55AF79B40A59}" type="presOf" srcId="{AFB19399-1F4C-4153-8F69-D7E391AF8EED}" destId="{B74867AF-FC58-4603-AF88-51B79A060004}" srcOrd="0" destOrd="0" presId="urn:microsoft.com/office/officeart/2008/layout/LinedList"/>
    <dgm:cxn modelId="{AF5CA0F6-8BB9-4B97-A55C-0FD92AA83EEC}" srcId="{FEA87826-C15B-43C1-909B-511BC9B926D0}" destId="{9913E13F-F5D1-4AB9-9C3E-6922DA30100F}" srcOrd="0" destOrd="0" parTransId="{9984F34A-17DE-4965-A0DC-6E355D2E1208}" sibTransId="{18B4160B-1155-4A32-949B-7370CFBA1B29}"/>
    <dgm:cxn modelId="{B3009470-55EC-4C6B-95BA-4779EB88C4C6}" type="presOf" srcId="{11132A1B-58DF-488C-A70C-7701B148EFB0}" destId="{80A5D7E0-A2D3-4C6C-B28A-190C74408F73}" srcOrd="0" destOrd="0" presId="urn:microsoft.com/office/officeart/2008/layout/LinedList"/>
    <dgm:cxn modelId="{454A42C6-D577-407A-B676-68D9123F7835}" type="presOf" srcId="{8B11413A-A39D-48C0-984F-ECABA70A5067}" destId="{0FE7586A-E0FC-4D42-8C55-A31D2EC2E4D6}"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9C0DF200-96F9-4D06-878F-261C7BE5780B}" srcId="{9913E13F-F5D1-4AB9-9C3E-6922DA30100F}" destId="{AFB19399-1F4C-4153-8F69-D7E391AF8EED}" srcOrd="0" destOrd="0" parTransId="{B74B925C-5EA5-4DBC-802C-4CCC328AE0A3}" sibTransId="{54DC3CCD-AC43-47B6-BF73-ADDD32497CBF}"/>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F95B4E1A-9E67-4B90-AE9E-47BC1F3524B1}" type="presParOf" srcId="{6AA46DBA-49E0-44B0-AE30-BA17A235D9D6}" destId="{30F02B94-A471-45CF-8AF5-FFB10EC0337A}" srcOrd="4" destOrd="0" presId="urn:microsoft.com/office/officeart/2008/layout/LinedList"/>
    <dgm:cxn modelId="{4F965AB7-C11D-4D3F-BE7B-08ED79342686}" type="presParOf" srcId="{6AA46DBA-49E0-44B0-AE30-BA17A235D9D6}" destId="{BEA7E9C3-14ED-49AE-88D3-745A19C4C953}" srcOrd="5" destOrd="0" presId="urn:microsoft.com/office/officeart/2008/layout/LinedList"/>
    <dgm:cxn modelId="{38A08F6E-A247-4D46-BAEC-68436AF562DD}" type="presParOf" srcId="{BEA7E9C3-14ED-49AE-88D3-745A19C4C953}" destId="{80A5D7E0-A2D3-4C6C-B28A-190C74408F73}" srcOrd="0" destOrd="0" presId="urn:microsoft.com/office/officeart/2008/layout/LinedList"/>
    <dgm:cxn modelId="{54615D21-6DDD-42A4-8215-C7E59983DE0E}" type="presParOf" srcId="{BEA7E9C3-14ED-49AE-88D3-745A19C4C953}" destId="{C1393448-94DA-4B52-B2CC-8D0B7A7EB78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1132A1B-58DF-488C-A70C-7701B148EFB0}">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814A5EA5-E164-4067-AB71-036A1B761D7E}" type="parTrans" cxnId="{64F3A2CB-45D0-4D8A-BD38-694A09D7E6DE}">
      <dgm:prSet/>
      <dgm:spPr/>
      <dgm:t>
        <a:bodyPr/>
        <a:lstStyle/>
        <a:p>
          <a:endParaRPr lang="en-US"/>
        </a:p>
      </dgm:t>
    </dgm:pt>
    <dgm:pt modelId="{74196BC0-0FE0-4C72-B066-64553E9D42FB}" type="sibTrans" cxnId="{64F3A2CB-45D0-4D8A-BD38-694A09D7E6DE}">
      <dgm:prSet/>
      <dgm:spPr/>
      <dgm:t>
        <a:bodyPr/>
        <a:lstStyle/>
        <a:p>
          <a:endParaRPr lang="en-US"/>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3"/>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4" custScaleX="82140" custScaleY="26751" custLinFactNeighborY="2467"/>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4" custScaleX="107265" custScaleY="227859" custLinFactY="-9967" custLinFactNeighborX="-327" custLinFactNeighborY="-100000"/>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1" custLinFactY="3900000" custLinFactNeighborX="1124" custLinFactNeighborY="3982283"/>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3" custLinFactNeighborY="-95056"/>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4" custScaleX="82140" custScaleY="75117" custLinFactNeighborY="-62828"/>
      <dgm:spPr/>
      <dgm:t>
        <a:bodyPr/>
        <a:lstStyle/>
        <a:p>
          <a:endParaRPr lang="en-US"/>
        </a:p>
      </dgm:t>
    </dgm:pt>
    <dgm:pt modelId="{57D1BE1C-288E-4D93-857F-82C76D38F197}" type="pres">
      <dgm:prSet presAssocID="{8B11413A-A39D-48C0-984F-ECABA70A5067}" presName="vert1" presStyleCnt="0"/>
      <dgm:spPr/>
    </dgm:pt>
    <dgm:pt modelId="{30F02B94-A471-45CF-8AF5-FFB10EC0337A}" type="pres">
      <dgm:prSet presAssocID="{11132A1B-58DF-488C-A70C-7701B148EFB0}" presName="thickLine" presStyleLbl="alignNode1" presStyleIdx="2" presStyleCnt="3" custLinFactNeighborY="-27304"/>
      <dgm:spPr/>
    </dgm:pt>
    <dgm:pt modelId="{BEA7E9C3-14ED-49AE-88D3-745A19C4C953}" type="pres">
      <dgm:prSet presAssocID="{11132A1B-58DF-488C-A70C-7701B148EFB0}" presName="horz1" presStyleCnt="0"/>
      <dgm:spPr/>
    </dgm:pt>
    <dgm:pt modelId="{80A5D7E0-A2D3-4C6C-B28A-190C74408F73}" type="pres">
      <dgm:prSet presAssocID="{11132A1B-58DF-488C-A70C-7701B148EFB0}" presName="tx1" presStyleLbl="revTx" presStyleIdx="3" presStyleCnt="4" custScaleX="82140" custScaleY="75117" custLinFactNeighborY="-10804"/>
      <dgm:spPr/>
      <dgm:t>
        <a:bodyPr/>
        <a:lstStyle/>
        <a:p>
          <a:endParaRPr lang="en-US"/>
        </a:p>
      </dgm:t>
    </dgm:pt>
    <dgm:pt modelId="{C1393448-94DA-4B52-B2CC-8D0B7A7EB78C}" type="pres">
      <dgm:prSet presAssocID="{11132A1B-58DF-488C-A70C-7701B148EFB0}" presName="vert1" presStyleCnt="0"/>
      <dgm:spPr/>
    </dgm:pt>
  </dgm:ptLst>
  <dgm:cxnLst>
    <dgm:cxn modelId="{1052F958-25A2-4BEC-B201-6861D88B6BA8}" type="presOf" srcId="{9913E13F-F5D1-4AB9-9C3E-6922DA30100F}" destId="{EAE4599C-B27A-4E13-B418-2F36D2CED72B}" srcOrd="0" destOrd="0" presId="urn:microsoft.com/office/officeart/2008/layout/LinedList"/>
    <dgm:cxn modelId="{64F3A2CB-45D0-4D8A-BD38-694A09D7E6DE}" srcId="{FEA87826-C15B-43C1-909B-511BC9B926D0}" destId="{11132A1B-58DF-488C-A70C-7701B148EFB0}" srcOrd="2" destOrd="0" parTransId="{814A5EA5-E164-4067-AB71-036A1B761D7E}" sibTransId="{74196BC0-0FE0-4C72-B066-64553E9D42FB}"/>
    <dgm:cxn modelId="{581388B1-C83C-4175-8447-55AF79B40A59}" type="presOf" srcId="{AFB19399-1F4C-4153-8F69-D7E391AF8EED}" destId="{B74867AF-FC58-4603-AF88-51B79A060004}" srcOrd="0" destOrd="0" presId="urn:microsoft.com/office/officeart/2008/layout/LinedList"/>
    <dgm:cxn modelId="{AF5CA0F6-8BB9-4B97-A55C-0FD92AA83EEC}" srcId="{FEA87826-C15B-43C1-909B-511BC9B926D0}" destId="{9913E13F-F5D1-4AB9-9C3E-6922DA30100F}" srcOrd="0" destOrd="0" parTransId="{9984F34A-17DE-4965-A0DC-6E355D2E1208}" sibTransId="{18B4160B-1155-4A32-949B-7370CFBA1B29}"/>
    <dgm:cxn modelId="{B3009470-55EC-4C6B-95BA-4779EB88C4C6}" type="presOf" srcId="{11132A1B-58DF-488C-A70C-7701B148EFB0}" destId="{80A5D7E0-A2D3-4C6C-B28A-190C74408F73}" srcOrd="0" destOrd="0" presId="urn:microsoft.com/office/officeart/2008/layout/LinedList"/>
    <dgm:cxn modelId="{454A42C6-D577-407A-B676-68D9123F7835}" type="presOf" srcId="{8B11413A-A39D-48C0-984F-ECABA70A5067}" destId="{0FE7586A-E0FC-4D42-8C55-A31D2EC2E4D6}"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9C0DF200-96F9-4D06-878F-261C7BE5780B}" srcId="{9913E13F-F5D1-4AB9-9C3E-6922DA30100F}" destId="{AFB19399-1F4C-4153-8F69-D7E391AF8EED}" srcOrd="0" destOrd="0" parTransId="{B74B925C-5EA5-4DBC-802C-4CCC328AE0A3}" sibTransId="{54DC3CCD-AC43-47B6-BF73-ADDD32497CBF}"/>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F95B4E1A-9E67-4B90-AE9E-47BC1F3524B1}" type="presParOf" srcId="{6AA46DBA-49E0-44B0-AE30-BA17A235D9D6}" destId="{30F02B94-A471-45CF-8AF5-FFB10EC0337A}" srcOrd="4" destOrd="0" presId="urn:microsoft.com/office/officeart/2008/layout/LinedList"/>
    <dgm:cxn modelId="{4F965AB7-C11D-4D3F-BE7B-08ED79342686}" type="presParOf" srcId="{6AA46DBA-49E0-44B0-AE30-BA17A235D9D6}" destId="{BEA7E9C3-14ED-49AE-88D3-745A19C4C953}" srcOrd="5" destOrd="0" presId="urn:microsoft.com/office/officeart/2008/layout/LinedList"/>
    <dgm:cxn modelId="{38A08F6E-A247-4D46-BAEC-68436AF562DD}" type="presParOf" srcId="{BEA7E9C3-14ED-49AE-88D3-745A19C4C953}" destId="{80A5D7E0-A2D3-4C6C-B28A-190C74408F73}" srcOrd="0" destOrd="0" presId="urn:microsoft.com/office/officeart/2008/layout/LinedList"/>
    <dgm:cxn modelId="{54615D21-6DDD-42A4-8215-C7E59983DE0E}" type="presParOf" srcId="{BEA7E9C3-14ED-49AE-88D3-745A19C4C953}" destId="{C1393448-94DA-4B52-B2CC-8D0B7A7EB78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037A21-5B35-4ACA-94AE-10CFC13A0AE2}"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290157AD-D1EC-415F-9239-0B5D2ECCCF53}">
      <dgm:prSet phldrT="[Text]" custT="1"/>
      <dgm:spPr/>
      <dgm:t>
        <a:bodyPr/>
        <a:lstStyle/>
        <a:p>
          <a:r>
            <a:rPr lang="en-US" sz="24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Indemnity</a:t>
          </a:r>
          <a:endParaRPr lang="en-US" sz="2400" b="1"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gm:t>
    </dgm:pt>
    <dgm:pt modelId="{45A8705B-06CC-4C0A-B211-F488E02D57EB}" type="parTrans" cxnId="{B60AA0B4-B15F-416A-AA0A-804A65B5788C}">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9F86799D-26A6-4CEC-AD0E-B77AEDC6BB18}" type="sibTrans" cxnId="{B60AA0B4-B15F-416A-AA0A-804A65B5788C}">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2B6B0689-D477-4F2B-A77A-DB99FAB95B6A}">
      <dgm:prSet phldrT="[Text]" custT="1"/>
      <dgm:spPr/>
      <dgm:t>
        <a:bodyPr anchor="ctr"/>
        <a:lstStyle/>
        <a:p>
          <a:pPr algn="just">
            <a:lnSpc>
              <a:spcPct val="100000"/>
            </a:lnSpc>
            <a:spcAft>
              <a:spcPts val="600"/>
            </a:spcAft>
          </a:pPr>
          <a:r>
            <a:rPr lang="en-US" sz="2400" dirty="0" smtClean="0">
              <a:solidFill>
                <a:schemeClr val="accent1"/>
              </a:solidFill>
              <a:latin typeface="Arial" panose="020B0604020202020204" pitchFamily="34" charset="0"/>
              <a:ea typeface="Tahoma" panose="020B0604030504040204" pitchFamily="34" charset="0"/>
              <a:cs typeface="Arial" panose="020B0604020202020204" pitchFamily="34" charset="0"/>
            </a:rPr>
            <a:t>is defined as the </a:t>
          </a:r>
          <a:r>
            <a:rPr lang="en-US" sz="2400" b="1" dirty="0" smtClean="0">
              <a:solidFill>
                <a:schemeClr val="accent1"/>
              </a:solidFill>
              <a:latin typeface="Arial" panose="020B0604020202020204" pitchFamily="34" charset="0"/>
              <a:ea typeface="Tahoma" panose="020B0604030504040204" pitchFamily="34" charset="0"/>
              <a:cs typeface="Arial" panose="020B0604020202020204" pitchFamily="34" charset="0"/>
            </a:rPr>
            <a:t>payment(s)</a:t>
          </a:r>
          <a:r>
            <a:rPr lang="en-US" sz="2400" b="0" dirty="0" smtClean="0">
              <a:solidFill>
                <a:schemeClr val="accent1"/>
              </a:solidFill>
              <a:latin typeface="Arial" panose="020B0604020202020204" pitchFamily="34" charset="0"/>
              <a:ea typeface="Tahoma" panose="020B0604030504040204" pitchFamily="34" charset="0"/>
              <a:cs typeface="Arial" panose="020B0604020202020204" pitchFamily="34" charset="0"/>
            </a:rPr>
            <a:t> made to a party for a loss. These payments are typically made as a settlement or based on a jury verdict and award. </a:t>
          </a:r>
          <a:endParaRPr lang="en-US" sz="2400" dirty="0">
            <a:solidFill>
              <a:schemeClr val="accent1"/>
            </a:solidFill>
            <a:latin typeface="Arial" panose="020B0604020202020204" pitchFamily="34" charset="0"/>
            <a:ea typeface="Tahoma" panose="020B0604030504040204" pitchFamily="34" charset="0"/>
            <a:cs typeface="Arial" panose="020B0604020202020204" pitchFamily="34" charset="0"/>
          </a:endParaRPr>
        </a:p>
      </dgm:t>
    </dgm:pt>
    <dgm:pt modelId="{D5EE8074-A664-4435-A033-44D8671DE372}" type="parTrans" cxnId="{4A211D85-2371-4607-9F7D-0FB97C26A098}">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2D2BAB54-522F-416E-99F8-2965D47E6D60}" type="sibTrans" cxnId="{4A211D85-2371-4607-9F7D-0FB97C26A098}">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5E98C998-9C62-4CDD-884A-A5CC06E9060E}">
      <dgm:prSet phldrT="[Text]" custT="1"/>
      <dgm:spPr/>
      <dgm:t>
        <a:bodyPr anchor="ctr"/>
        <a:lstStyle/>
        <a:p>
          <a:pPr algn="just">
            <a:lnSpc>
              <a:spcPct val="100000"/>
            </a:lnSpc>
            <a:spcAft>
              <a:spcPts val="600"/>
            </a:spcAft>
          </a:pPr>
          <a:r>
            <a:rPr lang="en-US" sz="2400" dirty="0" smtClean="0">
              <a:solidFill>
                <a:schemeClr val="accent1"/>
              </a:solidFill>
              <a:latin typeface="Arial" panose="020B0604020202020204" pitchFamily="34" charset="0"/>
              <a:ea typeface="Tahoma" panose="020B0604030504040204" pitchFamily="34" charset="0"/>
              <a:cs typeface="Arial" panose="020B0604020202020204" pitchFamily="34" charset="0"/>
            </a:rPr>
            <a:t>is defined as a </a:t>
          </a:r>
          <a:r>
            <a:rPr lang="en-US" sz="2400" b="1" dirty="0" smtClean="0">
              <a:solidFill>
                <a:schemeClr val="accent1"/>
              </a:solidFill>
              <a:latin typeface="Arial" panose="020B0604020202020204" pitchFamily="34" charset="0"/>
              <a:ea typeface="Tahoma" panose="020B0604030504040204" pitchFamily="34" charset="0"/>
              <a:cs typeface="Arial" panose="020B0604020202020204" pitchFamily="34" charset="0"/>
            </a:rPr>
            <a:t>suit, claim, or notice of intent </a:t>
          </a:r>
          <a:r>
            <a:rPr lang="en-US" sz="2400" b="0" dirty="0" smtClean="0">
              <a:solidFill>
                <a:schemeClr val="accent1"/>
              </a:solidFill>
              <a:latin typeface="Arial" panose="020B0604020202020204" pitchFamily="34" charset="0"/>
              <a:ea typeface="Tahoma" panose="020B0604030504040204" pitchFamily="34" charset="0"/>
              <a:cs typeface="Arial" panose="020B0604020202020204" pitchFamily="34" charset="0"/>
            </a:rPr>
            <a:t>when the patient has placed a dentist on notice. </a:t>
          </a:r>
          <a:endParaRPr lang="en-US" sz="2400" dirty="0">
            <a:solidFill>
              <a:schemeClr val="accent1"/>
            </a:solidFill>
            <a:latin typeface="Arial" panose="020B0604020202020204" pitchFamily="34" charset="0"/>
            <a:ea typeface="Tahoma" panose="020B0604030504040204" pitchFamily="34" charset="0"/>
            <a:cs typeface="Arial" panose="020B0604020202020204" pitchFamily="34" charset="0"/>
          </a:endParaRPr>
        </a:p>
      </dgm:t>
    </dgm:pt>
    <dgm:pt modelId="{6CE1AFF2-F6CC-461A-847E-1521C7182F29}" type="parTrans" cxnId="{6360671E-9257-4392-AE8C-7939772ED04D}">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6FED17A8-16F6-41F0-914E-40DD0BEF684C}" type="sibTrans" cxnId="{6360671E-9257-4392-AE8C-7939772ED04D}">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7EF9F068-E581-4296-9DD7-6F89798317BC}">
      <dgm:prSet phldrT="[Text]" custT="1"/>
      <dgm:spPr/>
      <dgm:t>
        <a:bodyPr/>
        <a:lstStyle/>
        <a:p>
          <a:r>
            <a:rPr lang="en-US" sz="24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Claim</a:t>
          </a:r>
          <a:endParaRPr lang="en-US" sz="2400" b="1"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gm:t>
    </dgm:pt>
    <dgm:pt modelId="{C72F041C-A293-4D8A-8CBA-5FAECB7E0BA0}" type="parTrans" cxnId="{AAE57950-D258-4898-81ED-8551AC5816B0}">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D6CCAE8E-E72C-4EAA-A34D-100B48A41019}" type="sibTrans" cxnId="{AAE57950-D258-4898-81ED-8551AC5816B0}">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3FA25071-440B-4E71-B5A6-0FAB6FB3A85A}">
      <dgm:prSet phldrT="[Text]" custT="1"/>
      <dgm:spPr/>
      <dgm:t>
        <a:bodyPr anchor="ctr"/>
        <a:lstStyle/>
        <a:p>
          <a:pPr algn="just">
            <a:lnSpc>
              <a:spcPct val="100000"/>
            </a:lnSpc>
            <a:spcAft>
              <a:spcPts val="600"/>
            </a:spcAft>
          </a:pPr>
          <a:r>
            <a:rPr lang="en-US" sz="2400" dirty="0" smtClean="0">
              <a:solidFill>
                <a:schemeClr val="accent1"/>
              </a:solidFill>
              <a:latin typeface="Arial" panose="020B0604020202020204" pitchFamily="34" charset="0"/>
              <a:ea typeface="Tahoma" panose="020B0604030504040204" pitchFamily="34" charset="0"/>
              <a:cs typeface="Arial" panose="020B0604020202020204" pitchFamily="34" charset="0"/>
            </a:rPr>
            <a:t>is defined as the </a:t>
          </a:r>
          <a:r>
            <a:rPr lang="en-US" sz="2400" b="1" dirty="0" smtClean="0">
              <a:solidFill>
                <a:schemeClr val="accent1"/>
              </a:solidFill>
              <a:latin typeface="Arial" panose="020B0604020202020204" pitchFamily="34" charset="0"/>
              <a:ea typeface="Tahoma" panose="020B0604030504040204" pitchFamily="34" charset="0"/>
              <a:cs typeface="Arial" panose="020B0604020202020204" pitchFamily="34" charset="0"/>
            </a:rPr>
            <a:t>cost of a claim</a:t>
          </a:r>
          <a:r>
            <a:rPr lang="en-US" sz="2400" b="0" dirty="0" smtClean="0">
              <a:solidFill>
                <a:schemeClr val="accent1"/>
              </a:solidFill>
              <a:latin typeface="Arial" panose="020B0604020202020204" pitchFamily="34" charset="0"/>
              <a:ea typeface="Tahoma" panose="020B0604030504040204" pitchFamily="34" charset="0"/>
              <a:cs typeface="Arial" panose="020B0604020202020204" pitchFamily="34" charset="0"/>
            </a:rPr>
            <a:t> in terms of indemnity payment(s). This is a monetary term and not specifically attributed to the severity of a medical outcome.</a:t>
          </a:r>
          <a:endParaRPr lang="en-US" sz="2400" dirty="0">
            <a:solidFill>
              <a:schemeClr val="accent1"/>
            </a:solidFill>
            <a:latin typeface="Arial" panose="020B0604020202020204" pitchFamily="34" charset="0"/>
            <a:ea typeface="Tahoma" panose="020B0604030504040204" pitchFamily="34" charset="0"/>
            <a:cs typeface="Arial" panose="020B0604020202020204" pitchFamily="34" charset="0"/>
          </a:endParaRPr>
        </a:p>
      </dgm:t>
    </dgm:pt>
    <dgm:pt modelId="{AA897BD9-0BE3-4745-9FB8-914BAF6276A0}" type="parTrans" cxnId="{8A20470F-1F0C-4A62-89C7-37862D869ED8}">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AB8CF48F-D685-4202-B670-89FD5D9C3367}" type="sibTrans" cxnId="{8A20470F-1F0C-4A62-89C7-37862D869ED8}">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1C8E6353-7F93-4B89-B209-DABE5FE3D21B}">
      <dgm:prSet phldrT="[Text]" custT="1"/>
      <dgm:spPr/>
      <dgm:t>
        <a:bodyPr anchor="ctr"/>
        <a:lstStyle/>
        <a:p>
          <a:pPr>
            <a:lnSpc>
              <a:spcPct val="100000"/>
            </a:lnSpc>
            <a:spcAft>
              <a:spcPts val="600"/>
            </a:spcAft>
          </a:pPr>
          <a:r>
            <a:rPr lang="en-US" sz="2400" dirty="0" smtClean="0">
              <a:solidFill>
                <a:schemeClr val="accent1"/>
              </a:solidFill>
              <a:latin typeface="Arial" panose="020B0604020202020204" pitchFamily="34" charset="0"/>
              <a:ea typeface="Tahoma" panose="020B0604030504040204" pitchFamily="34" charset="0"/>
              <a:cs typeface="Arial" panose="020B0604020202020204" pitchFamily="34" charset="0"/>
            </a:rPr>
            <a:t>is defined as the </a:t>
          </a:r>
          <a:r>
            <a:rPr lang="en-US" sz="2400" b="1" dirty="0" smtClean="0">
              <a:solidFill>
                <a:schemeClr val="accent1"/>
              </a:solidFill>
              <a:latin typeface="Arial" panose="020B0604020202020204" pitchFamily="34" charset="0"/>
              <a:ea typeface="Tahoma" panose="020B0604030504040204" pitchFamily="34" charset="0"/>
              <a:cs typeface="Arial" panose="020B0604020202020204" pitchFamily="34" charset="0"/>
            </a:rPr>
            <a:t>number of claims</a:t>
          </a:r>
          <a:r>
            <a:rPr lang="en-US" sz="2400" b="0" dirty="0" smtClean="0">
              <a:solidFill>
                <a:schemeClr val="accent1"/>
              </a:solidFill>
              <a:latin typeface="Arial" panose="020B0604020202020204" pitchFamily="34" charset="0"/>
              <a:ea typeface="Tahoma" panose="020B0604030504040204" pitchFamily="34" charset="0"/>
              <a:cs typeface="Arial" panose="020B0604020202020204" pitchFamily="34" charset="0"/>
            </a:rPr>
            <a:t>. </a:t>
          </a:r>
          <a:endParaRPr lang="en-US" sz="2400" dirty="0" smtClean="0">
            <a:solidFill>
              <a:schemeClr val="accent1"/>
            </a:solidFill>
            <a:latin typeface="Arial" panose="020B0604020202020204" pitchFamily="34" charset="0"/>
            <a:ea typeface="Tahoma" panose="020B0604030504040204" pitchFamily="34" charset="0"/>
            <a:cs typeface="Arial" panose="020B0604020202020204" pitchFamily="34" charset="0"/>
          </a:endParaRPr>
        </a:p>
      </dgm:t>
    </dgm:pt>
    <dgm:pt modelId="{26D3B17D-3BBC-4026-8AEB-390CE057847E}" type="parTrans" cxnId="{00F1E82A-F2B4-4EBE-BF85-36A211939B9C}">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CF541877-2B49-4A73-8232-AC9FF4AFF349}" type="sibTrans" cxnId="{00F1E82A-F2B4-4EBE-BF85-36A211939B9C}">
      <dgm:prSet/>
      <dgm:spPr/>
      <dgm:t>
        <a:bodyPr/>
        <a:lstStyle/>
        <a:p>
          <a:endParaRPr lang="en-US" sz="2400">
            <a:solidFill>
              <a:schemeClr val="accent1"/>
            </a:solidFill>
            <a:latin typeface="Tahoma" panose="020B0604030504040204" pitchFamily="34" charset="0"/>
            <a:ea typeface="Tahoma" panose="020B0604030504040204" pitchFamily="34" charset="0"/>
            <a:cs typeface="Tahoma" panose="020B0604030504040204" pitchFamily="34" charset="0"/>
          </a:endParaRPr>
        </a:p>
      </dgm:t>
    </dgm:pt>
    <dgm:pt modelId="{65F56F19-B7E0-428B-8A61-6F8A55E0A7E4}">
      <dgm:prSet custT="1"/>
      <dgm:spPr/>
      <dgm:t>
        <a:bodyPr/>
        <a:lstStyle/>
        <a:p>
          <a:r>
            <a:rPr lang="en-US" sz="24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Severity</a:t>
          </a:r>
          <a:endParaRPr lang="en-US" sz="2400" b="1"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gm:t>
    </dgm:pt>
    <dgm:pt modelId="{6A556682-1A70-498E-8732-381D3686E3A1}" type="parTrans" cxnId="{95D3C35C-6629-4934-ABC9-63852F645B41}">
      <dgm:prSet/>
      <dgm:spPr/>
      <dgm:t>
        <a:bodyPr/>
        <a:lstStyle/>
        <a:p>
          <a:endParaRPr lang="en-US"/>
        </a:p>
      </dgm:t>
    </dgm:pt>
    <dgm:pt modelId="{21B29E32-BF95-4604-BD12-D06B536927A3}" type="sibTrans" cxnId="{95D3C35C-6629-4934-ABC9-63852F645B41}">
      <dgm:prSet/>
      <dgm:spPr/>
      <dgm:t>
        <a:bodyPr/>
        <a:lstStyle/>
        <a:p>
          <a:endParaRPr lang="en-US"/>
        </a:p>
      </dgm:t>
    </dgm:pt>
    <dgm:pt modelId="{0BD87BF9-6365-492C-B4F3-ACD719B6293F}">
      <dgm:prSet custT="1"/>
      <dgm:spPr/>
      <dgm:t>
        <a:bodyPr/>
        <a:lstStyle/>
        <a:p>
          <a:r>
            <a:rPr lang="en-US" sz="2400" b="1"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Frequency</a:t>
          </a:r>
          <a:endParaRPr lang="en-US" sz="2400" b="1"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gm:t>
    </dgm:pt>
    <dgm:pt modelId="{B0CE821E-66FB-4E9B-9F72-F0683237B013}" type="parTrans" cxnId="{D1466B68-DFF7-4ECE-A674-8158291593BB}">
      <dgm:prSet/>
      <dgm:spPr/>
      <dgm:t>
        <a:bodyPr/>
        <a:lstStyle/>
        <a:p>
          <a:endParaRPr lang="en-US"/>
        </a:p>
      </dgm:t>
    </dgm:pt>
    <dgm:pt modelId="{CA38D87B-8B5E-49DB-AE97-BA8B1C952FD0}" type="sibTrans" cxnId="{D1466B68-DFF7-4ECE-A674-8158291593BB}">
      <dgm:prSet/>
      <dgm:spPr/>
      <dgm:t>
        <a:bodyPr/>
        <a:lstStyle/>
        <a:p>
          <a:endParaRPr lang="en-US"/>
        </a:p>
      </dgm:t>
    </dgm:pt>
    <dgm:pt modelId="{28826455-F1D9-41A2-B2FD-5ABC3A655F42}" type="pres">
      <dgm:prSet presAssocID="{8C037A21-5B35-4ACA-94AE-10CFC13A0AE2}" presName="vert0" presStyleCnt="0">
        <dgm:presLayoutVars>
          <dgm:dir/>
          <dgm:animOne val="branch"/>
          <dgm:animLvl val="lvl"/>
        </dgm:presLayoutVars>
      </dgm:prSet>
      <dgm:spPr/>
      <dgm:t>
        <a:bodyPr/>
        <a:lstStyle/>
        <a:p>
          <a:endParaRPr lang="en-US"/>
        </a:p>
      </dgm:t>
    </dgm:pt>
    <dgm:pt modelId="{70F9B691-8599-4816-9830-07B5F49AD67C}" type="pres">
      <dgm:prSet presAssocID="{290157AD-D1EC-415F-9239-0B5D2ECCCF53}" presName="thickLine" presStyleLbl="alignNode1" presStyleIdx="0" presStyleCnt="4" custLinFactNeighborY="-28864"/>
      <dgm:spPr/>
    </dgm:pt>
    <dgm:pt modelId="{B8E2F443-21C5-4EA3-B12B-DD363A5A379E}" type="pres">
      <dgm:prSet presAssocID="{290157AD-D1EC-415F-9239-0B5D2ECCCF53}" presName="horz1" presStyleCnt="0"/>
      <dgm:spPr/>
    </dgm:pt>
    <dgm:pt modelId="{DA9198D2-77EF-4653-9EC3-92C9E130CD6B}" type="pres">
      <dgm:prSet presAssocID="{290157AD-D1EC-415F-9239-0B5D2ECCCF53}" presName="tx1" presStyleLbl="revTx" presStyleIdx="0" presStyleCnt="8" custScaleY="27235" custLinFactNeighborY="6246"/>
      <dgm:spPr/>
      <dgm:t>
        <a:bodyPr/>
        <a:lstStyle/>
        <a:p>
          <a:endParaRPr lang="en-US"/>
        </a:p>
      </dgm:t>
    </dgm:pt>
    <dgm:pt modelId="{B6623659-A021-47C3-8612-3D3E0DFFACA1}" type="pres">
      <dgm:prSet presAssocID="{290157AD-D1EC-415F-9239-0B5D2ECCCF53}" presName="vert1" presStyleCnt="0"/>
      <dgm:spPr/>
    </dgm:pt>
    <dgm:pt modelId="{5C7FAC01-DEE2-4CD0-945C-192F9D47ED26}" type="pres">
      <dgm:prSet presAssocID="{2B6B0689-D477-4F2B-A77A-DB99FAB95B6A}" presName="vertSpace2a" presStyleCnt="0"/>
      <dgm:spPr/>
    </dgm:pt>
    <dgm:pt modelId="{D1965DAB-1672-4C54-964A-A093373A319C}" type="pres">
      <dgm:prSet presAssocID="{2B6B0689-D477-4F2B-A77A-DB99FAB95B6A}" presName="horz2" presStyleCnt="0"/>
      <dgm:spPr/>
    </dgm:pt>
    <dgm:pt modelId="{EEEC334D-8D86-447E-9403-13483ADEE922}" type="pres">
      <dgm:prSet presAssocID="{2B6B0689-D477-4F2B-A77A-DB99FAB95B6A}" presName="horzSpace2" presStyleCnt="0"/>
      <dgm:spPr/>
    </dgm:pt>
    <dgm:pt modelId="{C5CFBBCA-CC56-4A49-ABEB-FBDD6D4E912F}" type="pres">
      <dgm:prSet presAssocID="{2B6B0689-D477-4F2B-A77A-DB99FAB95B6A}" presName="tx2" presStyleLbl="revTx" presStyleIdx="1" presStyleCnt="8" custScaleY="74343" custLinFactNeighborX="0" custLinFactNeighborY="17402"/>
      <dgm:spPr/>
      <dgm:t>
        <a:bodyPr/>
        <a:lstStyle/>
        <a:p>
          <a:endParaRPr lang="en-US"/>
        </a:p>
      </dgm:t>
    </dgm:pt>
    <dgm:pt modelId="{5B444525-07DB-46A9-9054-2986EECE2B57}" type="pres">
      <dgm:prSet presAssocID="{2B6B0689-D477-4F2B-A77A-DB99FAB95B6A}" presName="vert2" presStyleCnt="0"/>
      <dgm:spPr/>
    </dgm:pt>
    <dgm:pt modelId="{1E68391F-7812-4B33-8848-5C421C2D3F20}" type="pres">
      <dgm:prSet presAssocID="{2B6B0689-D477-4F2B-A77A-DB99FAB95B6A}" presName="thinLine2b" presStyleLbl="callout" presStyleIdx="0" presStyleCnt="4" custLinFactY="424379" custLinFactNeighborX="0" custLinFactNeighborY="500000"/>
      <dgm:spPr/>
    </dgm:pt>
    <dgm:pt modelId="{A674D3D6-06B3-4F5D-9B93-8BD60F581873}" type="pres">
      <dgm:prSet presAssocID="{2B6B0689-D477-4F2B-A77A-DB99FAB95B6A}" presName="vertSpace2b" presStyleCnt="0"/>
      <dgm:spPr/>
    </dgm:pt>
    <dgm:pt modelId="{E2F93BC7-68FA-40E4-8D68-87E2189E778D}" type="pres">
      <dgm:prSet presAssocID="{5E98C998-9C62-4CDD-884A-A5CC06E9060E}" presName="horz2" presStyleCnt="0"/>
      <dgm:spPr/>
    </dgm:pt>
    <dgm:pt modelId="{A2011984-36A2-4C00-9DB2-F3167749BCF9}" type="pres">
      <dgm:prSet presAssocID="{5E98C998-9C62-4CDD-884A-A5CC06E9060E}" presName="horzSpace2" presStyleCnt="0"/>
      <dgm:spPr/>
    </dgm:pt>
    <dgm:pt modelId="{7239FD66-239C-4D8C-84AC-2028495692E1}" type="pres">
      <dgm:prSet presAssocID="{5E98C998-9C62-4CDD-884A-A5CC06E9060E}" presName="tx2" presStyleLbl="revTx" presStyleIdx="2" presStyleCnt="8" custLinFactNeighborX="0" custLinFactNeighborY="30572"/>
      <dgm:spPr/>
      <dgm:t>
        <a:bodyPr/>
        <a:lstStyle/>
        <a:p>
          <a:endParaRPr lang="en-US"/>
        </a:p>
      </dgm:t>
    </dgm:pt>
    <dgm:pt modelId="{5A89AEAC-43BF-4086-8F7E-4955D0C29B92}" type="pres">
      <dgm:prSet presAssocID="{5E98C998-9C62-4CDD-884A-A5CC06E9060E}" presName="vert2" presStyleCnt="0"/>
      <dgm:spPr/>
    </dgm:pt>
    <dgm:pt modelId="{3C17B585-ADE1-4C14-A9AD-CB5E9129EC26}" type="pres">
      <dgm:prSet presAssocID="{5E98C998-9C62-4CDD-884A-A5CC06E9060E}" presName="thinLine2b" presStyleLbl="callout" presStyleIdx="1" presStyleCnt="4" custLinFactY="300000" custLinFactNeighborX="0" custLinFactNeighborY="339641"/>
      <dgm:spPr/>
    </dgm:pt>
    <dgm:pt modelId="{13BD34BB-6004-4D05-B295-679196FC88A7}" type="pres">
      <dgm:prSet presAssocID="{5E98C998-9C62-4CDD-884A-A5CC06E9060E}" presName="vertSpace2b" presStyleCnt="0"/>
      <dgm:spPr/>
    </dgm:pt>
    <dgm:pt modelId="{8D158380-57EB-4A5C-8529-366B59968EDB}" type="pres">
      <dgm:prSet presAssocID="{7EF9F068-E581-4296-9DD7-6F89798317BC}" presName="thickLine" presStyleLbl="alignNode1" presStyleIdx="1" presStyleCnt="4" custLinFactNeighborY="25055"/>
      <dgm:spPr/>
    </dgm:pt>
    <dgm:pt modelId="{97EEDFCA-AF7B-404F-B520-CAC737A7C472}" type="pres">
      <dgm:prSet presAssocID="{7EF9F068-E581-4296-9DD7-6F89798317BC}" presName="horz1" presStyleCnt="0"/>
      <dgm:spPr/>
    </dgm:pt>
    <dgm:pt modelId="{D954D7E1-9100-493B-87C4-76D3C2EA5B52}" type="pres">
      <dgm:prSet presAssocID="{7EF9F068-E581-4296-9DD7-6F89798317BC}" presName="tx1" presStyleLbl="revTx" presStyleIdx="3" presStyleCnt="8" custScaleY="18337" custLinFactNeighborY="-30728"/>
      <dgm:spPr/>
      <dgm:t>
        <a:bodyPr/>
        <a:lstStyle/>
        <a:p>
          <a:endParaRPr lang="en-US"/>
        </a:p>
      </dgm:t>
    </dgm:pt>
    <dgm:pt modelId="{5C88D84F-0C00-4EEA-B8C6-33FC7DC471E6}" type="pres">
      <dgm:prSet presAssocID="{7EF9F068-E581-4296-9DD7-6F89798317BC}" presName="vert1" presStyleCnt="0"/>
      <dgm:spPr/>
    </dgm:pt>
    <dgm:pt modelId="{520D15F4-0AFA-4263-BD8A-1E71AF076BC9}" type="pres">
      <dgm:prSet presAssocID="{3FA25071-440B-4E71-B5A6-0FAB6FB3A85A}" presName="vertSpace2a" presStyleCnt="0"/>
      <dgm:spPr/>
    </dgm:pt>
    <dgm:pt modelId="{3B9B62B9-DDCB-41DF-86EE-8AD09C5B61DD}" type="pres">
      <dgm:prSet presAssocID="{3FA25071-440B-4E71-B5A6-0FAB6FB3A85A}" presName="horz2" presStyleCnt="0"/>
      <dgm:spPr/>
    </dgm:pt>
    <dgm:pt modelId="{13E0340A-A135-49AF-84B2-904184A098F3}" type="pres">
      <dgm:prSet presAssocID="{3FA25071-440B-4E71-B5A6-0FAB6FB3A85A}" presName="horzSpace2" presStyleCnt="0"/>
      <dgm:spPr/>
    </dgm:pt>
    <dgm:pt modelId="{BB2FC01C-3848-443B-829C-2926BC1AE93F}" type="pres">
      <dgm:prSet presAssocID="{3FA25071-440B-4E71-B5A6-0FAB6FB3A85A}" presName="tx2" presStyleLbl="revTx" presStyleIdx="4" presStyleCnt="8" custLinFactNeighborX="0" custLinFactNeighborY="60694"/>
      <dgm:spPr/>
      <dgm:t>
        <a:bodyPr/>
        <a:lstStyle/>
        <a:p>
          <a:endParaRPr lang="en-US"/>
        </a:p>
      </dgm:t>
    </dgm:pt>
    <dgm:pt modelId="{89C10793-67EF-4785-81AC-10B895AB0350}" type="pres">
      <dgm:prSet presAssocID="{3FA25071-440B-4E71-B5A6-0FAB6FB3A85A}" presName="vert2" presStyleCnt="0"/>
      <dgm:spPr/>
    </dgm:pt>
    <dgm:pt modelId="{C64FCA69-9840-4EE3-81EE-DF0C3080B4F9}" type="pres">
      <dgm:prSet presAssocID="{3FA25071-440B-4E71-B5A6-0FAB6FB3A85A}" presName="thinLine2b" presStyleLbl="callout" presStyleIdx="2" presStyleCnt="4" custLinFactY="1000000" custLinFactNeighborX="0" custLinFactNeighborY="1063264"/>
      <dgm:spPr/>
    </dgm:pt>
    <dgm:pt modelId="{5BB0B836-09F7-4220-9B2A-1D6DB0C74037}" type="pres">
      <dgm:prSet presAssocID="{3FA25071-440B-4E71-B5A6-0FAB6FB3A85A}" presName="vertSpace2b" presStyleCnt="0"/>
      <dgm:spPr/>
    </dgm:pt>
    <dgm:pt modelId="{69C1702A-4CD0-4C3E-8BF2-F18E7650640E}" type="pres">
      <dgm:prSet presAssocID="{1C8E6353-7F93-4B89-B209-DABE5FE3D21B}" presName="horz2" presStyleCnt="0"/>
      <dgm:spPr/>
    </dgm:pt>
    <dgm:pt modelId="{D3EBF7D9-4572-4441-9119-E2A4816B2DF0}" type="pres">
      <dgm:prSet presAssocID="{1C8E6353-7F93-4B89-B209-DABE5FE3D21B}" presName="horzSpace2" presStyleCnt="0"/>
      <dgm:spPr/>
    </dgm:pt>
    <dgm:pt modelId="{1B9C0841-883D-499E-99BE-355B3674F638}" type="pres">
      <dgm:prSet presAssocID="{1C8E6353-7F93-4B89-B209-DABE5FE3D21B}" presName="tx2" presStyleLbl="revTx" presStyleIdx="5" presStyleCnt="8" custScaleY="66115" custLinFactNeighborX="0" custLinFactNeighborY="81851"/>
      <dgm:spPr/>
      <dgm:t>
        <a:bodyPr/>
        <a:lstStyle/>
        <a:p>
          <a:endParaRPr lang="en-US"/>
        </a:p>
      </dgm:t>
    </dgm:pt>
    <dgm:pt modelId="{536DD15D-EB64-4E73-88E7-F5CCF0A31BAD}" type="pres">
      <dgm:prSet presAssocID="{1C8E6353-7F93-4B89-B209-DABE5FE3D21B}" presName="vert2" presStyleCnt="0"/>
      <dgm:spPr/>
    </dgm:pt>
    <dgm:pt modelId="{A6377CBD-2F3E-4792-B79E-7F52C94965A2}" type="pres">
      <dgm:prSet presAssocID="{1C8E6353-7F93-4B89-B209-DABE5FE3D21B}" presName="thinLine2b" presStyleLbl="callout" presStyleIdx="3" presStyleCnt="4" custLinFactY="1970611" custLinFactNeighborX="100" custLinFactNeighborY="2000000"/>
      <dgm:spPr/>
    </dgm:pt>
    <dgm:pt modelId="{D869F2C5-C583-4414-90CB-017DACD124B5}" type="pres">
      <dgm:prSet presAssocID="{1C8E6353-7F93-4B89-B209-DABE5FE3D21B}" presName="vertSpace2b" presStyleCnt="0"/>
      <dgm:spPr/>
    </dgm:pt>
    <dgm:pt modelId="{4A463BFA-D915-4536-BCF6-D61E91DF38D1}" type="pres">
      <dgm:prSet presAssocID="{65F56F19-B7E0-428B-8A61-6F8A55E0A7E4}" presName="thickLine" presStyleLbl="alignNode1" presStyleIdx="2" presStyleCnt="4" custLinFactY="400000" custLinFactNeighborX="80" custLinFactNeighborY="447855"/>
      <dgm:spPr/>
    </dgm:pt>
    <dgm:pt modelId="{DF8A539D-C153-4CBE-846B-E1F02F37ACFC}" type="pres">
      <dgm:prSet presAssocID="{65F56F19-B7E0-428B-8A61-6F8A55E0A7E4}" presName="horz1" presStyleCnt="0"/>
      <dgm:spPr/>
    </dgm:pt>
    <dgm:pt modelId="{7B19BE75-0A4F-4E60-A24D-630394B70B3D}" type="pres">
      <dgm:prSet presAssocID="{65F56F19-B7E0-428B-8A61-6F8A55E0A7E4}" presName="tx1" presStyleLbl="revTx" presStyleIdx="6" presStyleCnt="8" custScaleY="22715" custLinFactNeighborY="-61867"/>
      <dgm:spPr/>
      <dgm:t>
        <a:bodyPr/>
        <a:lstStyle/>
        <a:p>
          <a:endParaRPr lang="en-US"/>
        </a:p>
      </dgm:t>
    </dgm:pt>
    <dgm:pt modelId="{BC93DCD0-DF48-43F8-B18C-71BECED77BA3}" type="pres">
      <dgm:prSet presAssocID="{65F56F19-B7E0-428B-8A61-6F8A55E0A7E4}" presName="vert1" presStyleCnt="0"/>
      <dgm:spPr/>
    </dgm:pt>
    <dgm:pt modelId="{B3C77CFC-ADA0-4927-A303-248261C595B8}" type="pres">
      <dgm:prSet presAssocID="{0BD87BF9-6365-492C-B4F3-ACD719B6293F}" presName="thickLine" presStyleLbl="alignNode1" presStyleIdx="3" presStyleCnt="4" custLinFactNeighborY="72140"/>
      <dgm:spPr/>
    </dgm:pt>
    <dgm:pt modelId="{96DF6E8B-D610-48CA-A62D-EB2D040F69F0}" type="pres">
      <dgm:prSet presAssocID="{0BD87BF9-6365-492C-B4F3-ACD719B6293F}" presName="horz1" presStyleCnt="0"/>
      <dgm:spPr/>
    </dgm:pt>
    <dgm:pt modelId="{4ECE56F9-8C96-4D45-A489-298CFE3B4309}" type="pres">
      <dgm:prSet presAssocID="{0BD87BF9-6365-492C-B4F3-ACD719B6293F}" presName="tx1" presStyleLbl="revTx" presStyleIdx="7" presStyleCnt="8" custScaleY="31378" custLinFactNeighborY="-12392"/>
      <dgm:spPr/>
      <dgm:t>
        <a:bodyPr/>
        <a:lstStyle/>
        <a:p>
          <a:endParaRPr lang="en-US"/>
        </a:p>
      </dgm:t>
    </dgm:pt>
    <dgm:pt modelId="{1DD32C88-3DAC-4335-B33F-3F0C67FAADA5}" type="pres">
      <dgm:prSet presAssocID="{0BD87BF9-6365-492C-B4F3-ACD719B6293F}" presName="vert1" presStyleCnt="0"/>
      <dgm:spPr/>
    </dgm:pt>
  </dgm:ptLst>
  <dgm:cxnLst>
    <dgm:cxn modelId="{8A20470F-1F0C-4A62-89C7-37862D869ED8}" srcId="{7EF9F068-E581-4296-9DD7-6F89798317BC}" destId="{3FA25071-440B-4E71-B5A6-0FAB6FB3A85A}" srcOrd="0" destOrd="0" parTransId="{AA897BD9-0BE3-4745-9FB8-914BAF6276A0}" sibTransId="{AB8CF48F-D685-4202-B670-89FD5D9C3367}"/>
    <dgm:cxn modelId="{C3D95988-ABA4-4FF3-961E-3E49FB3FBCCC}" type="presOf" srcId="{7EF9F068-E581-4296-9DD7-6F89798317BC}" destId="{D954D7E1-9100-493B-87C4-76D3C2EA5B52}" srcOrd="0" destOrd="0" presId="urn:microsoft.com/office/officeart/2008/layout/LinedList"/>
    <dgm:cxn modelId="{B60AA0B4-B15F-416A-AA0A-804A65B5788C}" srcId="{8C037A21-5B35-4ACA-94AE-10CFC13A0AE2}" destId="{290157AD-D1EC-415F-9239-0B5D2ECCCF53}" srcOrd="0" destOrd="0" parTransId="{45A8705B-06CC-4C0A-B211-F488E02D57EB}" sibTransId="{9F86799D-26A6-4CEC-AD0E-B77AEDC6BB18}"/>
    <dgm:cxn modelId="{6360671E-9257-4392-AE8C-7939772ED04D}" srcId="{290157AD-D1EC-415F-9239-0B5D2ECCCF53}" destId="{5E98C998-9C62-4CDD-884A-A5CC06E9060E}" srcOrd="1" destOrd="0" parTransId="{6CE1AFF2-F6CC-461A-847E-1521C7182F29}" sibTransId="{6FED17A8-16F6-41F0-914E-40DD0BEF684C}"/>
    <dgm:cxn modelId="{4A211D85-2371-4607-9F7D-0FB97C26A098}" srcId="{290157AD-D1EC-415F-9239-0B5D2ECCCF53}" destId="{2B6B0689-D477-4F2B-A77A-DB99FAB95B6A}" srcOrd="0" destOrd="0" parTransId="{D5EE8074-A664-4435-A033-44D8671DE372}" sibTransId="{2D2BAB54-522F-416E-99F8-2965D47E6D60}"/>
    <dgm:cxn modelId="{AAE57950-D258-4898-81ED-8551AC5816B0}" srcId="{8C037A21-5B35-4ACA-94AE-10CFC13A0AE2}" destId="{7EF9F068-E581-4296-9DD7-6F89798317BC}" srcOrd="1" destOrd="0" parTransId="{C72F041C-A293-4D8A-8CBA-5FAECB7E0BA0}" sibTransId="{D6CCAE8E-E72C-4EAA-A34D-100B48A41019}"/>
    <dgm:cxn modelId="{C2C90967-8ACC-4C6B-A464-2D0A663B8360}" type="presOf" srcId="{5E98C998-9C62-4CDD-884A-A5CC06E9060E}" destId="{7239FD66-239C-4D8C-84AC-2028495692E1}" srcOrd="0" destOrd="0" presId="urn:microsoft.com/office/officeart/2008/layout/LinedList"/>
    <dgm:cxn modelId="{C0E9F05E-ED99-494E-9492-18BFB32F9E12}" type="presOf" srcId="{2B6B0689-D477-4F2B-A77A-DB99FAB95B6A}" destId="{C5CFBBCA-CC56-4A49-ABEB-FBDD6D4E912F}" srcOrd="0" destOrd="0" presId="urn:microsoft.com/office/officeart/2008/layout/LinedList"/>
    <dgm:cxn modelId="{00F1E82A-F2B4-4EBE-BF85-36A211939B9C}" srcId="{7EF9F068-E581-4296-9DD7-6F89798317BC}" destId="{1C8E6353-7F93-4B89-B209-DABE5FE3D21B}" srcOrd="1" destOrd="0" parTransId="{26D3B17D-3BBC-4026-8AEB-390CE057847E}" sibTransId="{CF541877-2B49-4A73-8232-AC9FF4AFF349}"/>
    <dgm:cxn modelId="{07165232-038B-4D22-8BE7-EAD12CA2E839}" type="presOf" srcId="{8C037A21-5B35-4ACA-94AE-10CFC13A0AE2}" destId="{28826455-F1D9-41A2-B2FD-5ABC3A655F42}" srcOrd="0" destOrd="0" presId="urn:microsoft.com/office/officeart/2008/layout/LinedList"/>
    <dgm:cxn modelId="{400CBAC3-3F37-4F8F-B9FE-AE42F4CBEFBF}" type="presOf" srcId="{3FA25071-440B-4E71-B5A6-0FAB6FB3A85A}" destId="{BB2FC01C-3848-443B-829C-2926BC1AE93F}" srcOrd="0" destOrd="0" presId="urn:microsoft.com/office/officeart/2008/layout/LinedList"/>
    <dgm:cxn modelId="{0C1CEF2A-79EA-432B-9CCA-734834400583}" type="presOf" srcId="{65F56F19-B7E0-428B-8A61-6F8A55E0A7E4}" destId="{7B19BE75-0A4F-4E60-A24D-630394B70B3D}" srcOrd="0" destOrd="0" presId="urn:microsoft.com/office/officeart/2008/layout/LinedList"/>
    <dgm:cxn modelId="{95D3C35C-6629-4934-ABC9-63852F645B41}" srcId="{8C037A21-5B35-4ACA-94AE-10CFC13A0AE2}" destId="{65F56F19-B7E0-428B-8A61-6F8A55E0A7E4}" srcOrd="2" destOrd="0" parTransId="{6A556682-1A70-498E-8732-381D3686E3A1}" sibTransId="{21B29E32-BF95-4604-BD12-D06B536927A3}"/>
    <dgm:cxn modelId="{18FD232E-23B5-4806-9E50-9669F845B7D3}" type="presOf" srcId="{0BD87BF9-6365-492C-B4F3-ACD719B6293F}" destId="{4ECE56F9-8C96-4D45-A489-298CFE3B4309}" srcOrd="0" destOrd="0" presId="urn:microsoft.com/office/officeart/2008/layout/LinedList"/>
    <dgm:cxn modelId="{FDC2A3EC-2CA2-49E2-96FB-E3BF484FE31F}" type="presOf" srcId="{1C8E6353-7F93-4B89-B209-DABE5FE3D21B}" destId="{1B9C0841-883D-499E-99BE-355B3674F638}" srcOrd="0" destOrd="0" presId="urn:microsoft.com/office/officeart/2008/layout/LinedList"/>
    <dgm:cxn modelId="{D1466B68-DFF7-4ECE-A674-8158291593BB}" srcId="{8C037A21-5B35-4ACA-94AE-10CFC13A0AE2}" destId="{0BD87BF9-6365-492C-B4F3-ACD719B6293F}" srcOrd="3" destOrd="0" parTransId="{B0CE821E-66FB-4E9B-9F72-F0683237B013}" sibTransId="{CA38D87B-8B5E-49DB-AE97-BA8B1C952FD0}"/>
    <dgm:cxn modelId="{38E12276-4D7E-4AB7-BC52-97E27409C71C}" type="presOf" srcId="{290157AD-D1EC-415F-9239-0B5D2ECCCF53}" destId="{DA9198D2-77EF-4653-9EC3-92C9E130CD6B}" srcOrd="0" destOrd="0" presId="urn:microsoft.com/office/officeart/2008/layout/LinedList"/>
    <dgm:cxn modelId="{AB85A8A0-CA5E-4904-B482-B00DB0AB3857}" type="presParOf" srcId="{28826455-F1D9-41A2-B2FD-5ABC3A655F42}" destId="{70F9B691-8599-4816-9830-07B5F49AD67C}" srcOrd="0" destOrd="0" presId="urn:microsoft.com/office/officeart/2008/layout/LinedList"/>
    <dgm:cxn modelId="{84934B27-4ACD-4068-A1CE-6F1626DB6CA4}" type="presParOf" srcId="{28826455-F1D9-41A2-B2FD-5ABC3A655F42}" destId="{B8E2F443-21C5-4EA3-B12B-DD363A5A379E}" srcOrd="1" destOrd="0" presId="urn:microsoft.com/office/officeart/2008/layout/LinedList"/>
    <dgm:cxn modelId="{C8885048-1863-4518-A2A4-C8B298E8CD9B}" type="presParOf" srcId="{B8E2F443-21C5-4EA3-B12B-DD363A5A379E}" destId="{DA9198D2-77EF-4653-9EC3-92C9E130CD6B}" srcOrd="0" destOrd="0" presId="urn:microsoft.com/office/officeart/2008/layout/LinedList"/>
    <dgm:cxn modelId="{C40F510A-7F04-4AA7-951E-BDDA8D30B138}" type="presParOf" srcId="{B8E2F443-21C5-4EA3-B12B-DD363A5A379E}" destId="{B6623659-A021-47C3-8612-3D3E0DFFACA1}" srcOrd="1" destOrd="0" presId="urn:microsoft.com/office/officeart/2008/layout/LinedList"/>
    <dgm:cxn modelId="{AF2422BD-5DB1-4500-A025-8C8A7C7EC577}" type="presParOf" srcId="{B6623659-A021-47C3-8612-3D3E0DFFACA1}" destId="{5C7FAC01-DEE2-4CD0-945C-192F9D47ED26}" srcOrd="0" destOrd="0" presId="urn:microsoft.com/office/officeart/2008/layout/LinedList"/>
    <dgm:cxn modelId="{0844EF2D-0591-4BBC-8584-293273CA2276}" type="presParOf" srcId="{B6623659-A021-47C3-8612-3D3E0DFFACA1}" destId="{D1965DAB-1672-4C54-964A-A093373A319C}" srcOrd="1" destOrd="0" presId="urn:microsoft.com/office/officeart/2008/layout/LinedList"/>
    <dgm:cxn modelId="{AFE20784-18DF-426F-927E-6751D41D4878}" type="presParOf" srcId="{D1965DAB-1672-4C54-964A-A093373A319C}" destId="{EEEC334D-8D86-447E-9403-13483ADEE922}" srcOrd="0" destOrd="0" presId="urn:microsoft.com/office/officeart/2008/layout/LinedList"/>
    <dgm:cxn modelId="{7597850D-B35F-4223-B97F-7BC583765407}" type="presParOf" srcId="{D1965DAB-1672-4C54-964A-A093373A319C}" destId="{C5CFBBCA-CC56-4A49-ABEB-FBDD6D4E912F}" srcOrd="1" destOrd="0" presId="urn:microsoft.com/office/officeart/2008/layout/LinedList"/>
    <dgm:cxn modelId="{A5FF32CB-A76E-438F-9A8D-034BE8BC7EBF}" type="presParOf" srcId="{D1965DAB-1672-4C54-964A-A093373A319C}" destId="{5B444525-07DB-46A9-9054-2986EECE2B57}" srcOrd="2" destOrd="0" presId="urn:microsoft.com/office/officeart/2008/layout/LinedList"/>
    <dgm:cxn modelId="{BE116D21-89B3-40D2-B5E8-BA3245944BE2}" type="presParOf" srcId="{B6623659-A021-47C3-8612-3D3E0DFFACA1}" destId="{1E68391F-7812-4B33-8848-5C421C2D3F20}" srcOrd="2" destOrd="0" presId="urn:microsoft.com/office/officeart/2008/layout/LinedList"/>
    <dgm:cxn modelId="{B6D77FF8-930F-4B13-8ABD-687265357B9D}" type="presParOf" srcId="{B6623659-A021-47C3-8612-3D3E0DFFACA1}" destId="{A674D3D6-06B3-4F5D-9B93-8BD60F581873}" srcOrd="3" destOrd="0" presId="urn:microsoft.com/office/officeart/2008/layout/LinedList"/>
    <dgm:cxn modelId="{E7994306-F6C6-43CD-A5FC-DC4C419F5BFE}" type="presParOf" srcId="{B6623659-A021-47C3-8612-3D3E0DFFACA1}" destId="{E2F93BC7-68FA-40E4-8D68-87E2189E778D}" srcOrd="4" destOrd="0" presId="urn:microsoft.com/office/officeart/2008/layout/LinedList"/>
    <dgm:cxn modelId="{EDE1E1B7-D73E-41DA-89C0-86324F90F072}" type="presParOf" srcId="{E2F93BC7-68FA-40E4-8D68-87E2189E778D}" destId="{A2011984-36A2-4C00-9DB2-F3167749BCF9}" srcOrd="0" destOrd="0" presId="urn:microsoft.com/office/officeart/2008/layout/LinedList"/>
    <dgm:cxn modelId="{E1A5F7C3-7DE3-4F84-9548-A8DCB2CB4E7D}" type="presParOf" srcId="{E2F93BC7-68FA-40E4-8D68-87E2189E778D}" destId="{7239FD66-239C-4D8C-84AC-2028495692E1}" srcOrd="1" destOrd="0" presId="urn:microsoft.com/office/officeart/2008/layout/LinedList"/>
    <dgm:cxn modelId="{CD097636-825F-48AA-9492-4F160BDF2322}" type="presParOf" srcId="{E2F93BC7-68FA-40E4-8D68-87E2189E778D}" destId="{5A89AEAC-43BF-4086-8F7E-4955D0C29B92}" srcOrd="2" destOrd="0" presId="urn:microsoft.com/office/officeart/2008/layout/LinedList"/>
    <dgm:cxn modelId="{0BA9E818-B8FD-4F70-82A9-4AC1A6B0573C}" type="presParOf" srcId="{B6623659-A021-47C3-8612-3D3E0DFFACA1}" destId="{3C17B585-ADE1-4C14-A9AD-CB5E9129EC26}" srcOrd="5" destOrd="0" presId="urn:microsoft.com/office/officeart/2008/layout/LinedList"/>
    <dgm:cxn modelId="{4DB171E6-5F67-41A9-9A57-3288E234ABE9}" type="presParOf" srcId="{B6623659-A021-47C3-8612-3D3E0DFFACA1}" destId="{13BD34BB-6004-4D05-B295-679196FC88A7}" srcOrd="6" destOrd="0" presId="urn:microsoft.com/office/officeart/2008/layout/LinedList"/>
    <dgm:cxn modelId="{263E7154-703A-41F8-A54E-EDDCEE4875D5}" type="presParOf" srcId="{28826455-F1D9-41A2-B2FD-5ABC3A655F42}" destId="{8D158380-57EB-4A5C-8529-366B59968EDB}" srcOrd="2" destOrd="0" presId="urn:microsoft.com/office/officeart/2008/layout/LinedList"/>
    <dgm:cxn modelId="{3297B90C-F706-4B7B-9A23-0CADE1BB2E91}" type="presParOf" srcId="{28826455-F1D9-41A2-B2FD-5ABC3A655F42}" destId="{97EEDFCA-AF7B-404F-B520-CAC737A7C472}" srcOrd="3" destOrd="0" presId="urn:microsoft.com/office/officeart/2008/layout/LinedList"/>
    <dgm:cxn modelId="{41486F58-6AA1-4C78-A43E-690AC1A00E37}" type="presParOf" srcId="{97EEDFCA-AF7B-404F-B520-CAC737A7C472}" destId="{D954D7E1-9100-493B-87C4-76D3C2EA5B52}" srcOrd="0" destOrd="0" presId="urn:microsoft.com/office/officeart/2008/layout/LinedList"/>
    <dgm:cxn modelId="{2DFE3B65-D2FB-4971-9FB5-BC715159BB84}" type="presParOf" srcId="{97EEDFCA-AF7B-404F-B520-CAC737A7C472}" destId="{5C88D84F-0C00-4EEA-B8C6-33FC7DC471E6}" srcOrd="1" destOrd="0" presId="urn:microsoft.com/office/officeart/2008/layout/LinedList"/>
    <dgm:cxn modelId="{C16E2C4E-6226-40CF-9BAE-560D0665877B}" type="presParOf" srcId="{5C88D84F-0C00-4EEA-B8C6-33FC7DC471E6}" destId="{520D15F4-0AFA-4263-BD8A-1E71AF076BC9}" srcOrd="0" destOrd="0" presId="urn:microsoft.com/office/officeart/2008/layout/LinedList"/>
    <dgm:cxn modelId="{53BD8680-B4D3-4F69-9DD9-9329FC1BE333}" type="presParOf" srcId="{5C88D84F-0C00-4EEA-B8C6-33FC7DC471E6}" destId="{3B9B62B9-DDCB-41DF-86EE-8AD09C5B61DD}" srcOrd="1" destOrd="0" presId="urn:microsoft.com/office/officeart/2008/layout/LinedList"/>
    <dgm:cxn modelId="{1FFED4C3-6655-4618-BED0-2FF94CDAE0D6}" type="presParOf" srcId="{3B9B62B9-DDCB-41DF-86EE-8AD09C5B61DD}" destId="{13E0340A-A135-49AF-84B2-904184A098F3}" srcOrd="0" destOrd="0" presId="urn:microsoft.com/office/officeart/2008/layout/LinedList"/>
    <dgm:cxn modelId="{858DF578-61A4-4FCB-B9FB-6655F09A5A7B}" type="presParOf" srcId="{3B9B62B9-DDCB-41DF-86EE-8AD09C5B61DD}" destId="{BB2FC01C-3848-443B-829C-2926BC1AE93F}" srcOrd="1" destOrd="0" presId="urn:microsoft.com/office/officeart/2008/layout/LinedList"/>
    <dgm:cxn modelId="{7DA835B2-40A7-4CF7-B845-CF93844DBEE2}" type="presParOf" srcId="{3B9B62B9-DDCB-41DF-86EE-8AD09C5B61DD}" destId="{89C10793-67EF-4785-81AC-10B895AB0350}" srcOrd="2" destOrd="0" presId="urn:microsoft.com/office/officeart/2008/layout/LinedList"/>
    <dgm:cxn modelId="{73337D45-4A7E-440B-99C0-CF30D8ECF763}" type="presParOf" srcId="{5C88D84F-0C00-4EEA-B8C6-33FC7DC471E6}" destId="{C64FCA69-9840-4EE3-81EE-DF0C3080B4F9}" srcOrd="2" destOrd="0" presId="urn:microsoft.com/office/officeart/2008/layout/LinedList"/>
    <dgm:cxn modelId="{E443CC88-B632-4C78-81AC-1E3A4E27F63B}" type="presParOf" srcId="{5C88D84F-0C00-4EEA-B8C6-33FC7DC471E6}" destId="{5BB0B836-09F7-4220-9B2A-1D6DB0C74037}" srcOrd="3" destOrd="0" presId="urn:microsoft.com/office/officeart/2008/layout/LinedList"/>
    <dgm:cxn modelId="{BC1398A8-5AD5-4786-8BB1-60D0E93C101C}" type="presParOf" srcId="{5C88D84F-0C00-4EEA-B8C6-33FC7DC471E6}" destId="{69C1702A-4CD0-4C3E-8BF2-F18E7650640E}" srcOrd="4" destOrd="0" presId="urn:microsoft.com/office/officeart/2008/layout/LinedList"/>
    <dgm:cxn modelId="{2693838F-64FD-4F1F-AAB4-5A2FE4200436}" type="presParOf" srcId="{69C1702A-4CD0-4C3E-8BF2-F18E7650640E}" destId="{D3EBF7D9-4572-4441-9119-E2A4816B2DF0}" srcOrd="0" destOrd="0" presId="urn:microsoft.com/office/officeart/2008/layout/LinedList"/>
    <dgm:cxn modelId="{93FA89E7-3E80-4266-86A3-C3C8299F36B8}" type="presParOf" srcId="{69C1702A-4CD0-4C3E-8BF2-F18E7650640E}" destId="{1B9C0841-883D-499E-99BE-355B3674F638}" srcOrd="1" destOrd="0" presId="urn:microsoft.com/office/officeart/2008/layout/LinedList"/>
    <dgm:cxn modelId="{859802AC-BD90-4071-9CF3-AAE72D93B3C3}" type="presParOf" srcId="{69C1702A-4CD0-4C3E-8BF2-F18E7650640E}" destId="{536DD15D-EB64-4E73-88E7-F5CCF0A31BAD}" srcOrd="2" destOrd="0" presId="urn:microsoft.com/office/officeart/2008/layout/LinedList"/>
    <dgm:cxn modelId="{F3A94FCE-C37C-414F-94DE-6F7BD93C2240}" type="presParOf" srcId="{5C88D84F-0C00-4EEA-B8C6-33FC7DC471E6}" destId="{A6377CBD-2F3E-4792-B79E-7F52C94965A2}" srcOrd="5" destOrd="0" presId="urn:microsoft.com/office/officeart/2008/layout/LinedList"/>
    <dgm:cxn modelId="{883806A7-56FA-4674-9A88-96F123A8C074}" type="presParOf" srcId="{5C88D84F-0C00-4EEA-B8C6-33FC7DC471E6}" destId="{D869F2C5-C583-4414-90CB-017DACD124B5}" srcOrd="6" destOrd="0" presId="urn:microsoft.com/office/officeart/2008/layout/LinedList"/>
    <dgm:cxn modelId="{428B708B-5C74-42D7-91C2-B5D74E0B3FA7}" type="presParOf" srcId="{28826455-F1D9-41A2-B2FD-5ABC3A655F42}" destId="{4A463BFA-D915-4536-BCF6-D61E91DF38D1}" srcOrd="4" destOrd="0" presId="urn:microsoft.com/office/officeart/2008/layout/LinedList"/>
    <dgm:cxn modelId="{6BF244D0-18BF-4E50-A312-82E5ADBA0DAA}" type="presParOf" srcId="{28826455-F1D9-41A2-B2FD-5ABC3A655F42}" destId="{DF8A539D-C153-4CBE-846B-E1F02F37ACFC}" srcOrd="5" destOrd="0" presId="urn:microsoft.com/office/officeart/2008/layout/LinedList"/>
    <dgm:cxn modelId="{EF482C3A-2701-4A7C-A490-33379797E2F2}" type="presParOf" srcId="{DF8A539D-C153-4CBE-846B-E1F02F37ACFC}" destId="{7B19BE75-0A4F-4E60-A24D-630394B70B3D}" srcOrd="0" destOrd="0" presId="urn:microsoft.com/office/officeart/2008/layout/LinedList"/>
    <dgm:cxn modelId="{506640E2-3662-4BCC-B668-E2A5D2A4B892}" type="presParOf" srcId="{DF8A539D-C153-4CBE-846B-E1F02F37ACFC}" destId="{BC93DCD0-DF48-43F8-B18C-71BECED77BA3}" srcOrd="1" destOrd="0" presId="urn:microsoft.com/office/officeart/2008/layout/LinedList"/>
    <dgm:cxn modelId="{E02484F1-A863-4202-8911-C5A93FB931C4}" type="presParOf" srcId="{28826455-F1D9-41A2-B2FD-5ABC3A655F42}" destId="{B3C77CFC-ADA0-4927-A303-248261C595B8}" srcOrd="6" destOrd="0" presId="urn:microsoft.com/office/officeart/2008/layout/LinedList"/>
    <dgm:cxn modelId="{78840DFC-9F1B-422B-93E5-499EAFB527A9}" type="presParOf" srcId="{28826455-F1D9-41A2-B2FD-5ABC3A655F42}" destId="{96DF6E8B-D610-48CA-A62D-EB2D040F69F0}" srcOrd="7" destOrd="0" presId="urn:microsoft.com/office/officeart/2008/layout/LinedList"/>
    <dgm:cxn modelId="{22ED4FCA-75E5-4DE0-A240-5986C5D68FD7}" type="presParOf" srcId="{96DF6E8B-D610-48CA-A62D-EB2D040F69F0}" destId="{4ECE56F9-8C96-4D45-A489-298CFE3B4309}" srcOrd="0" destOrd="0" presId="urn:microsoft.com/office/officeart/2008/layout/LinedList"/>
    <dgm:cxn modelId="{087388CB-B08D-4AAF-B7F4-62ABA8F90822}" type="presParOf" srcId="{96DF6E8B-D610-48CA-A62D-EB2D040F69F0}" destId="{1DD32C88-3DAC-4335-B33F-3F0C67FAADA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A85BF91-1A34-49F9-AFB4-66749056AE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52E92C-9F9C-423B-83B2-B5126910900F}" type="pres">
      <dgm:prSet presAssocID="{3A85BF91-1A34-49F9-AFB4-66749056AEA6}" presName="linear" presStyleCnt="0">
        <dgm:presLayoutVars>
          <dgm:animLvl val="lvl"/>
          <dgm:resizeHandles val="exact"/>
        </dgm:presLayoutVars>
      </dgm:prSet>
      <dgm:spPr/>
      <dgm:t>
        <a:bodyPr/>
        <a:lstStyle/>
        <a:p>
          <a:endParaRPr lang="en-US"/>
        </a:p>
      </dgm:t>
    </dgm:pt>
  </dgm:ptLst>
  <dgm:cxnLst>
    <dgm:cxn modelId="{F89E6118-FD4A-458B-B93E-9E17941D1FD1}" type="presOf" srcId="{3A85BF91-1A34-49F9-AFB4-66749056AEA6}" destId="{4752E92C-9F9C-423B-83B2-B5126910900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FE17196-59A7-4F6F-BC27-614625CD80B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C16E256A-096D-4FE4-851F-7ED9320E1135}" type="pres">
      <dgm:prSet presAssocID="{7FE17196-59A7-4F6F-BC27-614625CD80BE}" presName="linearFlow" presStyleCnt="0">
        <dgm:presLayoutVars>
          <dgm:dir/>
          <dgm:animLvl val="lvl"/>
          <dgm:resizeHandles val="exact"/>
        </dgm:presLayoutVars>
      </dgm:prSet>
      <dgm:spPr/>
      <dgm:t>
        <a:bodyPr/>
        <a:lstStyle/>
        <a:p>
          <a:endParaRPr lang="en-US"/>
        </a:p>
      </dgm:t>
    </dgm:pt>
  </dgm:ptLst>
  <dgm:cxnLst>
    <dgm:cxn modelId="{2F37F04E-B0A6-4BF3-9E1C-AA130773B12D}" type="presOf" srcId="{7FE17196-59A7-4F6F-BC27-614625CD80BE}" destId="{C16E256A-096D-4FE4-851F-7ED9320E1135}" srcOrd="0"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9A1E82D-66BC-42B3-A0B3-E9BCFD38FD8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7DDE111-3D9E-47D5-8FD4-6C7B1CDC69CB}">
      <dgm:prSet phldrT="[Text]" custT="1"/>
      <dgm:spPr/>
      <dgm:t>
        <a:bodyPr/>
        <a:lstStyle/>
        <a:p>
          <a:r>
            <a:rPr lang="en-US" sz="2200" dirty="0" smtClean="0"/>
            <a:t>Failure to consider </a:t>
          </a:r>
          <a:r>
            <a:rPr lang="en-US" sz="2200" i="0" u="sng" dirty="0" smtClean="0"/>
            <a:t>medical comorbidities</a:t>
          </a:r>
          <a:r>
            <a:rPr lang="en-US" sz="2200" dirty="0" smtClean="0"/>
            <a:t>, allergies, interactions w/ current meds </a:t>
          </a:r>
          <a:endParaRPr lang="en-US" sz="2200" dirty="0"/>
        </a:p>
      </dgm:t>
    </dgm:pt>
    <dgm:pt modelId="{B6A67DC2-4B2C-44A9-BFAD-89A2432548C9}" type="parTrans" cxnId="{C064F68E-82DF-47B5-9BB0-8AB32B7EBB77}">
      <dgm:prSet/>
      <dgm:spPr/>
      <dgm:t>
        <a:bodyPr/>
        <a:lstStyle/>
        <a:p>
          <a:endParaRPr lang="en-US" sz="2400">
            <a:solidFill>
              <a:schemeClr val="tx2"/>
            </a:solidFill>
          </a:endParaRPr>
        </a:p>
      </dgm:t>
    </dgm:pt>
    <dgm:pt modelId="{1142F926-F38E-4035-A3BB-05E49868C7E0}" type="sibTrans" cxnId="{C064F68E-82DF-47B5-9BB0-8AB32B7EBB77}">
      <dgm:prSet/>
      <dgm:spPr/>
      <dgm:t>
        <a:bodyPr/>
        <a:lstStyle/>
        <a:p>
          <a:endParaRPr lang="en-US" sz="2400">
            <a:solidFill>
              <a:schemeClr val="tx2"/>
            </a:solidFill>
          </a:endParaRPr>
        </a:p>
      </dgm:t>
    </dgm:pt>
    <dgm:pt modelId="{DCD89D62-ACF8-4B51-9BB8-9C555E644BD0}">
      <dgm:prSet custT="1"/>
      <dgm:spPr/>
      <dgm:t>
        <a:bodyPr/>
        <a:lstStyle/>
        <a:p>
          <a:endParaRPr lang="en-US" sz="2200" dirty="0"/>
        </a:p>
      </dgm:t>
    </dgm:pt>
    <dgm:pt modelId="{AC0E869C-00E0-4CDA-A1FA-E7ECB0368F69}" type="parTrans" cxnId="{F8ADBB59-8D5A-420A-A94E-B6A6F9A2CFB5}">
      <dgm:prSet/>
      <dgm:spPr/>
      <dgm:t>
        <a:bodyPr/>
        <a:lstStyle/>
        <a:p>
          <a:endParaRPr lang="en-US" sz="2400">
            <a:solidFill>
              <a:schemeClr val="tx2"/>
            </a:solidFill>
          </a:endParaRPr>
        </a:p>
      </dgm:t>
    </dgm:pt>
    <dgm:pt modelId="{58BE4A34-07CC-4978-9AB4-CB3F7D2043EE}" type="sibTrans" cxnId="{F8ADBB59-8D5A-420A-A94E-B6A6F9A2CFB5}">
      <dgm:prSet/>
      <dgm:spPr/>
      <dgm:t>
        <a:bodyPr/>
        <a:lstStyle/>
        <a:p>
          <a:endParaRPr lang="en-US" sz="2400">
            <a:solidFill>
              <a:schemeClr val="tx2"/>
            </a:solidFill>
          </a:endParaRPr>
        </a:p>
      </dgm:t>
    </dgm:pt>
    <dgm:pt modelId="{812527A3-4BCC-4457-A1CD-D8A6757E48B0}">
      <dgm:prSet custT="1"/>
      <dgm:spPr/>
      <dgm:t>
        <a:bodyPr/>
        <a:lstStyle/>
        <a:p>
          <a:r>
            <a:rPr lang="en-US" sz="2200" u="sng" dirty="0" smtClean="0"/>
            <a:t>Follow-Up System Failures</a:t>
          </a:r>
          <a:r>
            <a:rPr lang="en-US" sz="2200" dirty="0" smtClean="0"/>
            <a:t>—failure to follow-up with patient post-treatment to determine current status or timely respond to patient complaints</a:t>
          </a:r>
          <a:endParaRPr lang="en-US" sz="2200" dirty="0"/>
        </a:p>
      </dgm:t>
    </dgm:pt>
    <dgm:pt modelId="{12028D92-5F9B-46C9-AF86-7A95B43C193A}" type="parTrans" cxnId="{2E9E4F59-BA48-468A-9E50-3A5C0FFF0355}">
      <dgm:prSet/>
      <dgm:spPr/>
      <dgm:t>
        <a:bodyPr/>
        <a:lstStyle/>
        <a:p>
          <a:endParaRPr lang="en-US" sz="2400">
            <a:solidFill>
              <a:schemeClr val="tx2"/>
            </a:solidFill>
          </a:endParaRPr>
        </a:p>
      </dgm:t>
    </dgm:pt>
    <dgm:pt modelId="{212B36CA-89A5-4BC4-A3D6-D013EA0D08F2}" type="sibTrans" cxnId="{2E9E4F59-BA48-468A-9E50-3A5C0FFF0355}">
      <dgm:prSet/>
      <dgm:spPr/>
      <dgm:t>
        <a:bodyPr/>
        <a:lstStyle/>
        <a:p>
          <a:endParaRPr lang="en-US" sz="2400">
            <a:solidFill>
              <a:schemeClr val="tx2"/>
            </a:solidFill>
          </a:endParaRPr>
        </a:p>
      </dgm:t>
    </dgm:pt>
    <dgm:pt modelId="{49636B59-25E4-4E42-BAE8-BD7D7BECCAC2}" type="pres">
      <dgm:prSet presAssocID="{A9A1E82D-66BC-42B3-A0B3-E9BCFD38FD8F}" presName="linear" presStyleCnt="0">
        <dgm:presLayoutVars>
          <dgm:animLvl val="lvl"/>
          <dgm:resizeHandles val="exact"/>
        </dgm:presLayoutVars>
      </dgm:prSet>
      <dgm:spPr/>
      <dgm:t>
        <a:bodyPr/>
        <a:lstStyle/>
        <a:p>
          <a:endParaRPr lang="en-US"/>
        </a:p>
      </dgm:t>
    </dgm:pt>
    <dgm:pt modelId="{C3AF63F9-B5F7-49EA-9712-FD104B590E9D}" type="pres">
      <dgm:prSet presAssocID="{27DDE111-3D9E-47D5-8FD4-6C7B1CDC69CB}" presName="parentText" presStyleLbl="node1" presStyleIdx="0" presStyleCnt="3">
        <dgm:presLayoutVars>
          <dgm:chMax val="0"/>
          <dgm:bulletEnabled val="1"/>
        </dgm:presLayoutVars>
      </dgm:prSet>
      <dgm:spPr/>
      <dgm:t>
        <a:bodyPr/>
        <a:lstStyle/>
        <a:p>
          <a:endParaRPr lang="en-US"/>
        </a:p>
      </dgm:t>
    </dgm:pt>
    <dgm:pt modelId="{2FE90C1A-35E1-4470-A4DF-B40370C00E2F}" type="pres">
      <dgm:prSet presAssocID="{1142F926-F38E-4035-A3BB-05E49868C7E0}" presName="spacer" presStyleCnt="0"/>
      <dgm:spPr/>
    </dgm:pt>
    <dgm:pt modelId="{7FBC13F6-523B-4490-8CD8-BBA99CFEFAA8}" type="pres">
      <dgm:prSet presAssocID="{DCD89D62-ACF8-4B51-9BB8-9C555E644BD0}" presName="parentText" presStyleLbl="node1" presStyleIdx="1" presStyleCnt="3">
        <dgm:presLayoutVars>
          <dgm:chMax val="0"/>
          <dgm:bulletEnabled val="1"/>
        </dgm:presLayoutVars>
      </dgm:prSet>
      <dgm:spPr/>
      <dgm:t>
        <a:bodyPr/>
        <a:lstStyle/>
        <a:p>
          <a:endParaRPr lang="en-US"/>
        </a:p>
      </dgm:t>
    </dgm:pt>
    <dgm:pt modelId="{18EC769E-292F-4471-B07C-0691D0897258}" type="pres">
      <dgm:prSet presAssocID="{58BE4A34-07CC-4978-9AB4-CB3F7D2043EE}" presName="spacer" presStyleCnt="0"/>
      <dgm:spPr/>
    </dgm:pt>
    <dgm:pt modelId="{6E5B2317-0EAF-4375-A3E5-76BEAC5EB864}" type="pres">
      <dgm:prSet presAssocID="{812527A3-4BCC-4457-A1CD-D8A6757E48B0}" presName="parentText" presStyleLbl="node1" presStyleIdx="2" presStyleCnt="3">
        <dgm:presLayoutVars>
          <dgm:chMax val="0"/>
          <dgm:bulletEnabled val="1"/>
        </dgm:presLayoutVars>
      </dgm:prSet>
      <dgm:spPr/>
      <dgm:t>
        <a:bodyPr/>
        <a:lstStyle/>
        <a:p>
          <a:endParaRPr lang="en-US"/>
        </a:p>
      </dgm:t>
    </dgm:pt>
  </dgm:ptLst>
  <dgm:cxnLst>
    <dgm:cxn modelId="{C690E8BD-3AFF-4877-984B-B7FF0768808D}" type="presOf" srcId="{A9A1E82D-66BC-42B3-A0B3-E9BCFD38FD8F}" destId="{49636B59-25E4-4E42-BAE8-BD7D7BECCAC2}" srcOrd="0" destOrd="0" presId="urn:microsoft.com/office/officeart/2005/8/layout/vList2"/>
    <dgm:cxn modelId="{F64A8C1C-E98A-46E6-9260-295839AED553}" type="presOf" srcId="{812527A3-4BCC-4457-A1CD-D8A6757E48B0}" destId="{6E5B2317-0EAF-4375-A3E5-76BEAC5EB864}" srcOrd="0" destOrd="0" presId="urn:microsoft.com/office/officeart/2005/8/layout/vList2"/>
    <dgm:cxn modelId="{F8ADBB59-8D5A-420A-A94E-B6A6F9A2CFB5}" srcId="{A9A1E82D-66BC-42B3-A0B3-E9BCFD38FD8F}" destId="{DCD89D62-ACF8-4B51-9BB8-9C555E644BD0}" srcOrd="1" destOrd="0" parTransId="{AC0E869C-00E0-4CDA-A1FA-E7ECB0368F69}" sibTransId="{58BE4A34-07CC-4978-9AB4-CB3F7D2043EE}"/>
    <dgm:cxn modelId="{B09447C7-43E8-4A44-A778-FBE3891807A0}" type="presOf" srcId="{DCD89D62-ACF8-4B51-9BB8-9C555E644BD0}" destId="{7FBC13F6-523B-4490-8CD8-BBA99CFEFAA8}" srcOrd="0" destOrd="0" presId="urn:microsoft.com/office/officeart/2005/8/layout/vList2"/>
    <dgm:cxn modelId="{2E9E4F59-BA48-468A-9E50-3A5C0FFF0355}" srcId="{A9A1E82D-66BC-42B3-A0B3-E9BCFD38FD8F}" destId="{812527A3-4BCC-4457-A1CD-D8A6757E48B0}" srcOrd="2" destOrd="0" parTransId="{12028D92-5F9B-46C9-AF86-7A95B43C193A}" sibTransId="{212B36CA-89A5-4BC4-A3D6-D013EA0D08F2}"/>
    <dgm:cxn modelId="{C064F68E-82DF-47B5-9BB0-8AB32B7EBB77}" srcId="{A9A1E82D-66BC-42B3-A0B3-E9BCFD38FD8F}" destId="{27DDE111-3D9E-47D5-8FD4-6C7B1CDC69CB}" srcOrd="0" destOrd="0" parTransId="{B6A67DC2-4B2C-44A9-BFAD-89A2432548C9}" sibTransId="{1142F926-F38E-4035-A3BB-05E49868C7E0}"/>
    <dgm:cxn modelId="{99734D16-9DBE-4F5B-B50D-2583711A365A}" type="presOf" srcId="{27DDE111-3D9E-47D5-8FD4-6C7B1CDC69CB}" destId="{C3AF63F9-B5F7-49EA-9712-FD104B590E9D}" srcOrd="0" destOrd="0" presId="urn:microsoft.com/office/officeart/2005/8/layout/vList2"/>
    <dgm:cxn modelId="{CFFCBDCA-1A69-46EE-B2DD-1B9F17751C25}" type="presParOf" srcId="{49636B59-25E4-4E42-BAE8-BD7D7BECCAC2}" destId="{C3AF63F9-B5F7-49EA-9712-FD104B590E9D}" srcOrd="0" destOrd="0" presId="urn:microsoft.com/office/officeart/2005/8/layout/vList2"/>
    <dgm:cxn modelId="{7513EB9C-9C39-4CD1-B726-39BF0F8E1D72}" type="presParOf" srcId="{49636B59-25E4-4E42-BAE8-BD7D7BECCAC2}" destId="{2FE90C1A-35E1-4470-A4DF-B40370C00E2F}" srcOrd="1" destOrd="0" presId="urn:microsoft.com/office/officeart/2005/8/layout/vList2"/>
    <dgm:cxn modelId="{396C1A2D-6ABE-4A17-92FC-2AD92B2203EC}" type="presParOf" srcId="{49636B59-25E4-4E42-BAE8-BD7D7BECCAC2}" destId="{7FBC13F6-523B-4490-8CD8-BBA99CFEFAA8}" srcOrd="2" destOrd="0" presId="urn:microsoft.com/office/officeart/2005/8/layout/vList2"/>
    <dgm:cxn modelId="{A319A2E2-D118-4BEB-921C-D327A61D4EC1}" type="presParOf" srcId="{49636B59-25E4-4E42-BAE8-BD7D7BECCAC2}" destId="{18EC769E-292F-4471-B07C-0691D0897258}" srcOrd="3" destOrd="0" presId="urn:microsoft.com/office/officeart/2005/8/layout/vList2"/>
    <dgm:cxn modelId="{E4144661-39D5-40E0-AA25-E9302A2DDCDC}" type="presParOf" srcId="{49636B59-25E4-4E42-BAE8-BD7D7BECCAC2}" destId="{6E5B2317-0EAF-4375-A3E5-76BEAC5EB864}"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1132A1B-58DF-488C-A70C-7701B148EFB0}">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The Issue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814A5EA5-E164-4067-AB71-036A1B761D7E}" type="parTrans" cxnId="{64F3A2CB-45D0-4D8A-BD38-694A09D7E6DE}">
      <dgm:prSet/>
      <dgm:spPr/>
      <dgm:t>
        <a:bodyPr/>
        <a:lstStyle/>
        <a:p>
          <a:endParaRPr lang="en-US"/>
        </a:p>
      </dgm:t>
    </dgm:pt>
    <dgm:pt modelId="{74196BC0-0FE0-4C72-B066-64553E9D42FB}" type="sibTrans" cxnId="{64F3A2CB-45D0-4D8A-BD38-694A09D7E6DE}">
      <dgm:prSet/>
      <dgm:spPr/>
      <dgm:t>
        <a:bodyPr/>
        <a:lstStyle/>
        <a:p>
          <a:endParaRPr lang="en-US"/>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3"/>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4" custScaleX="82140" custScaleY="26751" custLinFactNeighborY="2467"/>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4" custScaleX="107265" custScaleY="227859" custLinFactY="-9967" custLinFactNeighborX="-327" custLinFactNeighborY="-100000"/>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1" custLinFactY="3900000" custLinFactNeighborX="1124" custLinFactNeighborY="3982283"/>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3" custLinFactNeighborY="-76616"/>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4" custScaleX="82140" custScaleY="75117" custLinFactNeighborY="-51483"/>
      <dgm:spPr/>
      <dgm:t>
        <a:bodyPr/>
        <a:lstStyle/>
        <a:p>
          <a:endParaRPr lang="en-US"/>
        </a:p>
      </dgm:t>
    </dgm:pt>
    <dgm:pt modelId="{57D1BE1C-288E-4D93-857F-82C76D38F197}" type="pres">
      <dgm:prSet presAssocID="{8B11413A-A39D-48C0-984F-ECABA70A5067}" presName="vert1" presStyleCnt="0"/>
      <dgm:spPr/>
    </dgm:pt>
    <dgm:pt modelId="{30F02B94-A471-45CF-8AF5-FFB10EC0337A}" type="pres">
      <dgm:prSet presAssocID="{11132A1B-58DF-488C-A70C-7701B148EFB0}" presName="thickLine" presStyleLbl="alignNode1" presStyleIdx="2" presStyleCnt="3" custLinFactNeighborY="-15694"/>
      <dgm:spPr/>
    </dgm:pt>
    <dgm:pt modelId="{BEA7E9C3-14ED-49AE-88D3-745A19C4C953}" type="pres">
      <dgm:prSet presAssocID="{11132A1B-58DF-488C-A70C-7701B148EFB0}" presName="horz1" presStyleCnt="0"/>
      <dgm:spPr/>
    </dgm:pt>
    <dgm:pt modelId="{80A5D7E0-A2D3-4C6C-B28A-190C74408F73}" type="pres">
      <dgm:prSet presAssocID="{11132A1B-58DF-488C-A70C-7701B148EFB0}" presName="tx1" presStyleLbl="revTx" presStyleIdx="3" presStyleCnt="4" custScaleX="82140" custScaleY="75117" custLinFactNeighborY="-5576"/>
      <dgm:spPr/>
      <dgm:t>
        <a:bodyPr/>
        <a:lstStyle/>
        <a:p>
          <a:endParaRPr lang="en-US"/>
        </a:p>
      </dgm:t>
    </dgm:pt>
    <dgm:pt modelId="{C1393448-94DA-4B52-B2CC-8D0B7A7EB78C}" type="pres">
      <dgm:prSet presAssocID="{11132A1B-58DF-488C-A70C-7701B148EFB0}" presName="vert1" presStyleCnt="0"/>
      <dgm:spPr/>
    </dgm:pt>
  </dgm:ptLst>
  <dgm:cxnLst>
    <dgm:cxn modelId="{1052F958-25A2-4BEC-B201-6861D88B6BA8}" type="presOf" srcId="{9913E13F-F5D1-4AB9-9C3E-6922DA30100F}" destId="{EAE4599C-B27A-4E13-B418-2F36D2CED72B}" srcOrd="0" destOrd="0" presId="urn:microsoft.com/office/officeart/2008/layout/LinedList"/>
    <dgm:cxn modelId="{64F3A2CB-45D0-4D8A-BD38-694A09D7E6DE}" srcId="{FEA87826-C15B-43C1-909B-511BC9B926D0}" destId="{11132A1B-58DF-488C-A70C-7701B148EFB0}" srcOrd="2" destOrd="0" parTransId="{814A5EA5-E164-4067-AB71-036A1B761D7E}" sibTransId="{74196BC0-0FE0-4C72-B066-64553E9D42FB}"/>
    <dgm:cxn modelId="{581388B1-C83C-4175-8447-55AF79B40A59}" type="presOf" srcId="{AFB19399-1F4C-4153-8F69-D7E391AF8EED}" destId="{B74867AF-FC58-4603-AF88-51B79A060004}" srcOrd="0" destOrd="0" presId="urn:microsoft.com/office/officeart/2008/layout/LinedList"/>
    <dgm:cxn modelId="{AF5CA0F6-8BB9-4B97-A55C-0FD92AA83EEC}" srcId="{FEA87826-C15B-43C1-909B-511BC9B926D0}" destId="{9913E13F-F5D1-4AB9-9C3E-6922DA30100F}" srcOrd="0" destOrd="0" parTransId="{9984F34A-17DE-4965-A0DC-6E355D2E1208}" sibTransId="{18B4160B-1155-4A32-949B-7370CFBA1B29}"/>
    <dgm:cxn modelId="{B3009470-55EC-4C6B-95BA-4779EB88C4C6}" type="presOf" srcId="{11132A1B-58DF-488C-A70C-7701B148EFB0}" destId="{80A5D7E0-A2D3-4C6C-B28A-190C74408F73}" srcOrd="0" destOrd="0" presId="urn:microsoft.com/office/officeart/2008/layout/LinedList"/>
    <dgm:cxn modelId="{454A42C6-D577-407A-B676-68D9123F7835}" type="presOf" srcId="{8B11413A-A39D-48C0-984F-ECABA70A5067}" destId="{0FE7586A-E0FC-4D42-8C55-A31D2EC2E4D6}"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9C0DF200-96F9-4D06-878F-261C7BE5780B}" srcId="{9913E13F-F5D1-4AB9-9C3E-6922DA30100F}" destId="{AFB19399-1F4C-4153-8F69-D7E391AF8EED}" srcOrd="0" destOrd="0" parTransId="{B74B925C-5EA5-4DBC-802C-4CCC328AE0A3}" sibTransId="{54DC3CCD-AC43-47B6-BF73-ADDD32497CBF}"/>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F95B4E1A-9E67-4B90-AE9E-47BC1F3524B1}" type="presParOf" srcId="{6AA46DBA-49E0-44B0-AE30-BA17A235D9D6}" destId="{30F02B94-A471-45CF-8AF5-FFB10EC0337A}" srcOrd="4" destOrd="0" presId="urn:microsoft.com/office/officeart/2008/layout/LinedList"/>
    <dgm:cxn modelId="{4F965AB7-C11D-4D3F-BE7B-08ED79342686}" type="presParOf" srcId="{6AA46DBA-49E0-44B0-AE30-BA17A235D9D6}" destId="{BEA7E9C3-14ED-49AE-88D3-745A19C4C953}" srcOrd="5" destOrd="0" presId="urn:microsoft.com/office/officeart/2008/layout/LinedList"/>
    <dgm:cxn modelId="{38A08F6E-A247-4D46-BAEC-68436AF562DD}" type="presParOf" srcId="{BEA7E9C3-14ED-49AE-88D3-745A19C4C953}" destId="{80A5D7E0-A2D3-4C6C-B28A-190C74408F73}" srcOrd="0" destOrd="0" presId="urn:microsoft.com/office/officeart/2008/layout/LinedList"/>
    <dgm:cxn modelId="{54615D21-6DDD-42A4-8215-C7E59983DE0E}" type="presParOf" srcId="{BEA7E9C3-14ED-49AE-88D3-745A19C4C953}" destId="{C1393448-94DA-4B52-B2CC-8D0B7A7EB78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A85BF91-1A34-49F9-AFB4-66749056AE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52E92C-9F9C-423B-83B2-B5126910900F}" type="pres">
      <dgm:prSet presAssocID="{3A85BF91-1A34-49F9-AFB4-66749056AEA6}" presName="linear" presStyleCnt="0">
        <dgm:presLayoutVars>
          <dgm:animLvl val="lvl"/>
          <dgm:resizeHandles val="exact"/>
        </dgm:presLayoutVars>
      </dgm:prSet>
      <dgm:spPr/>
      <dgm:t>
        <a:bodyPr/>
        <a:lstStyle/>
        <a:p>
          <a:endParaRPr lang="en-US"/>
        </a:p>
      </dgm:t>
    </dgm:pt>
  </dgm:ptLst>
  <dgm:cxnLst>
    <dgm:cxn modelId="{F89E6118-FD4A-458B-B93E-9E17941D1FD1}" type="presOf" srcId="{3A85BF91-1A34-49F9-AFB4-66749056AEA6}" destId="{4752E92C-9F9C-423B-83B2-B5126910900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FE17196-59A7-4F6F-BC27-614625CD80B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C16E256A-096D-4FE4-851F-7ED9320E1135}" type="pres">
      <dgm:prSet presAssocID="{7FE17196-59A7-4F6F-BC27-614625CD80BE}" presName="linearFlow" presStyleCnt="0">
        <dgm:presLayoutVars>
          <dgm:dir/>
          <dgm:animLvl val="lvl"/>
          <dgm:resizeHandles val="exact"/>
        </dgm:presLayoutVars>
      </dgm:prSet>
      <dgm:spPr/>
      <dgm:t>
        <a:bodyPr/>
        <a:lstStyle/>
        <a:p>
          <a:endParaRPr lang="en-US"/>
        </a:p>
      </dgm:t>
    </dgm:pt>
  </dgm:ptLst>
  <dgm:cxnLst>
    <dgm:cxn modelId="{2F37F04E-B0A6-4BF3-9E1C-AA130773B12D}" type="presOf" srcId="{7FE17196-59A7-4F6F-BC27-614625CD80BE}" destId="{C16E256A-096D-4FE4-851F-7ED9320E1135}" srcOrd="0"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9A1E82D-66BC-42B3-A0B3-E9BCFD38FD8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9636B59-25E4-4E42-BAE8-BD7D7BECCAC2}" type="pres">
      <dgm:prSet presAssocID="{A9A1E82D-66BC-42B3-A0B3-E9BCFD38FD8F}" presName="linear" presStyleCnt="0">
        <dgm:presLayoutVars>
          <dgm:animLvl val="lvl"/>
          <dgm:resizeHandles val="exact"/>
        </dgm:presLayoutVars>
      </dgm:prSet>
      <dgm:spPr/>
      <dgm:t>
        <a:bodyPr/>
        <a:lstStyle/>
        <a:p>
          <a:endParaRPr lang="en-US"/>
        </a:p>
      </dgm:t>
    </dgm:pt>
  </dgm:ptLst>
  <dgm:cxnLst>
    <dgm:cxn modelId="{C690E8BD-3AFF-4877-984B-B7FF0768808D}" type="presOf" srcId="{A9A1E82D-66BC-42B3-A0B3-E9BCFD38FD8F}" destId="{49636B59-25E4-4E42-BAE8-BD7D7BECCAC2}"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A85BF91-1A34-49F9-AFB4-66749056AE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B3EFE0-E36A-4CC4-A43E-4B65BB7FB39A}">
      <dgm:prSet phldrT="[Text]" custT="1"/>
      <dgm:spPr/>
      <dgm:t>
        <a:bodyPr/>
        <a:lstStyle/>
        <a:p>
          <a:r>
            <a:rPr lang="en-US" sz="2000" dirty="0"/>
            <a:t>It is common practice for patients to </a:t>
          </a:r>
          <a:r>
            <a:rPr lang="en-US" sz="2000" i="0" u="sng" dirty="0"/>
            <a:t>compare prices</a:t>
          </a:r>
          <a:r>
            <a:rPr lang="en-US" sz="2000" dirty="0"/>
            <a:t> or validate the need for treatment.</a:t>
          </a:r>
        </a:p>
      </dgm:t>
    </dgm:pt>
    <dgm:pt modelId="{7099CAD4-C608-40FD-AA10-5269A0203BE1}" type="parTrans" cxnId="{489510BE-581D-44A5-B689-DCBA1C2C55BA}">
      <dgm:prSet/>
      <dgm:spPr/>
      <dgm:t>
        <a:bodyPr/>
        <a:lstStyle/>
        <a:p>
          <a:endParaRPr lang="en-US" sz="2000"/>
        </a:p>
      </dgm:t>
    </dgm:pt>
    <dgm:pt modelId="{EE67B25B-EEAD-4D7D-8AC8-4F3D4E2394EA}" type="sibTrans" cxnId="{489510BE-581D-44A5-B689-DCBA1C2C55BA}">
      <dgm:prSet/>
      <dgm:spPr/>
      <dgm:t>
        <a:bodyPr/>
        <a:lstStyle/>
        <a:p>
          <a:endParaRPr lang="en-US" sz="2000"/>
        </a:p>
      </dgm:t>
    </dgm:pt>
    <dgm:pt modelId="{F289E185-C0C4-447A-B775-13C26153F23B}">
      <dgm:prSet custT="1"/>
      <dgm:spPr>
        <a:solidFill>
          <a:srgbClr val="005EC0"/>
        </a:solidFill>
      </dgm:spPr>
      <dgm:t>
        <a:bodyPr/>
        <a:lstStyle/>
        <a:p>
          <a:r>
            <a:rPr lang="en-US" sz="2000" i="1" dirty="0"/>
            <a:t>Another</a:t>
          </a:r>
          <a:r>
            <a:rPr lang="en-US" sz="2000" dirty="0"/>
            <a:t> motive is </a:t>
          </a:r>
          <a:r>
            <a:rPr lang="en-US" sz="2000" u="sng" dirty="0" smtClean="0"/>
            <a:t>information-seeking</a:t>
          </a:r>
          <a:r>
            <a:rPr lang="en-US" sz="2000" dirty="0" smtClean="0"/>
            <a:t> </a:t>
          </a:r>
          <a:r>
            <a:rPr lang="en-US" sz="2000" dirty="0"/>
            <a:t>for a case against a previous treating dentist.</a:t>
          </a:r>
        </a:p>
      </dgm:t>
    </dgm:pt>
    <dgm:pt modelId="{933440F0-9EF5-4CDB-AA39-AE8E8D238D8F}" type="parTrans" cxnId="{0C041710-AC57-4CCA-A472-A07C73279DBE}">
      <dgm:prSet/>
      <dgm:spPr/>
      <dgm:t>
        <a:bodyPr/>
        <a:lstStyle/>
        <a:p>
          <a:endParaRPr lang="en-US" sz="2000"/>
        </a:p>
      </dgm:t>
    </dgm:pt>
    <dgm:pt modelId="{1DC5AF62-80E5-4301-9D15-0A6B0469037A}" type="sibTrans" cxnId="{0C041710-AC57-4CCA-A472-A07C73279DBE}">
      <dgm:prSet/>
      <dgm:spPr/>
      <dgm:t>
        <a:bodyPr/>
        <a:lstStyle/>
        <a:p>
          <a:endParaRPr lang="en-US" sz="2000"/>
        </a:p>
      </dgm:t>
    </dgm:pt>
    <dgm:pt modelId="{4D624188-D015-4471-ABDA-CCD925749ADE}">
      <dgm:prSet custT="1"/>
      <dgm:spPr>
        <a:solidFill>
          <a:schemeClr val="accent3"/>
        </a:solidFill>
      </dgm:spPr>
      <dgm:t>
        <a:bodyPr/>
        <a:lstStyle/>
        <a:p>
          <a:r>
            <a:rPr lang="en-US" sz="2000" dirty="0"/>
            <a:t>Be inquisitive about the patient’s motive:</a:t>
          </a:r>
        </a:p>
      </dgm:t>
    </dgm:pt>
    <dgm:pt modelId="{9B48649F-A246-46C2-B680-69C22B4E0037}" type="parTrans" cxnId="{B46BF3FB-AE88-45EA-907F-B49E2D993B27}">
      <dgm:prSet/>
      <dgm:spPr/>
      <dgm:t>
        <a:bodyPr/>
        <a:lstStyle/>
        <a:p>
          <a:endParaRPr lang="en-US" sz="2000"/>
        </a:p>
      </dgm:t>
    </dgm:pt>
    <dgm:pt modelId="{65B0FDF9-D1BF-4706-9DE1-BD424085337D}" type="sibTrans" cxnId="{B46BF3FB-AE88-45EA-907F-B49E2D993B27}">
      <dgm:prSet/>
      <dgm:spPr/>
      <dgm:t>
        <a:bodyPr/>
        <a:lstStyle/>
        <a:p>
          <a:endParaRPr lang="en-US" sz="2000"/>
        </a:p>
      </dgm:t>
    </dgm:pt>
    <dgm:pt modelId="{89A362E8-14FD-4F16-943D-9C4FFF32567C}">
      <dgm:prSet custT="1"/>
      <dgm:spPr/>
      <dgm:t>
        <a:bodyPr/>
        <a:lstStyle/>
        <a:p>
          <a:pPr>
            <a:lnSpc>
              <a:spcPct val="100000"/>
            </a:lnSpc>
            <a:spcAft>
              <a:spcPts val="600"/>
            </a:spcAft>
          </a:pPr>
          <a:r>
            <a:rPr lang="en-US" sz="2000" dirty="0">
              <a:solidFill>
                <a:schemeClr val="accent1"/>
              </a:solidFill>
            </a:rPr>
            <a:t>Who is your current dentist?</a:t>
          </a:r>
        </a:p>
      </dgm:t>
    </dgm:pt>
    <dgm:pt modelId="{99815193-4F4E-48F5-BAF8-6BB23AA67DF6}" type="parTrans" cxnId="{3E0BD376-8B3E-45CA-A336-87CD7380145F}">
      <dgm:prSet/>
      <dgm:spPr/>
      <dgm:t>
        <a:bodyPr/>
        <a:lstStyle/>
        <a:p>
          <a:endParaRPr lang="en-US" sz="2000"/>
        </a:p>
      </dgm:t>
    </dgm:pt>
    <dgm:pt modelId="{DAB09FA0-B2D1-4EC8-B173-48BB28937318}" type="sibTrans" cxnId="{3E0BD376-8B3E-45CA-A336-87CD7380145F}">
      <dgm:prSet/>
      <dgm:spPr/>
      <dgm:t>
        <a:bodyPr/>
        <a:lstStyle/>
        <a:p>
          <a:endParaRPr lang="en-US" sz="2000"/>
        </a:p>
      </dgm:t>
    </dgm:pt>
    <dgm:pt modelId="{970D0C5E-BAB0-47AD-8F05-8AF81CBE4905}">
      <dgm:prSet custT="1"/>
      <dgm:spPr/>
      <dgm:t>
        <a:bodyPr/>
        <a:lstStyle/>
        <a:p>
          <a:pPr>
            <a:lnSpc>
              <a:spcPct val="100000"/>
            </a:lnSpc>
            <a:spcAft>
              <a:spcPts val="600"/>
            </a:spcAft>
          </a:pPr>
          <a:r>
            <a:rPr lang="en-US" sz="2000" dirty="0">
              <a:solidFill>
                <a:schemeClr val="accent1"/>
              </a:solidFill>
            </a:rPr>
            <a:t>When were you last seen as a patient?</a:t>
          </a:r>
        </a:p>
      </dgm:t>
    </dgm:pt>
    <dgm:pt modelId="{61A6F2D2-C2C7-4E35-976B-5D362D5D2E08}" type="parTrans" cxnId="{407D50F5-0AEA-4B63-99E9-1E82402EB492}">
      <dgm:prSet/>
      <dgm:spPr/>
      <dgm:t>
        <a:bodyPr/>
        <a:lstStyle/>
        <a:p>
          <a:endParaRPr lang="en-US" sz="2000"/>
        </a:p>
      </dgm:t>
    </dgm:pt>
    <dgm:pt modelId="{C98D1F1D-24DD-4891-8503-E3E367847EFF}" type="sibTrans" cxnId="{407D50F5-0AEA-4B63-99E9-1E82402EB492}">
      <dgm:prSet/>
      <dgm:spPr/>
      <dgm:t>
        <a:bodyPr/>
        <a:lstStyle/>
        <a:p>
          <a:endParaRPr lang="en-US" sz="2000"/>
        </a:p>
      </dgm:t>
    </dgm:pt>
    <dgm:pt modelId="{BDFAF452-B34F-4E1A-954F-136C60763D01}">
      <dgm:prSet custT="1"/>
      <dgm:spPr/>
      <dgm:t>
        <a:bodyPr/>
        <a:lstStyle/>
        <a:p>
          <a:pPr>
            <a:lnSpc>
              <a:spcPct val="100000"/>
            </a:lnSpc>
            <a:spcAft>
              <a:spcPts val="600"/>
            </a:spcAft>
          </a:pPr>
          <a:r>
            <a:rPr lang="en-US" sz="2000" dirty="0">
              <a:solidFill>
                <a:schemeClr val="accent1"/>
              </a:solidFill>
            </a:rPr>
            <a:t>Why did you select my office?</a:t>
          </a:r>
        </a:p>
      </dgm:t>
    </dgm:pt>
    <dgm:pt modelId="{20E48C5D-8E91-405C-A7E4-2426253BA866}" type="parTrans" cxnId="{AE7BEE60-A555-4A5B-B129-085BC6F97C3C}">
      <dgm:prSet/>
      <dgm:spPr/>
      <dgm:t>
        <a:bodyPr/>
        <a:lstStyle/>
        <a:p>
          <a:endParaRPr lang="en-US" sz="2000"/>
        </a:p>
      </dgm:t>
    </dgm:pt>
    <dgm:pt modelId="{9C3A685C-AACC-4BD8-B1FB-BFC12CCC0009}" type="sibTrans" cxnId="{AE7BEE60-A555-4A5B-B129-085BC6F97C3C}">
      <dgm:prSet/>
      <dgm:spPr/>
      <dgm:t>
        <a:bodyPr/>
        <a:lstStyle/>
        <a:p>
          <a:endParaRPr lang="en-US" sz="2000"/>
        </a:p>
      </dgm:t>
    </dgm:pt>
    <dgm:pt modelId="{96404226-3374-446B-8E3B-A0B19A01702C}">
      <dgm:prSet custT="1"/>
      <dgm:spPr/>
      <dgm:t>
        <a:bodyPr/>
        <a:lstStyle/>
        <a:p>
          <a:pPr>
            <a:lnSpc>
              <a:spcPct val="90000"/>
            </a:lnSpc>
            <a:spcAft>
              <a:spcPts val="600"/>
            </a:spcAft>
          </a:pPr>
          <a:r>
            <a:rPr lang="en-US" sz="2000" dirty="0">
              <a:solidFill>
                <a:schemeClr val="accent1"/>
              </a:solidFill>
            </a:rPr>
            <a:t>Why are you seeking a second opinion?</a:t>
          </a:r>
        </a:p>
      </dgm:t>
    </dgm:pt>
    <dgm:pt modelId="{DDD6A72E-ED03-4AB6-9BB7-8F7E23B1151A}" type="parTrans" cxnId="{71B3832B-4E3B-4335-8B6D-E8E3B8B45C0A}">
      <dgm:prSet/>
      <dgm:spPr/>
      <dgm:t>
        <a:bodyPr/>
        <a:lstStyle/>
        <a:p>
          <a:endParaRPr lang="en-US" sz="2000"/>
        </a:p>
      </dgm:t>
    </dgm:pt>
    <dgm:pt modelId="{CCC3499B-0490-403F-8C6D-06F1C45E2BA1}" type="sibTrans" cxnId="{71B3832B-4E3B-4335-8B6D-E8E3B8B45C0A}">
      <dgm:prSet/>
      <dgm:spPr/>
      <dgm:t>
        <a:bodyPr/>
        <a:lstStyle/>
        <a:p>
          <a:endParaRPr lang="en-US" sz="2000"/>
        </a:p>
      </dgm:t>
    </dgm:pt>
    <dgm:pt modelId="{F6E9A5B9-F256-48CC-A18A-BB47423A3DE9}">
      <dgm:prSet custT="1"/>
      <dgm:spPr>
        <a:solidFill>
          <a:schemeClr val="accent2"/>
        </a:solidFill>
      </dgm:spPr>
      <dgm:t>
        <a:bodyPr/>
        <a:lstStyle/>
        <a:p>
          <a:r>
            <a:rPr lang="en-US" sz="2000" dirty="0"/>
            <a:t>Evasiveness or refusal to answer these simple questions should cause concern in deciding whether to provide the second opinion.</a:t>
          </a:r>
        </a:p>
      </dgm:t>
    </dgm:pt>
    <dgm:pt modelId="{5B1D7E6F-8FCB-4618-9766-871BA26513F6}" type="parTrans" cxnId="{29B026DF-5F28-4692-8288-7F1AFE8EEAE6}">
      <dgm:prSet/>
      <dgm:spPr/>
      <dgm:t>
        <a:bodyPr/>
        <a:lstStyle/>
        <a:p>
          <a:endParaRPr lang="en-US" sz="2000"/>
        </a:p>
      </dgm:t>
    </dgm:pt>
    <dgm:pt modelId="{E3FCA04A-E851-4B08-BB46-6C312BAA1AC3}" type="sibTrans" cxnId="{29B026DF-5F28-4692-8288-7F1AFE8EEAE6}">
      <dgm:prSet/>
      <dgm:spPr/>
      <dgm:t>
        <a:bodyPr/>
        <a:lstStyle/>
        <a:p>
          <a:endParaRPr lang="en-US" sz="2000"/>
        </a:p>
      </dgm:t>
    </dgm:pt>
    <dgm:pt modelId="{4752E92C-9F9C-423B-83B2-B5126910900F}" type="pres">
      <dgm:prSet presAssocID="{3A85BF91-1A34-49F9-AFB4-66749056AEA6}" presName="linear" presStyleCnt="0">
        <dgm:presLayoutVars>
          <dgm:animLvl val="lvl"/>
          <dgm:resizeHandles val="exact"/>
        </dgm:presLayoutVars>
      </dgm:prSet>
      <dgm:spPr/>
      <dgm:t>
        <a:bodyPr/>
        <a:lstStyle/>
        <a:p>
          <a:endParaRPr lang="en-US"/>
        </a:p>
      </dgm:t>
    </dgm:pt>
    <dgm:pt modelId="{E56FDE00-7C1E-4D55-BD5F-1BA3DE9A4DF8}" type="pres">
      <dgm:prSet presAssocID="{D7B3EFE0-E36A-4CC4-A43E-4B65BB7FB39A}" presName="parentText" presStyleLbl="node1" presStyleIdx="0" presStyleCnt="4">
        <dgm:presLayoutVars>
          <dgm:chMax val="0"/>
          <dgm:bulletEnabled val="1"/>
        </dgm:presLayoutVars>
      </dgm:prSet>
      <dgm:spPr/>
      <dgm:t>
        <a:bodyPr/>
        <a:lstStyle/>
        <a:p>
          <a:endParaRPr lang="en-US"/>
        </a:p>
      </dgm:t>
    </dgm:pt>
    <dgm:pt modelId="{0A4AEB86-4A8D-4E4B-BBAC-58E71BBA04DF}" type="pres">
      <dgm:prSet presAssocID="{EE67B25B-EEAD-4D7D-8AC8-4F3D4E2394EA}" presName="spacer" presStyleCnt="0"/>
      <dgm:spPr/>
    </dgm:pt>
    <dgm:pt modelId="{3EF4D735-85CA-4425-A657-D4062F72BEC9}" type="pres">
      <dgm:prSet presAssocID="{F289E185-C0C4-447A-B775-13C26153F23B}" presName="parentText" presStyleLbl="node1" presStyleIdx="1" presStyleCnt="4" custLinFactNeighborY="-37230">
        <dgm:presLayoutVars>
          <dgm:chMax val="0"/>
          <dgm:bulletEnabled val="1"/>
        </dgm:presLayoutVars>
      </dgm:prSet>
      <dgm:spPr/>
      <dgm:t>
        <a:bodyPr/>
        <a:lstStyle/>
        <a:p>
          <a:endParaRPr lang="en-US"/>
        </a:p>
      </dgm:t>
    </dgm:pt>
    <dgm:pt modelId="{005752C5-0D70-4831-93CF-C479FC2EBDA7}" type="pres">
      <dgm:prSet presAssocID="{1DC5AF62-80E5-4301-9D15-0A6B0469037A}" presName="spacer" presStyleCnt="0"/>
      <dgm:spPr/>
    </dgm:pt>
    <dgm:pt modelId="{F30A021C-F49E-497B-8B37-6E901D913A97}" type="pres">
      <dgm:prSet presAssocID="{4D624188-D015-4471-ABDA-CCD925749ADE}" presName="parentText" presStyleLbl="node1" presStyleIdx="2" presStyleCnt="4" custLinFactNeighborY="-6256">
        <dgm:presLayoutVars>
          <dgm:chMax val="0"/>
          <dgm:bulletEnabled val="1"/>
        </dgm:presLayoutVars>
      </dgm:prSet>
      <dgm:spPr/>
      <dgm:t>
        <a:bodyPr/>
        <a:lstStyle/>
        <a:p>
          <a:endParaRPr lang="en-US"/>
        </a:p>
      </dgm:t>
    </dgm:pt>
    <dgm:pt modelId="{3FF463F9-8A4D-4584-89F7-181D3CADE2EA}" type="pres">
      <dgm:prSet presAssocID="{4D624188-D015-4471-ABDA-CCD925749ADE}" presName="childText" presStyleLbl="revTx" presStyleIdx="0" presStyleCnt="1" custLinFactNeighborY="-5730">
        <dgm:presLayoutVars>
          <dgm:bulletEnabled val="1"/>
        </dgm:presLayoutVars>
      </dgm:prSet>
      <dgm:spPr/>
      <dgm:t>
        <a:bodyPr/>
        <a:lstStyle/>
        <a:p>
          <a:endParaRPr lang="en-US"/>
        </a:p>
      </dgm:t>
    </dgm:pt>
    <dgm:pt modelId="{1D7C5AE3-E586-43B2-B48D-355D27E4EBE8}" type="pres">
      <dgm:prSet presAssocID="{F6E9A5B9-F256-48CC-A18A-BB47423A3DE9}" presName="parentText" presStyleLbl="node1" presStyleIdx="3" presStyleCnt="4">
        <dgm:presLayoutVars>
          <dgm:chMax val="0"/>
          <dgm:bulletEnabled val="1"/>
        </dgm:presLayoutVars>
      </dgm:prSet>
      <dgm:spPr/>
      <dgm:t>
        <a:bodyPr/>
        <a:lstStyle/>
        <a:p>
          <a:endParaRPr lang="en-US"/>
        </a:p>
      </dgm:t>
    </dgm:pt>
  </dgm:ptLst>
  <dgm:cxnLst>
    <dgm:cxn modelId="{B46BF3FB-AE88-45EA-907F-B49E2D993B27}" srcId="{3A85BF91-1A34-49F9-AFB4-66749056AEA6}" destId="{4D624188-D015-4471-ABDA-CCD925749ADE}" srcOrd="2" destOrd="0" parTransId="{9B48649F-A246-46C2-B680-69C22B4E0037}" sibTransId="{65B0FDF9-D1BF-4706-9DE1-BD424085337D}"/>
    <dgm:cxn modelId="{2DB56C6F-1CEF-4C87-AC89-FF61388ED308}" type="presOf" srcId="{F6E9A5B9-F256-48CC-A18A-BB47423A3DE9}" destId="{1D7C5AE3-E586-43B2-B48D-355D27E4EBE8}" srcOrd="0" destOrd="0" presId="urn:microsoft.com/office/officeart/2005/8/layout/vList2"/>
    <dgm:cxn modelId="{76FBB936-9456-4CDD-B6DC-2F9E55A720D4}" type="presOf" srcId="{96404226-3374-446B-8E3B-A0B19A01702C}" destId="{3FF463F9-8A4D-4584-89F7-181D3CADE2EA}" srcOrd="0" destOrd="3" presId="urn:microsoft.com/office/officeart/2005/8/layout/vList2"/>
    <dgm:cxn modelId="{489510BE-581D-44A5-B689-DCBA1C2C55BA}" srcId="{3A85BF91-1A34-49F9-AFB4-66749056AEA6}" destId="{D7B3EFE0-E36A-4CC4-A43E-4B65BB7FB39A}" srcOrd="0" destOrd="0" parTransId="{7099CAD4-C608-40FD-AA10-5269A0203BE1}" sibTransId="{EE67B25B-EEAD-4D7D-8AC8-4F3D4E2394EA}"/>
    <dgm:cxn modelId="{29B026DF-5F28-4692-8288-7F1AFE8EEAE6}" srcId="{3A85BF91-1A34-49F9-AFB4-66749056AEA6}" destId="{F6E9A5B9-F256-48CC-A18A-BB47423A3DE9}" srcOrd="3" destOrd="0" parTransId="{5B1D7E6F-8FCB-4618-9766-871BA26513F6}" sibTransId="{E3FCA04A-E851-4B08-BB46-6C312BAA1AC3}"/>
    <dgm:cxn modelId="{E0F5F5C0-79B8-458D-A63B-78A6D93E464B}" type="presOf" srcId="{970D0C5E-BAB0-47AD-8F05-8AF81CBE4905}" destId="{3FF463F9-8A4D-4584-89F7-181D3CADE2EA}" srcOrd="0" destOrd="1" presId="urn:microsoft.com/office/officeart/2005/8/layout/vList2"/>
    <dgm:cxn modelId="{AE7BEE60-A555-4A5B-B129-085BC6F97C3C}" srcId="{4D624188-D015-4471-ABDA-CCD925749ADE}" destId="{BDFAF452-B34F-4E1A-954F-136C60763D01}" srcOrd="2" destOrd="0" parTransId="{20E48C5D-8E91-405C-A7E4-2426253BA866}" sibTransId="{9C3A685C-AACC-4BD8-B1FB-BFC12CCC0009}"/>
    <dgm:cxn modelId="{0FB69EEF-55F6-4B46-A8F7-D82495BF51B6}" type="presOf" srcId="{D7B3EFE0-E36A-4CC4-A43E-4B65BB7FB39A}" destId="{E56FDE00-7C1E-4D55-BD5F-1BA3DE9A4DF8}" srcOrd="0" destOrd="0" presId="urn:microsoft.com/office/officeart/2005/8/layout/vList2"/>
    <dgm:cxn modelId="{3E0BD376-8B3E-45CA-A336-87CD7380145F}" srcId="{4D624188-D015-4471-ABDA-CCD925749ADE}" destId="{89A362E8-14FD-4F16-943D-9C4FFF32567C}" srcOrd="0" destOrd="0" parTransId="{99815193-4F4E-48F5-BAF8-6BB23AA67DF6}" sibTransId="{DAB09FA0-B2D1-4EC8-B173-48BB28937318}"/>
    <dgm:cxn modelId="{ACA6C7E2-21E4-4C82-A6DF-3FB8881917FE}" type="presOf" srcId="{4D624188-D015-4471-ABDA-CCD925749ADE}" destId="{F30A021C-F49E-497B-8B37-6E901D913A97}" srcOrd="0" destOrd="0" presId="urn:microsoft.com/office/officeart/2005/8/layout/vList2"/>
    <dgm:cxn modelId="{0C041710-AC57-4CCA-A472-A07C73279DBE}" srcId="{3A85BF91-1A34-49F9-AFB4-66749056AEA6}" destId="{F289E185-C0C4-447A-B775-13C26153F23B}" srcOrd="1" destOrd="0" parTransId="{933440F0-9EF5-4CDB-AA39-AE8E8D238D8F}" sibTransId="{1DC5AF62-80E5-4301-9D15-0A6B0469037A}"/>
    <dgm:cxn modelId="{57BEFDF9-7C32-4820-97A2-D4067610FEDB}" type="presOf" srcId="{89A362E8-14FD-4F16-943D-9C4FFF32567C}" destId="{3FF463F9-8A4D-4584-89F7-181D3CADE2EA}" srcOrd="0" destOrd="0" presId="urn:microsoft.com/office/officeart/2005/8/layout/vList2"/>
    <dgm:cxn modelId="{71B3832B-4E3B-4335-8B6D-E8E3B8B45C0A}" srcId="{4D624188-D015-4471-ABDA-CCD925749ADE}" destId="{96404226-3374-446B-8E3B-A0B19A01702C}" srcOrd="3" destOrd="0" parTransId="{DDD6A72E-ED03-4AB6-9BB7-8F7E23B1151A}" sibTransId="{CCC3499B-0490-403F-8C6D-06F1C45E2BA1}"/>
    <dgm:cxn modelId="{F89E6118-FD4A-458B-B93E-9E17941D1FD1}" type="presOf" srcId="{3A85BF91-1A34-49F9-AFB4-66749056AEA6}" destId="{4752E92C-9F9C-423B-83B2-B5126910900F}" srcOrd="0" destOrd="0" presId="urn:microsoft.com/office/officeart/2005/8/layout/vList2"/>
    <dgm:cxn modelId="{407D50F5-0AEA-4B63-99E9-1E82402EB492}" srcId="{4D624188-D015-4471-ABDA-CCD925749ADE}" destId="{970D0C5E-BAB0-47AD-8F05-8AF81CBE4905}" srcOrd="1" destOrd="0" parTransId="{61A6F2D2-C2C7-4E35-976B-5D362D5D2E08}" sibTransId="{C98D1F1D-24DD-4891-8503-E3E367847EFF}"/>
    <dgm:cxn modelId="{80C84281-ACA5-434F-98FC-9FBA80035D3B}" type="presOf" srcId="{BDFAF452-B34F-4E1A-954F-136C60763D01}" destId="{3FF463F9-8A4D-4584-89F7-181D3CADE2EA}" srcOrd="0" destOrd="2" presId="urn:microsoft.com/office/officeart/2005/8/layout/vList2"/>
    <dgm:cxn modelId="{DC15916D-032D-4550-AD01-034C64266737}" type="presOf" srcId="{F289E185-C0C4-447A-B775-13C26153F23B}" destId="{3EF4D735-85CA-4425-A657-D4062F72BEC9}" srcOrd="0" destOrd="0" presId="urn:microsoft.com/office/officeart/2005/8/layout/vList2"/>
    <dgm:cxn modelId="{229FD7F7-C773-42FB-B45E-EAE2CC6D22D1}" type="presParOf" srcId="{4752E92C-9F9C-423B-83B2-B5126910900F}" destId="{E56FDE00-7C1E-4D55-BD5F-1BA3DE9A4DF8}" srcOrd="0" destOrd="0" presId="urn:microsoft.com/office/officeart/2005/8/layout/vList2"/>
    <dgm:cxn modelId="{3C789B45-1801-437A-9257-6A7303FAEB74}" type="presParOf" srcId="{4752E92C-9F9C-423B-83B2-B5126910900F}" destId="{0A4AEB86-4A8D-4E4B-BBAC-58E71BBA04DF}" srcOrd="1" destOrd="0" presId="urn:microsoft.com/office/officeart/2005/8/layout/vList2"/>
    <dgm:cxn modelId="{580FA22A-AA56-4DE3-AE11-D0166D0E5DCD}" type="presParOf" srcId="{4752E92C-9F9C-423B-83B2-B5126910900F}" destId="{3EF4D735-85CA-4425-A657-D4062F72BEC9}" srcOrd="2" destOrd="0" presId="urn:microsoft.com/office/officeart/2005/8/layout/vList2"/>
    <dgm:cxn modelId="{5F0574EB-C8E8-428B-B64D-F138F0C6C2D2}" type="presParOf" srcId="{4752E92C-9F9C-423B-83B2-B5126910900F}" destId="{005752C5-0D70-4831-93CF-C479FC2EBDA7}" srcOrd="3" destOrd="0" presId="urn:microsoft.com/office/officeart/2005/8/layout/vList2"/>
    <dgm:cxn modelId="{455A55D5-991F-4ED1-BACC-9B29D695C8B0}" type="presParOf" srcId="{4752E92C-9F9C-423B-83B2-B5126910900F}" destId="{F30A021C-F49E-497B-8B37-6E901D913A97}" srcOrd="4" destOrd="0" presId="urn:microsoft.com/office/officeart/2005/8/layout/vList2"/>
    <dgm:cxn modelId="{5C548BFE-4FF8-49D9-9793-304892214A04}" type="presParOf" srcId="{4752E92C-9F9C-423B-83B2-B5126910900F}" destId="{3FF463F9-8A4D-4584-89F7-181D3CADE2EA}" srcOrd="5" destOrd="0" presId="urn:microsoft.com/office/officeart/2005/8/layout/vList2"/>
    <dgm:cxn modelId="{FB65CAC1-A67A-4EB6-872A-9CD5E8768D46}" type="presParOf" srcId="{4752E92C-9F9C-423B-83B2-B5126910900F}" destId="{1D7C5AE3-E586-43B2-B48D-355D27E4EBE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A85BF91-1A34-49F9-AFB4-66749056AE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52E92C-9F9C-423B-83B2-B5126910900F}" type="pres">
      <dgm:prSet presAssocID="{3A85BF91-1A34-49F9-AFB4-66749056AEA6}" presName="linear" presStyleCnt="0">
        <dgm:presLayoutVars>
          <dgm:animLvl val="lvl"/>
          <dgm:resizeHandles val="exact"/>
        </dgm:presLayoutVars>
      </dgm:prSet>
      <dgm:spPr/>
      <dgm:t>
        <a:bodyPr/>
        <a:lstStyle/>
        <a:p>
          <a:endParaRPr lang="en-US"/>
        </a:p>
      </dgm:t>
    </dgm:pt>
  </dgm:ptLst>
  <dgm:cxnLst>
    <dgm:cxn modelId="{F89E6118-FD4A-458B-B93E-9E17941D1FD1}" type="presOf" srcId="{3A85BF91-1A34-49F9-AFB4-66749056AEA6}" destId="{4752E92C-9F9C-423B-83B2-B5126910900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FE17196-59A7-4F6F-BC27-614625CD80B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BEFF659C-905B-4BE9-930D-462A95BAD7E6}">
      <dgm:prSet phldrT="[Text]" custT="1"/>
      <dgm:spPr/>
      <dgm:t>
        <a:bodyPr/>
        <a:lstStyle/>
        <a:p>
          <a:r>
            <a:rPr lang="en-US" sz="2400" dirty="0"/>
            <a:t>If you do provide second opinions:</a:t>
          </a:r>
        </a:p>
      </dgm:t>
    </dgm:pt>
    <dgm:pt modelId="{967497A1-4239-4FF1-AF57-89337135F12A}" type="parTrans" cxnId="{52BD05F5-CFE4-495A-83C8-64AB374A8DE8}">
      <dgm:prSet/>
      <dgm:spPr/>
      <dgm:t>
        <a:bodyPr/>
        <a:lstStyle/>
        <a:p>
          <a:endParaRPr lang="en-US" sz="2400"/>
        </a:p>
      </dgm:t>
    </dgm:pt>
    <dgm:pt modelId="{3DEB79DF-B3B9-4EFF-865C-BB87F0834569}" type="sibTrans" cxnId="{52BD05F5-CFE4-495A-83C8-64AB374A8DE8}">
      <dgm:prSet/>
      <dgm:spPr/>
      <dgm:t>
        <a:bodyPr/>
        <a:lstStyle/>
        <a:p>
          <a:endParaRPr lang="en-US" sz="2400"/>
        </a:p>
      </dgm:t>
    </dgm:pt>
    <dgm:pt modelId="{AD4CD695-6B24-4F49-A975-87D65CA8633B}">
      <dgm:prSet custT="1"/>
      <dgm:spPr/>
      <dgm:t>
        <a:bodyPr/>
        <a:lstStyle/>
        <a:p>
          <a:pPr>
            <a:lnSpc>
              <a:spcPct val="100000"/>
            </a:lnSpc>
            <a:spcAft>
              <a:spcPts val="1200"/>
            </a:spcAft>
          </a:pPr>
          <a:r>
            <a:rPr lang="en-US" sz="2400" dirty="0">
              <a:solidFill>
                <a:schemeClr val="accent1"/>
              </a:solidFill>
            </a:rPr>
            <a:t>Stick to the facts.</a:t>
          </a:r>
        </a:p>
      </dgm:t>
    </dgm:pt>
    <dgm:pt modelId="{DE1D4CB3-1DC1-4AC3-84E9-C09F6797BAC2}" type="parTrans" cxnId="{8389372F-17B7-408E-8A65-1D26038CD3E1}">
      <dgm:prSet/>
      <dgm:spPr/>
      <dgm:t>
        <a:bodyPr/>
        <a:lstStyle/>
        <a:p>
          <a:endParaRPr lang="en-US" sz="2400"/>
        </a:p>
      </dgm:t>
    </dgm:pt>
    <dgm:pt modelId="{67AB9DE5-B766-4CC7-9C0C-30E5BD89A2A6}" type="sibTrans" cxnId="{8389372F-17B7-408E-8A65-1D26038CD3E1}">
      <dgm:prSet/>
      <dgm:spPr/>
      <dgm:t>
        <a:bodyPr/>
        <a:lstStyle/>
        <a:p>
          <a:endParaRPr lang="en-US" sz="2400"/>
        </a:p>
      </dgm:t>
    </dgm:pt>
    <dgm:pt modelId="{47762D1A-FBE8-484B-9100-22D2C4D656D9}">
      <dgm:prSet custT="1"/>
      <dgm:spPr/>
      <dgm:t>
        <a:bodyPr/>
        <a:lstStyle/>
        <a:p>
          <a:pPr>
            <a:lnSpc>
              <a:spcPct val="100000"/>
            </a:lnSpc>
            <a:spcAft>
              <a:spcPts val="1200"/>
            </a:spcAft>
          </a:pPr>
          <a:r>
            <a:rPr lang="en-US" sz="2400" dirty="0">
              <a:solidFill>
                <a:schemeClr val="accent1"/>
              </a:solidFill>
            </a:rPr>
            <a:t>Don’t speculate or guess.</a:t>
          </a:r>
        </a:p>
      </dgm:t>
    </dgm:pt>
    <dgm:pt modelId="{3BF91F11-4C5D-4DC6-ADA6-B06EF3BE5560}" type="parTrans" cxnId="{E4F76D72-8B8E-40C3-9882-5E118FB013B4}">
      <dgm:prSet/>
      <dgm:spPr/>
      <dgm:t>
        <a:bodyPr/>
        <a:lstStyle/>
        <a:p>
          <a:endParaRPr lang="en-US" sz="2400"/>
        </a:p>
      </dgm:t>
    </dgm:pt>
    <dgm:pt modelId="{93D8C3CF-34C2-4050-84B2-3DAD832FB627}" type="sibTrans" cxnId="{E4F76D72-8B8E-40C3-9882-5E118FB013B4}">
      <dgm:prSet/>
      <dgm:spPr/>
      <dgm:t>
        <a:bodyPr/>
        <a:lstStyle/>
        <a:p>
          <a:endParaRPr lang="en-US" sz="2400"/>
        </a:p>
      </dgm:t>
    </dgm:pt>
    <dgm:pt modelId="{E26E5C61-48DF-43C6-B33B-F97DE080F22C}">
      <dgm:prSet custT="1"/>
      <dgm:spPr/>
      <dgm:t>
        <a:bodyPr/>
        <a:lstStyle/>
        <a:p>
          <a:pPr>
            <a:lnSpc>
              <a:spcPct val="100000"/>
            </a:lnSpc>
            <a:spcAft>
              <a:spcPts val="1200"/>
            </a:spcAft>
          </a:pPr>
          <a:r>
            <a:rPr lang="en-US" sz="2400" dirty="0">
              <a:solidFill>
                <a:schemeClr val="accent1"/>
              </a:solidFill>
            </a:rPr>
            <a:t>Try to get accurate clinical information.</a:t>
          </a:r>
        </a:p>
      </dgm:t>
    </dgm:pt>
    <dgm:pt modelId="{EDA87162-26D9-4CFD-BAEA-25A8EDEC6CF4}" type="parTrans" cxnId="{E150BFB1-E0B5-4032-8908-8F49628B5BB8}">
      <dgm:prSet/>
      <dgm:spPr/>
      <dgm:t>
        <a:bodyPr/>
        <a:lstStyle/>
        <a:p>
          <a:endParaRPr lang="en-US" sz="2400"/>
        </a:p>
      </dgm:t>
    </dgm:pt>
    <dgm:pt modelId="{DCF0ABD5-B14F-40E0-AB92-0928DA74D6C5}" type="sibTrans" cxnId="{E150BFB1-E0B5-4032-8908-8F49628B5BB8}">
      <dgm:prSet/>
      <dgm:spPr/>
      <dgm:t>
        <a:bodyPr/>
        <a:lstStyle/>
        <a:p>
          <a:endParaRPr lang="en-US" sz="2400"/>
        </a:p>
      </dgm:t>
    </dgm:pt>
    <dgm:pt modelId="{EAC770E8-6820-42AB-9B90-7111126FC7C8}">
      <dgm:prSet custT="1"/>
      <dgm:spPr/>
      <dgm:t>
        <a:bodyPr/>
        <a:lstStyle/>
        <a:p>
          <a:pPr>
            <a:lnSpc>
              <a:spcPct val="100000"/>
            </a:lnSpc>
            <a:spcAft>
              <a:spcPts val="1200"/>
            </a:spcAft>
          </a:pPr>
          <a:r>
            <a:rPr lang="en-US" sz="2400" dirty="0">
              <a:solidFill>
                <a:schemeClr val="accent1"/>
              </a:solidFill>
            </a:rPr>
            <a:t>Try to get both sides of the story; if possible, talk to the previously treating dentist.</a:t>
          </a:r>
        </a:p>
      </dgm:t>
    </dgm:pt>
    <dgm:pt modelId="{AC9DBF2B-22E7-449E-B0F7-2D5EF1438AA4}" type="parTrans" cxnId="{91C9C55B-F191-417F-A2C8-90C74F4C4FD3}">
      <dgm:prSet/>
      <dgm:spPr/>
      <dgm:t>
        <a:bodyPr/>
        <a:lstStyle/>
        <a:p>
          <a:endParaRPr lang="en-US" sz="2400"/>
        </a:p>
      </dgm:t>
    </dgm:pt>
    <dgm:pt modelId="{EC34AB20-8FB4-49AF-9139-98B278C36DC5}" type="sibTrans" cxnId="{91C9C55B-F191-417F-A2C8-90C74F4C4FD3}">
      <dgm:prSet/>
      <dgm:spPr/>
      <dgm:t>
        <a:bodyPr/>
        <a:lstStyle/>
        <a:p>
          <a:endParaRPr lang="en-US" sz="2400"/>
        </a:p>
      </dgm:t>
    </dgm:pt>
    <dgm:pt modelId="{16FBA865-DBA8-4AF7-814F-B6B7B46AA167}">
      <dgm:prSet custT="1"/>
      <dgm:spPr/>
      <dgm:t>
        <a:bodyPr/>
        <a:lstStyle/>
        <a:p>
          <a:pPr>
            <a:lnSpc>
              <a:spcPct val="90000"/>
            </a:lnSpc>
            <a:spcAft>
              <a:spcPct val="15000"/>
            </a:spcAft>
          </a:pPr>
          <a:r>
            <a:rPr lang="en-US" sz="2400" dirty="0">
              <a:solidFill>
                <a:schemeClr val="accent1"/>
              </a:solidFill>
            </a:rPr>
            <a:t>Stay clear of any negative commentary. </a:t>
          </a:r>
        </a:p>
      </dgm:t>
    </dgm:pt>
    <dgm:pt modelId="{1C542C78-86C7-44EF-9283-BA3B3C7B8A0F}" type="parTrans" cxnId="{413CB1F4-540F-4DE6-BDC3-44B4EEDC75B2}">
      <dgm:prSet/>
      <dgm:spPr/>
      <dgm:t>
        <a:bodyPr/>
        <a:lstStyle/>
        <a:p>
          <a:endParaRPr lang="en-US" sz="2400"/>
        </a:p>
      </dgm:t>
    </dgm:pt>
    <dgm:pt modelId="{8CC2727A-E446-433D-AFB4-3E163FA3D4E1}" type="sibTrans" cxnId="{413CB1F4-540F-4DE6-BDC3-44B4EEDC75B2}">
      <dgm:prSet/>
      <dgm:spPr/>
      <dgm:t>
        <a:bodyPr/>
        <a:lstStyle/>
        <a:p>
          <a:endParaRPr lang="en-US" sz="2400"/>
        </a:p>
      </dgm:t>
    </dgm:pt>
    <dgm:pt modelId="{C16E256A-096D-4FE4-851F-7ED9320E1135}" type="pres">
      <dgm:prSet presAssocID="{7FE17196-59A7-4F6F-BC27-614625CD80BE}" presName="linearFlow" presStyleCnt="0">
        <dgm:presLayoutVars>
          <dgm:dir/>
          <dgm:animLvl val="lvl"/>
          <dgm:resizeHandles val="exact"/>
        </dgm:presLayoutVars>
      </dgm:prSet>
      <dgm:spPr/>
      <dgm:t>
        <a:bodyPr/>
        <a:lstStyle/>
        <a:p>
          <a:endParaRPr lang="en-US"/>
        </a:p>
      </dgm:t>
    </dgm:pt>
    <dgm:pt modelId="{A7A58376-24E7-4CD9-9A64-FF2E7183B5B0}" type="pres">
      <dgm:prSet presAssocID="{BEFF659C-905B-4BE9-930D-462A95BAD7E6}" presName="composite" presStyleCnt="0"/>
      <dgm:spPr/>
    </dgm:pt>
    <dgm:pt modelId="{3397C1B7-3A5A-4D78-B097-DCF25B1A3419}" type="pres">
      <dgm:prSet presAssocID="{BEFF659C-905B-4BE9-930D-462A95BAD7E6}" presName="parentText" presStyleLbl="alignNode1" presStyleIdx="0" presStyleCnt="1">
        <dgm:presLayoutVars>
          <dgm:chMax val="1"/>
          <dgm:bulletEnabled val="1"/>
        </dgm:presLayoutVars>
      </dgm:prSet>
      <dgm:spPr/>
      <dgm:t>
        <a:bodyPr/>
        <a:lstStyle/>
        <a:p>
          <a:endParaRPr lang="en-US"/>
        </a:p>
      </dgm:t>
    </dgm:pt>
    <dgm:pt modelId="{04304ACF-6475-4AA1-9EDD-074FEBC40606}" type="pres">
      <dgm:prSet presAssocID="{BEFF659C-905B-4BE9-930D-462A95BAD7E6}" presName="descendantText" presStyleLbl="alignAcc1" presStyleIdx="0" presStyleCnt="1" custLinFactNeighborX="0" custLinFactNeighborY="12243">
        <dgm:presLayoutVars>
          <dgm:bulletEnabled val="1"/>
        </dgm:presLayoutVars>
      </dgm:prSet>
      <dgm:spPr/>
      <dgm:t>
        <a:bodyPr/>
        <a:lstStyle/>
        <a:p>
          <a:endParaRPr lang="en-US"/>
        </a:p>
      </dgm:t>
    </dgm:pt>
  </dgm:ptLst>
  <dgm:cxnLst>
    <dgm:cxn modelId="{2F37F04E-B0A6-4BF3-9E1C-AA130773B12D}" type="presOf" srcId="{7FE17196-59A7-4F6F-BC27-614625CD80BE}" destId="{C16E256A-096D-4FE4-851F-7ED9320E1135}" srcOrd="0" destOrd="0" presId="urn:microsoft.com/office/officeart/2005/8/layout/chevron2"/>
    <dgm:cxn modelId="{42F7B273-E402-4B92-9768-F8C54ACBD4FE}" type="presOf" srcId="{16FBA865-DBA8-4AF7-814F-B6B7B46AA167}" destId="{04304ACF-6475-4AA1-9EDD-074FEBC40606}" srcOrd="0" destOrd="4" presId="urn:microsoft.com/office/officeart/2005/8/layout/chevron2"/>
    <dgm:cxn modelId="{448ED137-FB0A-4B33-8642-2846B150C738}" type="presOf" srcId="{47762D1A-FBE8-484B-9100-22D2C4D656D9}" destId="{04304ACF-6475-4AA1-9EDD-074FEBC40606}" srcOrd="0" destOrd="1" presId="urn:microsoft.com/office/officeart/2005/8/layout/chevron2"/>
    <dgm:cxn modelId="{E4F76D72-8B8E-40C3-9882-5E118FB013B4}" srcId="{BEFF659C-905B-4BE9-930D-462A95BAD7E6}" destId="{47762D1A-FBE8-484B-9100-22D2C4D656D9}" srcOrd="1" destOrd="0" parTransId="{3BF91F11-4C5D-4DC6-ADA6-B06EF3BE5560}" sibTransId="{93D8C3CF-34C2-4050-84B2-3DAD832FB627}"/>
    <dgm:cxn modelId="{BCD1B968-C6B2-41CE-83D6-3B7E68AB90B3}" type="presOf" srcId="{E26E5C61-48DF-43C6-B33B-F97DE080F22C}" destId="{04304ACF-6475-4AA1-9EDD-074FEBC40606}" srcOrd="0" destOrd="2" presId="urn:microsoft.com/office/officeart/2005/8/layout/chevron2"/>
    <dgm:cxn modelId="{0FC42AA6-5BD7-448D-84D6-A29ECA70CD6B}" type="presOf" srcId="{EAC770E8-6820-42AB-9B90-7111126FC7C8}" destId="{04304ACF-6475-4AA1-9EDD-074FEBC40606}" srcOrd="0" destOrd="3" presId="urn:microsoft.com/office/officeart/2005/8/layout/chevron2"/>
    <dgm:cxn modelId="{70BDD44A-925D-4CF4-8F2E-1F3EBECD2C04}" type="presOf" srcId="{AD4CD695-6B24-4F49-A975-87D65CA8633B}" destId="{04304ACF-6475-4AA1-9EDD-074FEBC40606}" srcOrd="0" destOrd="0" presId="urn:microsoft.com/office/officeart/2005/8/layout/chevron2"/>
    <dgm:cxn modelId="{91C9C55B-F191-417F-A2C8-90C74F4C4FD3}" srcId="{BEFF659C-905B-4BE9-930D-462A95BAD7E6}" destId="{EAC770E8-6820-42AB-9B90-7111126FC7C8}" srcOrd="3" destOrd="0" parTransId="{AC9DBF2B-22E7-449E-B0F7-2D5EF1438AA4}" sibTransId="{EC34AB20-8FB4-49AF-9139-98B278C36DC5}"/>
    <dgm:cxn modelId="{52BD05F5-CFE4-495A-83C8-64AB374A8DE8}" srcId="{7FE17196-59A7-4F6F-BC27-614625CD80BE}" destId="{BEFF659C-905B-4BE9-930D-462A95BAD7E6}" srcOrd="0" destOrd="0" parTransId="{967497A1-4239-4FF1-AF57-89337135F12A}" sibTransId="{3DEB79DF-B3B9-4EFF-865C-BB87F0834569}"/>
    <dgm:cxn modelId="{E150BFB1-E0B5-4032-8908-8F49628B5BB8}" srcId="{BEFF659C-905B-4BE9-930D-462A95BAD7E6}" destId="{E26E5C61-48DF-43C6-B33B-F97DE080F22C}" srcOrd="2" destOrd="0" parTransId="{EDA87162-26D9-4CFD-BAEA-25A8EDEC6CF4}" sibTransId="{DCF0ABD5-B14F-40E0-AB92-0928DA74D6C5}"/>
    <dgm:cxn modelId="{3F870D1B-A337-450D-BA79-CC791F7D1262}" type="presOf" srcId="{BEFF659C-905B-4BE9-930D-462A95BAD7E6}" destId="{3397C1B7-3A5A-4D78-B097-DCF25B1A3419}" srcOrd="0" destOrd="0" presId="urn:microsoft.com/office/officeart/2005/8/layout/chevron2"/>
    <dgm:cxn modelId="{8389372F-17B7-408E-8A65-1D26038CD3E1}" srcId="{BEFF659C-905B-4BE9-930D-462A95BAD7E6}" destId="{AD4CD695-6B24-4F49-A975-87D65CA8633B}" srcOrd="0" destOrd="0" parTransId="{DE1D4CB3-1DC1-4AC3-84E9-C09F6797BAC2}" sibTransId="{67AB9DE5-B766-4CC7-9C0C-30E5BD89A2A6}"/>
    <dgm:cxn modelId="{413CB1F4-540F-4DE6-BDC3-44B4EEDC75B2}" srcId="{BEFF659C-905B-4BE9-930D-462A95BAD7E6}" destId="{16FBA865-DBA8-4AF7-814F-B6B7B46AA167}" srcOrd="4" destOrd="0" parTransId="{1C542C78-86C7-44EF-9283-BA3B3C7B8A0F}" sibTransId="{8CC2727A-E446-433D-AFB4-3E163FA3D4E1}"/>
    <dgm:cxn modelId="{3ED642E7-7301-40C6-9DB8-0BCF93F52E7F}" type="presParOf" srcId="{C16E256A-096D-4FE4-851F-7ED9320E1135}" destId="{A7A58376-24E7-4CD9-9A64-FF2E7183B5B0}" srcOrd="0" destOrd="0" presId="urn:microsoft.com/office/officeart/2005/8/layout/chevron2"/>
    <dgm:cxn modelId="{90525CAA-B3DF-46BB-BDE0-22F6D2483FF8}" type="presParOf" srcId="{A7A58376-24E7-4CD9-9A64-FF2E7183B5B0}" destId="{3397C1B7-3A5A-4D78-B097-DCF25B1A3419}" srcOrd="0" destOrd="0" presId="urn:microsoft.com/office/officeart/2005/8/layout/chevron2"/>
    <dgm:cxn modelId="{0F7AB267-22FF-4518-BB37-E0644E40D10B}" type="presParOf" srcId="{A7A58376-24E7-4CD9-9A64-FF2E7183B5B0}" destId="{04304ACF-6475-4AA1-9EDD-074FEBC4060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863F52-018C-4FDF-8B6C-A2257317EB7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D1B6454-0C6C-4600-AAE7-4B0CA7A6D88F}">
      <dgm:prSet phldrT="[Text]" custT="1"/>
      <dgm:spPr>
        <a:solidFill>
          <a:schemeClr val="dk2"/>
        </a:solidFill>
      </dgm:spPr>
      <dgm:t>
        <a:bodyPr/>
        <a:lstStyle/>
        <a:p>
          <a:r>
            <a:rPr lang="en-US" sz="1800" dirty="0" smtClean="0"/>
            <a:t>Five most common procedures* - accounting for 75% of all cases</a:t>
          </a:r>
          <a:endParaRPr lang="en-US" sz="1800" dirty="0"/>
        </a:p>
      </dgm:t>
    </dgm:pt>
    <dgm:pt modelId="{2F373FCB-2C27-4301-B2CB-F8A761AB024D}" type="parTrans" cxnId="{F49EEA75-AFCB-4A19-BB21-349E6A350541}">
      <dgm:prSet/>
      <dgm:spPr/>
      <dgm:t>
        <a:bodyPr/>
        <a:lstStyle/>
        <a:p>
          <a:endParaRPr lang="en-US" sz="2400"/>
        </a:p>
      </dgm:t>
    </dgm:pt>
    <dgm:pt modelId="{2823FBE3-AD86-47DE-A58F-63848634B09E}" type="sibTrans" cxnId="{F49EEA75-AFCB-4A19-BB21-349E6A350541}">
      <dgm:prSet/>
      <dgm:spPr/>
      <dgm:t>
        <a:bodyPr/>
        <a:lstStyle/>
        <a:p>
          <a:endParaRPr lang="en-US" sz="2400"/>
        </a:p>
      </dgm:t>
    </dgm:pt>
    <dgm:pt modelId="{A8F28A97-7913-46EA-8C19-7813464D46B2}">
      <dgm:prSet phldrT="[Text]" custT="1"/>
      <dgm:spPr/>
      <dgm:t>
        <a:bodyPr/>
        <a:lstStyle/>
        <a:p>
          <a:r>
            <a:rPr lang="en-US" sz="1800" i="0" dirty="0" smtClean="0"/>
            <a:t>Five most expensive procedures** - accounting for 71% of total dollars paid</a:t>
          </a:r>
          <a:endParaRPr lang="en-US" sz="1800" i="0" dirty="0"/>
        </a:p>
      </dgm:t>
    </dgm:pt>
    <dgm:pt modelId="{1CEA0AF0-858D-46D7-A639-AFBBA30BFBC2}" type="parTrans" cxnId="{F9DDF596-B0AD-4433-B00A-2EF85C014A75}">
      <dgm:prSet/>
      <dgm:spPr/>
      <dgm:t>
        <a:bodyPr/>
        <a:lstStyle/>
        <a:p>
          <a:endParaRPr lang="en-US"/>
        </a:p>
      </dgm:t>
    </dgm:pt>
    <dgm:pt modelId="{3E740194-42F8-4F10-AAB4-14CDACE8D840}" type="sibTrans" cxnId="{F9DDF596-B0AD-4433-B00A-2EF85C014A75}">
      <dgm:prSet/>
      <dgm:spPr/>
      <dgm:t>
        <a:bodyPr/>
        <a:lstStyle/>
        <a:p>
          <a:endParaRPr lang="en-US"/>
        </a:p>
      </dgm:t>
    </dgm:pt>
    <dgm:pt modelId="{E09B8F5F-59E3-4912-B3BB-ED582848A861}">
      <dgm:prSet phldrT="[Text]" custT="1"/>
      <dgm:spPr/>
      <dgm:t>
        <a:bodyPr/>
        <a:lstStyle/>
        <a:p>
          <a:r>
            <a:rPr lang="en-US" sz="1800" i="0" baseline="0" dirty="0" smtClean="0">
              <a:solidFill>
                <a:schemeClr val="tx2"/>
              </a:solidFill>
            </a:rPr>
            <a:t>Implants (17.6%)</a:t>
          </a:r>
          <a:endParaRPr lang="en-US" sz="1800" i="0" baseline="0" dirty="0">
            <a:solidFill>
              <a:schemeClr val="tx2"/>
            </a:solidFill>
          </a:endParaRPr>
        </a:p>
      </dgm:t>
    </dgm:pt>
    <dgm:pt modelId="{29CBD122-3E8B-43FA-9B3C-6074F9CAAE6F}" type="parTrans" cxnId="{125201F8-C96E-4536-A0E1-36907C9D6723}">
      <dgm:prSet/>
      <dgm:spPr/>
      <dgm:t>
        <a:bodyPr/>
        <a:lstStyle/>
        <a:p>
          <a:endParaRPr lang="en-US"/>
        </a:p>
      </dgm:t>
    </dgm:pt>
    <dgm:pt modelId="{04895F42-00A3-4EE2-A9D6-097FE8710F39}" type="sibTrans" cxnId="{125201F8-C96E-4536-A0E1-36907C9D6723}">
      <dgm:prSet/>
      <dgm:spPr/>
      <dgm:t>
        <a:bodyPr/>
        <a:lstStyle/>
        <a:p>
          <a:endParaRPr lang="en-US"/>
        </a:p>
      </dgm:t>
    </dgm:pt>
    <dgm:pt modelId="{F4783F9A-35CC-4B8A-AA4D-7EAB5CF8463F}">
      <dgm:prSet phldrT="[Text]" custT="1"/>
      <dgm:spPr/>
      <dgm:t>
        <a:bodyPr/>
        <a:lstStyle/>
        <a:p>
          <a:r>
            <a:rPr lang="en-US" sz="1800" i="0" baseline="0" dirty="0" smtClean="0">
              <a:solidFill>
                <a:schemeClr val="tx2"/>
              </a:solidFill>
            </a:rPr>
            <a:t>Crowns (17.1%)</a:t>
          </a:r>
          <a:endParaRPr lang="en-US" sz="1800" i="0" baseline="0" dirty="0">
            <a:solidFill>
              <a:schemeClr val="tx2"/>
            </a:solidFill>
          </a:endParaRPr>
        </a:p>
      </dgm:t>
    </dgm:pt>
    <dgm:pt modelId="{081EB36D-36C8-469C-9712-ED6697C0A576}" type="parTrans" cxnId="{D63A0B93-048C-4B8E-A40C-4B5FF8B09B56}">
      <dgm:prSet/>
      <dgm:spPr/>
      <dgm:t>
        <a:bodyPr/>
        <a:lstStyle/>
        <a:p>
          <a:endParaRPr lang="en-US"/>
        </a:p>
      </dgm:t>
    </dgm:pt>
    <dgm:pt modelId="{E7E4B82D-0517-4961-8233-842E694D9328}" type="sibTrans" cxnId="{D63A0B93-048C-4B8E-A40C-4B5FF8B09B56}">
      <dgm:prSet/>
      <dgm:spPr/>
      <dgm:t>
        <a:bodyPr/>
        <a:lstStyle/>
        <a:p>
          <a:endParaRPr lang="en-US"/>
        </a:p>
      </dgm:t>
    </dgm:pt>
    <dgm:pt modelId="{8358CA13-7AA8-41E9-8B15-EC9842E19C95}">
      <dgm:prSet phldrT="[Text]" custT="1"/>
      <dgm:spPr/>
      <dgm:t>
        <a:bodyPr/>
        <a:lstStyle/>
        <a:p>
          <a:r>
            <a:rPr lang="en-US" sz="1800" i="0" baseline="0" dirty="0" smtClean="0">
              <a:solidFill>
                <a:schemeClr val="tx2"/>
              </a:solidFill>
            </a:rPr>
            <a:t>Non-Third Molar Extractions (15%)</a:t>
          </a:r>
          <a:endParaRPr lang="en-US" sz="1800" i="0" baseline="0" dirty="0">
            <a:solidFill>
              <a:schemeClr val="tx2"/>
            </a:solidFill>
          </a:endParaRPr>
        </a:p>
      </dgm:t>
    </dgm:pt>
    <dgm:pt modelId="{F0D166F3-7470-4E6E-8634-8005976EF960}" type="parTrans" cxnId="{4055A608-582E-42A2-B349-13C6DFC82FAD}">
      <dgm:prSet/>
      <dgm:spPr/>
      <dgm:t>
        <a:bodyPr/>
        <a:lstStyle/>
        <a:p>
          <a:endParaRPr lang="en-US"/>
        </a:p>
      </dgm:t>
    </dgm:pt>
    <dgm:pt modelId="{5A2776AE-0F01-459D-A7B9-F82713A36F38}" type="sibTrans" cxnId="{4055A608-582E-42A2-B349-13C6DFC82FAD}">
      <dgm:prSet/>
      <dgm:spPr/>
      <dgm:t>
        <a:bodyPr/>
        <a:lstStyle/>
        <a:p>
          <a:endParaRPr lang="en-US"/>
        </a:p>
      </dgm:t>
    </dgm:pt>
    <dgm:pt modelId="{38B0CA3D-E8BF-4E1A-8E3F-201A70D6B72A}">
      <dgm:prSet phldrT="[Text]" custT="1"/>
      <dgm:spPr/>
      <dgm:t>
        <a:bodyPr/>
        <a:lstStyle/>
        <a:p>
          <a:r>
            <a:rPr lang="en-US" sz="1800" i="0" baseline="0" dirty="0" smtClean="0">
              <a:solidFill>
                <a:schemeClr val="tx2"/>
              </a:solidFill>
            </a:rPr>
            <a:t>Root Canals (13%)</a:t>
          </a:r>
          <a:endParaRPr lang="en-US" sz="1800" i="0" baseline="0" dirty="0">
            <a:solidFill>
              <a:schemeClr val="tx2"/>
            </a:solidFill>
          </a:endParaRPr>
        </a:p>
      </dgm:t>
    </dgm:pt>
    <dgm:pt modelId="{79787CF1-C40A-4DFC-9C0F-97F73C8F8426}" type="parTrans" cxnId="{1A928D85-3FC9-43DA-A8CD-C1BED3E0E2C4}">
      <dgm:prSet/>
      <dgm:spPr/>
      <dgm:t>
        <a:bodyPr/>
        <a:lstStyle/>
        <a:p>
          <a:endParaRPr lang="en-US"/>
        </a:p>
      </dgm:t>
    </dgm:pt>
    <dgm:pt modelId="{67EAAE76-2DF6-46F2-B59E-431CB65A6FBC}" type="sibTrans" cxnId="{1A928D85-3FC9-43DA-A8CD-C1BED3E0E2C4}">
      <dgm:prSet/>
      <dgm:spPr/>
      <dgm:t>
        <a:bodyPr/>
        <a:lstStyle/>
        <a:p>
          <a:endParaRPr lang="en-US"/>
        </a:p>
      </dgm:t>
    </dgm:pt>
    <dgm:pt modelId="{231B5F2F-0B5F-4A83-BF4D-ACEE760F83DB}">
      <dgm:prSet phldrT="[Text]" custT="1"/>
      <dgm:spPr/>
      <dgm:t>
        <a:bodyPr/>
        <a:lstStyle/>
        <a:p>
          <a:r>
            <a:rPr lang="en-US" sz="1800" i="0" baseline="0" dirty="0" smtClean="0">
              <a:solidFill>
                <a:schemeClr val="tx2"/>
              </a:solidFill>
            </a:rPr>
            <a:t>Third Molar Extractions (12.2%)</a:t>
          </a:r>
          <a:endParaRPr lang="en-US" sz="1800" i="0" baseline="0" dirty="0">
            <a:solidFill>
              <a:schemeClr val="tx2"/>
            </a:solidFill>
          </a:endParaRPr>
        </a:p>
      </dgm:t>
    </dgm:pt>
    <dgm:pt modelId="{5E255CCB-AC61-432B-8A8B-0B172D2653D6}" type="parTrans" cxnId="{9B82F0D4-D5AA-4C05-98DA-941C74A454E3}">
      <dgm:prSet/>
      <dgm:spPr/>
      <dgm:t>
        <a:bodyPr/>
        <a:lstStyle/>
        <a:p>
          <a:endParaRPr lang="en-US"/>
        </a:p>
      </dgm:t>
    </dgm:pt>
    <dgm:pt modelId="{9AEC5705-190D-4F2B-8E5C-FF111BFFEDDD}" type="sibTrans" cxnId="{9B82F0D4-D5AA-4C05-98DA-941C74A454E3}">
      <dgm:prSet/>
      <dgm:spPr/>
      <dgm:t>
        <a:bodyPr/>
        <a:lstStyle/>
        <a:p>
          <a:endParaRPr lang="en-US"/>
        </a:p>
      </dgm:t>
    </dgm:pt>
    <dgm:pt modelId="{80C4FF93-21CD-4453-8D20-BC2D0AD89B16}">
      <dgm:prSet phldrT="[Text]" custT="1"/>
      <dgm:spPr/>
      <dgm:t>
        <a:bodyPr/>
        <a:lstStyle/>
        <a:p>
          <a:pPr marL="171450" lvl="1" indent="0" defTabSz="800100">
            <a:lnSpc>
              <a:spcPct val="90000"/>
            </a:lnSpc>
            <a:spcBef>
              <a:spcPct val="0"/>
            </a:spcBef>
            <a:spcAft>
              <a:spcPct val="15000"/>
            </a:spcAft>
            <a:buNone/>
          </a:pPr>
          <a:r>
            <a:rPr lang="en-US" sz="1800" i="0" dirty="0" smtClean="0">
              <a:solidFill>
                <a:schemeClr val="tx2"/>
              </a:solidFill>
            </a:rPr>
            <a:t>Crowns / Fillings (16.4%)</a:t>
          </a:r>
          <a:endParaRPr lang="en-US" sz="1800" i="0" dirty="0">
            <a:solidFill>
              <a:schemeClr val="tx2"/>
            </a:solidFill>
          </a:endParaRPr>
        </a:p>
      </dgm:t>
    </dgm:pt>
    <dgm:pt modelId="{6FB2741C-3A63-4CD6-A4E7-C4C99269614B}" type="parTrans" cxnId="{DFAC44E7-613A-451E-8EF3-3530D1363525}">
      <dgm:prSet/>
      <dgm:spPr/>
    </dgm:pt>
    <dgm:pt modelId="{834B3A18-0365-4116-97E0-B4949CDD5D12}" type="sibTrans" cxnId="{DFAC44E7-613A-451E-8EF3-3530D1363525}">
      <dgm:prSet/>
      <dgm:spPr/>
    </dgm:pt>
    <dgm:pt modelId="{B98FD879-9EE3-46D3-BA8D-1EE7969AD7E3}">
      <dgm:prSet phldrT="[Text]" custT="1"/>
      <dgm:spPr/>
      <dgm:t>
        <a:bodyPr/>
        <a:lstStyle/>
        <a:p>
          <a:pPr marL="171450" lvl="1" indent="0" defTabSz="800100">
            <a:lnSpc>
              <a:spcPct val="90000"/>
            </a:lnSpc>
            <a:spcBef>
              <a:spcPct val="0"/>
            </a:spcBef>
            <a:spcAft>
              <a:spcPct val="15000"/>
            </a:spcAft>
            <a:buNone/>
          </a:pPr>
          <a:r>
            <a:rPr lang="en-US" sz="1800" i="0" dirty="0" smtClean="0">
              <a:solidFill>
                <a:schemeClr val="tx2"/>
              </a:solidFill>
            </a:rPr>
            <a:t>Implants (15.6%)</a:t>
          </a:r>
          <a:endParaRPr lang="en-US" sz="1800" i="0" dirty="0">
            <a:solidFill>
              <a:schemeClr val="tx2"/>
            </a:solidFill>
          </a:endParaRPr>
        </a:p>
      </dgm:t>
    </dgm:pt>
    <dgm:pt modelId="{EBDE70B3-A5B5-4741-A589-26FE855370C4}" type="parTrans" cxnId="{884CEB32-10BE-46C6-BA08-4BC2C1A63D4A}">
      <dgm:prSet/>
      <dgm:spPr/>
    </dgm:pt>
    <dgm:pt modelId="{08D13C8A-0B06-4443-AEEC-538CB6265063}" type="sibTrans" cxnId="{884CEB32-10BE-46C6-BA08-4BC2C1A63D4A}">
      <dgm:prSet/>
      <dgm:spPr/>
    </dgm:pt>
    <dgm:pt modelId="{6581561B-3A04-40C5-BDF4-E967AF21F1E8}">
      <dgm:prSet phldrT="[Text]" custT="1"/>
      <dgm:spPr/>
      <dgm:t>
        <a:bodyPr/>
        <a:lstStyle/>
        <a:p>
          <a:pPr marL="171450" lvl="1" indent="0" defTabSz="800100">
            <a:lnSpc>
              <a:spcPct val="90000"/>
            </a:lnSpc>
            <a:spcBef>
              <a:spcPct val="0"/>
            </a:spcBef>
            <a:spcAft>
              <a:spcPct val="15000"/>
            </a:spcAft>
            <a:buNone/>
          </a:pPr>
          <a:r>
            <a:rPr lang="en-US" sz="1800" i="0" dirty="0" smtClean="0">
              <a:solidFill>
                <a:schemeClr val="tx2"/>
              </a:solidFill>
            </a:rPr>
            <a:t>Non-Third Molar Extractions (15.2%)</a:t>
          </a:r>
          <a:endParaRPr lang="en-US" sz="1800" i="0" dirty="0">
            <a:solidFill>
              <a:schemeClr val="tx2"/>
            </a:solidFill>
          </a:endParaRPr>
        </a:p>
      </dgm:t>
    </dgm:pt>
    <dgm:pt modelId="{BC86D553-0842-4E7A-9228-77DCBD1EFAC9}" type="parTrans" cxnId="{8C9A2081-FFB7-4790-AFDD-158571BA62D1}">
      <dgm:prSet/>
      <dgm:spPr/>
    </dgm:pt>
    <dgm:pt modelId="{6E98ECF2-F3DF-4989-B25D-D3851A3585A7}" type="sibTrans" cxnId="{8C9A2081-FFB7-4790-AFDD-158571BA62D1}">
      <dgm:prSet/>
      <dgm:spPr/>
    </dgm:pt>
    <dgm:pt modelId="{892DDF71-D02A-4368-87E9-7756FDC3CD82}">
      <dgm:prSet phldrT="[Text]" custT="1"/>
      <dgm:spPr/>
      <dgm:t>
        <a:bodyPr/>
        <a:lstStyle/>
        <a:p>
          <a:pPr marL="171450" lvl="1" indent="0" defTabSz="800100">
            <a:lnSpc>
              <a:spcPct val="90000"/>
            </a:lnSpc>
            <a:spcBef>
              <a:spcPct val="0"/>
            </a:spcBef>
            <a:spcAft>
              <a:spcPct val="15000"/>
            </a:spcAft>
            <a:buNone/>
          </a:pPr>
          <a:r>
            <a:rPr lang="en-US" sz="1800" i="0" dirty="0" smtClean="0">
              <a:solidFill>
                <a:schemeClr val="tx2"/>
              </a:solidFill>
            </a:rPr>
            <a:t>Root Canals (12%)</a:t>
          </a:r>
          <a:endParaRPr lang="en-US" sz="1800" i="0" dirty="0">
            <a:solidFill>
              <a:schemeClr val="tx2"/>
            </a:solidFill>
          </a:endParaRPr>
        </a:p>
      </dgm:t>
    </dgm:pt>
    <dgm:pt modelId="{15E4B973-6B1E-4FA3-9DD3-5E62626629F0}" type="parTrans" cxnId="{72A8B498-2248-4586-AEDF-C284ADA35A16}">
      <dgm:prSet/>
      <dgm:spPr/>
    </dgm:pt>
    <dgm:pt modelId="{A8C4E82D-7EB8-4409-AA99-AF575415F571}" type="sibTrans" cxnId="{72A8B498-2248-4586-AEDF-C284ADA35A16}">
      <dgm:prSet/>
      <dgm:spPr/>
    </dgm:pt>
    <dgm:pt modelId="{276D277F-7A8F-40BF-9774-084250C6ABBD}">
      <dgm:prSet phldrT="[Text]" custT="1"/>
      <dgm:spPr/>
      <dgm:t>
        <a:bodyPr/>
        <a:lstStyle/>
        <a:p>
          <a:pPr marL="171450" lvl="1" indent="0" defTabSz="800100">
            <a:lnSpc>
              <a:spcPct val="90000"/>
            </a:lnSpc>
            <a:spcBef>
              <a:spcPct val="0"/>
            </a:spcBef>
            <a:spcAft>
              <a:spcPct val="15000"/>
            </a:spcAft>
            <a:buNone/>
          </a:pPr>
          <a:r>
            <a:rPr lang="en-US" sz="1800" i="0" dirty="0" smtClean="0">
              <a:solidFill>
                <a:schemeClr val="tx2"/>
              </a:solidFill>
            </a:rPr>
            <a:t>Third Molar Extractions (11.9%)</a:t>
          </a:r>
          <a:endParaRPr lang="en-US" sz="1800" i="0" dirty="0">
            <a:solidFill>
              <a:schemeClr val="tx2"/>
            </a:solidFill>
          </a:endParaRPr>
        </a:p>
      </dgm:t>
    </dgm:pt>
    <dgm:pt modelId="{37009248-0B0F-4F9B-91C3-B08B4EAF94A5}" type="parTrans" cxnId="{920BBBF1-2F2D-4F35-BBC8-6E1CF6B30F8D}">
      <dgm:prSet/>
      <dgm:spPr/>
    </dgm:pt>
    <dgm:pt modelId="{92798D83-7E4C-4464-A55E-C0C6C463C0F3}" type="sibTrans" cxnId="{920BBBF1-2F2D-4F35-BBC8-6E1CF6B30F8D}">
      <dgm:prSet/>
      <dgm:spPr/>
    </dgm:pt>
    <dgm:pt modelId="{AB96B136-68B2-4998-A804-AC11F3FECBA1}" type="pres">
      <dgm:prSet presAssocID="{05863F52-018C-4FDF-8B6C-A2257317EB71}" presName="linear" presStyleCnt="0">
        <dgm:presLayoutVars>
          <dgm:dir/>
          <dgm:animLvl val="lvl"/>
          <dgm:resizeHandles val="exact"/>
        </dgm:presLayoutVars>
      </dgm:prSet>
      <dgm:spPr/>
      <dgm:t>
        <a:bodyPr/>
        <a:lstStyle/>
        <a:p>
          <a:endParaRPr lang="en-US"/>
        </a:p>
      </dgm:t>
    </dgm:pt>
    <dgm:pt modelId="{6E9F72FF-16A6-4775-A62B-D433ECCE633F}" type="pres">
      <dgm:prSet presAssocID="{3D1B6454-0C6C-4600-AAE7-4B0CA7A6D88F}" presName="parentLin" presStyleCnt="0"/>
      <dgm:spPr/>
    </dgm:pt>
    <dgm:pt modelId="{81CBA8E1-D210-4A09-9D7C-D427BC8CFBDC}" type="pres">
      <dgm:prSet presAssocID="{3D1B6454-0C6C-4600-AAE7-4B0CA7A6D88F}" presName="parentLeftMargin" presStyleLbl="node1" presStyleIdx="0" presStyleCnt="2"/>
      <dgm:spPr/>
      <dgm:t>
        <a:bodyPr/>
        <a:lstStyle/>
        <a:p>
          <a:endParaRPr lang="en-US"/>
        </a:p>
      </dgm:t>
    </dgm:pt>
    <dgm:pt modelId="{1BA7CFF0-4E0E-4604-A0E3-AF6247D626F2}" type="pres">
      <dgm:prSet presAssocID="{3D1B6454-0C6C-4600-AAE7-4B0CA7A6D88F}" presName="parentText" presStyleLbl="node1" presStyleIdx="0" presStyleCnt="2">
        <dgm:presLayoutVars>
          <dgm:chMax val="0"/>
          <dgm:bulletEnabled val="1"/>
        </dgm:presLayoutVars>
      </dgm:prSet>
      <dgm:spPr/>
      <dgm:t>
        <a:bodyPr/>
        <a:lstStyle/>
        <a:p>
          <a:endParaRPr lang="en-US"/>
        </a:p>
      </dgm:t>
    </dgm:pt>
    <dgm:pt modelId="{2E80900C-6C0C-46D6-A3A7-DDE4621A7FA0}" type="pres">
      <dgm:prSet presAssocID="{3D1B6454-0C6C-4600-AAE7-4B0CA7A6D88F}" presName="negativeSpace" presStyleCnt="0"/>
      <dgm:spPr/>
    </dgm:pt>
    <dgm:pt modelId="{6AC3BC7D-770B-499E-85AB-43D8657D708C}" type="pres">
      <dgm:prSet presAssocID="{3D1B6454-0C6C-4600-AAE7-4B0CA7A6D88F}" presName="childText" presStyleLbl="conFgAcc1" presStyleIdx="0" presStyleCnt="2" custLinFactNeighborX="101">
        <dgm:presLayoutVars>
          <dgm:bulletEnabled val="1"/>
        </dgm:presLayoutVars>
      </dgm:prSet>
      <dgm:spPr/>
      <dgm:t>
        <a:bodyPr/>
        <a:lstStyle/>
        <a:p>
          <a:endParaRPr lang="en-US"/>
        </a:p>
      </dgm:t>
    </dgm:pt>
    <dgm:pt modelId="{6D6CD1C7-531A-4910-95E4-9807440ABF88}" type="pres">
      <dgm:prSet presAssocID="{2823FBE3-AD86-47DE-A58F-63848634B09E}" presName="spaceBetweenRectangles" presStyleCnt="0"/>
      <dgm:spPr/>
    </dgm:pt>
    <dgm:pt modelId="{8E2C36AF-0BA1-4416-8B2E-6DA87F3B2E6B}" type="pres">
      <dgm:prSet presAssocID="{A8F28A97-7913-46EA-8C19-7813464D46B2}" presName="parentLin" presStyleCnt="0"/>
      <dgm:spPr/>
    </dgm:pt>
    <dgm:pt modelId="{4A059012-F5D9-41FF-BEE1-F3CD465136F3}" type="pres">
      <dgm:prSet presAssocID="{A8F28A97-7913-46EA-8C19-7813464D46B2}" presName="parentLeftMargin" presStyleLbl="node1" presStyleIdx="0" presStyleCnt="2"/>
      <dgm:spPr/>
      <dgm:t>
        <a:bodyPr/>
        <a:lstStyle/>
        <a:p>
          <a:endParaRPr lang="en-US"/>
        </a:p>
      </dgm:t>
    </dgm:pt>
    <dgm:pt modelId="{C02AEB1B-6F04-425C-AB03-AABF5ECBD8B5}" type="pres">
      <dgm:prSet presAssocID="{A8F28A97-7913-46EA-8C19-7813464D46B2}" presName="parentText" presStyleLbl="node1" presStyleIdx="1" presStyleCnt="2">
        <dgm:presLayoutVars>
          <dgm:chMax val="0"/>
          <dgm:bulletEnabled val="1"/>
        </dgm:presLayoutVars>
      </dgm:prSet>
      <dgm:spPr/>
      <dgm:t>
        <a:bodyPr/>
        <a:lstStyle/>
        <a:p>
          <a:endParaRPr lang="en-US"/>
        </a:p>
      </dgm:t>
    </dgm:pt>
    <dgm:pt modelId="{42231D71-741E-4187-803A-3597C2C27457}" type="pres">
      <dgm:prSet presAssocID="{A8F28A97-7913-46EA-8C19-7813464D46B2}" presName="negativeSpace" presStyleCnt="0"/>
      <dgm:spPr/>
    </dgm:pt>
    <dgm:pt modelId="{5B524684-88FC-4D10-8578-DE8D3B59F2D2}" type="pres">
      <dgm:prSet presAssocID="{A8F28A97-7913-46EA-8C19-7813464D46B2}" presName="childText" presStyleLbl="conFgAcc1" presStyleIdx="1" presStyleCnt="2">
        <dgm:presLayoutVars>
          <dgm:bulletEnabled val="1"/>
        </dgm:presLayoutVars>
      </dgm:prSet>
      <dgm:spPr/>
      <dgm:t>
        <a:bodyPr/>
        <a:lstStyle/>
        <a:p>
          <a:endParaRPr lang="en-US"/>
        </a:p>
      </dgm:t>
    </dgm:pt>
  </dgm:ptLst>
  <dgm:cxnLst>
    <dgm:cxn modelId="{125201F8-C96E-4536-A0E1-36907C9D6723}" srcId="{3D1B6454-0C6C-4600-AAE7-4B0CA7A6D88F}" destId="{E09B8F5F-59E3-4912-B3BB-ED582848A861}" srcOrd="0" destOrd="0" parTransId="{29CBD122-3E8B-43FA-9B3C-6074F9CAAE6F}" sibTransId="{04895F42-00A3-4EE2-A9D6-097FE8710F39}"/>
    <dgm:cxn modelId="{884CEB32-10BE-46C6-BA08-4BC2C1A63D4A}" srcId="{A8F28A97-7913-46EA-8C19-7813464D46B2}" destId="{B98FD879-9EE3-46D3-BA8D-1EE7969AD7E3}" srcOrd="1" destOrd="0" parTransId="{EBDE70B3-A5B5-4741-A589-26FE855370C4}" sibTransId="{08D13C8A-0B06-4443-AEEC-538CB6265063}"/>
    <dgm:cxn modelId="{9B82F0D4-D5AA-4C05-98DA-941C74A454E3}" srcId="{3D1B6454-0C6C-4600-AAE7-4B0CA7A6D88F}" destId="{231B5F2F-0B5F-4A83-BF4D-ACEE760F83DB}" srcOrd="4" destOrd="0" parTransId="{5E255CCB-AC61-432B-8A8B-0B172D2653D6}" sibTransId="{9AEC5705-190D-4F2B-8E5C-FF111BFFEDDD}"/>
    <dgm:cxn modelId="{4B2EB55D-8F24-4CEB-AA3A-AB881949357C}" type="presOf" srcId="{8358CA13-7AA8-41E9-8B15-EC9842E19C95}" destId="{6AC3BC7D-770B-499E-85AB-43D8657D708C}" srcOrd="0" destOrd="2" presId="urn:microsoft.com/office/officeart/2005/8/layout/list1"/>
    <dgm:cxn modelId="{F49EEA75-AFCB-4A19-BB21-349E6A350541}" srcId="{05863F52-018C-4FDF-8B6C-A2257317EB71}" destId="{3D1B6454-0C6C-4600-AAE7-4B0CA7A6D88F}" srcOrd="0" destOrd="0" parTransId="{2F373FCB-2C27-4301-B2CB-F8A761AB024D}" sibTransId="{2823FBE3-AD86-47DE-A58F-63848634B09E}"/>
    <dgm:cxn modelId="{D2507F9F-C202-4B9C-ABB8-8DB321C9866E}" type="presOf" srcId="{05863F52-018C-4FDF-8B6C-A2257317EB71}" destId="{AB96B136-68B2-4998-A804-AC11F3FECBA1}" srcOrd="0" destOrd="0" presId="urn:microsoft.com/office/officeart/2005/8/layout/list1"/>
    <dgm:cxn modelId="{2B4073C4-F768-4E97-9EA8-8E9B068A8064}" type="presOf" srcId="{38B0CA3D-E8BF-4E1A-8E3F-201A70D6B72A}" destId="{6AC3BC7D-770B-499E-85AB-43D8657D708C}" srcOrd="0" destOrd="3" presId="urn:microsoft.com/office/officeart/2005/8/layout/list1"/>
    <dgm:cxn modelId="{1A928D85-3FC9-43DA-A8CD-C1BED3E0E2C4}" srcId="{3D1B6454-0C6C-4600-AAE7-4B0CA7A6D88F}" destId="{38B0CA3D-E8BF-4E1A-8E3F-201A70D6B72A}" srcOrd="3" destOrd="0" parTransId="{79787CF1-C40A-4DFC-9C0F-97F73C8F8426}" sibTransId="{67EAAE76-2DF6-46F2-B59E-431CB65A6FBC}"/>
    <dgm:cxn modelId="{F9DDF596-B0AD-4433-B00A-2EF85C014A75}" srcId="{05863F52-018C-4FDF-8B6C-A2257317EB71}" destId="{A8F28A97-7913-46EA-8C19-7813464D46B2}" srcOrd="1" destOrd="0" parTransId="{1CEA0AF0-858D-46D7-A639-AFBBA30BFBC2}" sibTransId="{3E740194-42F8-4F10-AAB4-14CDACE8D840}"/>
    <dgm:cxn modelId="{4C674BBE-79D1-4172-BDAF-B73EDA9BFE4A}" type="presOf" srcId="{6581561B-3A04-40C5-BDF4-E967AF21F1E8}" destId="{5B524684-88FC-4D10-8578-DE8D3B59F2D2}" srcOrd="0" destOrd="2" presId="urn:microsoft.com/office/officeart/2005/8/layout/list1"/>
    <dgm:cxn modelId="{CA27E960-39DA-4ABA-9AA8-5B827691C45D}" type="presOf" srcId="{276D277F-7A8F-40BF-9774-084250C6ABBD}" destId="{5B524684-88FC-4D10-8578-DE8D3B59F2D2}" srcOrd="0" destOrd="4" presId="urn:microsoft.com/office/officeart/2005/8/layout/list1"/>
    <dgm:cxn modelId="{4055A608-582E-42A2-B349-13C6DFC82FAD}" srcId="{3D1B6454-0C6C-4600-AAE7-4B0CA7A6D88F}" destId="{8358CA13-7AA8-41E9-8B15-EC9842E19C95}" srcOrd="2" destOrd="0" parTransId="{F0D166F3-7470-4E6E-8634-8005976EF960}" sibTransId="{5A2776AE-0F01-459D-A7B9-F82713A36F38}"/>
    <dgm:cxn modelId="{380D7CEA-A0FB-405A-B500-AAF86D82FCE5}" type="presOf" srcId="{80C4FF93-21CD-4453-8D20-BC2D0AD89B16}" destId="{5B524684-88FC-4D10-8578-DE8D3B59F2D2}" srcOrd="0" destOrd="0" presId="urn:microsoft.com/office/officeart/2005/8/layout/list1"/>
    <dgm:cxn modelId="{36228E29-1F89-4283-9333-1214AECE8397}" type="presOf" srcId="{A8F28A97-7913-46EA-8C19-7813464D46B2}" destId="{C02AEB1B-6F04-425C-AB03-AABF5ECBD8B5}" srcOrd="1" destOrd="0" presId="urn:microsoft.com/office/officeart/2005/8/layout/list1"/>
    <dgm:cxn modelId="{D63A0B93-048C-4B8E-A40C-4B5FF8B09B56}" srcId="{3D1B6454-0C6C-4600-AAE7-4B0CA7A6D88F}" destId="{F4783F9A-35CC-4B8A-AA4D-7EAB5CF8463F}" srcOrd="1" destOrd="0" parTransId="{081EB36D-36C8-469C-9712-ED6697C0A576}" sibTransId="{E7E4B82D-0517-4961-8233-842E694D9328}"/>
    <dgm:cxn modelId="{2E6980E1-909A-4B4C-B0AB-88607B54639F}" type="presOf" srcId="{231B5F2F-0B5F-4A83-BF4D-ACEE760F83DB}" destId="{6AC3BC7D-770B-499E-85AB-43D8657D708C}" srcOrd="0" destOrd="4" presId="urn:microsoft.com/office/officeart/2005/8/layout/list1"/>
    <dgm:cxn modelId="{41CF1E22-E4C2-48E5-89C5-248AA613B6AD}" type="presOf" srcId="{B98FD879-9EE3-46D3-BA8D-1EE7969AD7E3}" destId="{5B524684-88FC-4D10-8578-DE8D3B59F2D2}" srcOrd="0" destOrd="1" presId="urn:microsoft.com/office/officeart/2005/8/layout/list1"/>
    <dgm:cxn modelId="{EAF6D4DB-BE23-4BB9-BA80-6CE6297110C9}" type="presOf" srcId="{3D1B6454-0C6C-4600-AAE7-4B0CA7A6D88F}" destId="{81CBA8E1-D210-4A09-9D7C-D427BC8CFBDC}" srcOrd="0" destOrd="0" presId="urn:microsoft.com/office/officeart/2005/8/layout/list1"/>
    <dgm:cxn modelId="{72A8B498-2248-4586-AEDF-C284ADA35A16}" srcId="{A8F28A97-7913-46EA-8C19-7813464D46B2}" destId="{892DDF71-D02A-4368-87E9-7756FDC3CD82}" srcOrd="3" destOrd="0" parTransId="{15E4B973-6B1E-4FA3-9DD3-5E62626629F0}" sibTransId="{A8C4E82D-7EB8-4409-AA99-AF575415F571}"/>
    <dgm:cxn modelId="{7C026910-19D6-48BC-BDDD-B43494E20655}" type="presOf" srcId="{892DDF71-D02A-4368-87E9-7756FDC3CD82}" destId="{5B524684-88FC-4D10-8578-DE8D3B59F2D2}" srcOrd="0" destOrd="3" presId="urn:microsoft.com/office/officeart/2005/8/layout/list1"/>
    <dgm:cxn modelId="{835B17C6-72D6-46DD-978D-420E0F628F25}" type="presOf" srcId="{F4783F9A-35CC-4B8A-AA4D-7EAB5CF8463F}" destId="{6AC3BC7D-770B-499E-85AB-43D8657D708C}" srcOrd="0" destOrd="1" presId="urn:microsoft.com/office/officeart/2005/8/layout/list1"/>
    <dgm:cxn modelId="{DFAC44E7-613A-451E-8EF3-3530D1363525}" srcId="{A8F28A97-7913-46EA-8C19-7813464D46B2}" destId="{80C4FF93-21CD-4453-8D20-BC2D0AD89B16}" srcOrd="0" destOrd="0" parTransId="{6FB2741C-3A63-4CD6-A4E7-C4C99269614B}" sibTransId="{834B3A18-0365-4116-97E0-B4949CDD5D12}"/>
    <dgm:cxn modelId="{3C269A6C-AFDA-48C5-804F-73D653570060}" type="presOf" srcId="{3D1B6454-0C6C-4600-AAE7-4B0CA7A6D88F}" destId="{1BA7CFF0-4E0E-4604-A0E3-AF6247D626F2}" srcOrd="1" destOrd="0" presId="urn:microsoft.com/office/officeart/2005/8/layout/list1"/>
    <dgm:cxn modelId="{920BBBF1-2F2D-4F35-BBC8-6E1CF6B30F8D}" srcId="{A8F28A97-7913-46EA-8C19-7813464D46B2}" destId="{276D277F-7A8F-40BF-9774-084250C6ABBD}" srcOrd="4" destOrd="0" parTransId="{37009248-0B0F-4F9B-91C3-B08B4EAF94A5}" sibTransId="{92798D83-7E4C-4464-A55E-C0C6C463C0F3}"/>
    <dgm:cxn modelId="{8C9A2081-FFB7-4790-AFDD-158571BA62D1}" srcId="{A8F28A97-7913-46EA-8C19-7813464D46B2}" destId="{6581561B-3A04-40C5-BDF4-E967AF21F1E8}" srcOrd="2" destOrd="0" parTransId="{BC86D553-0842-4E7A-9228-77DCBD1EFAC9}" sibTransId="{6E98ECF2-F3DF-4989-B25D-D3851A3585A7}"/>
    <dgm:cxn modelId="{984BBAFA-4053-44F9-A804-ABC28574848D}" type="presOf" srcId="{A8F28A97-7913-46EA-8C19-7813464D46B2}" destId="{4A059012-F5D9-41FF-BEE1-F3CD465136F3}" srcOrd="0" destOrd="0" presId="urn:microsoft.com/office/officeart/2005/8/layout/list1"/>
    <dgm:cxn modelId="{EE9F7EBA-693A-4375-AED7-62220EE04ED7}" type="presOf" srcId="{E09B8F5F-59E3-4912-B3BB-ED582848A861}" destId="{6AC3BC7D-770B-499E-85AB-43D8657D708C}" srcOrd="0" destOrd="0" presId="urn:microsoft.com/office/officeart/2005/8/layout/list1"/>
    <dgm:cxn modelId="{E0DB62D6-D821-4E47-9EB0-B2FF869F918C}" type="presParOf" srcId="{AB96B136-68B2-4998-A804-AC11F3FECBA1}" destId="{6E9F72FF-16A6-4775-A62B-D433ECCE633F}" srcOrd="0" destOrd="0" presId="urn:microsoft.com/office/officeart/2005/8/layout/list1"/>
    <dgm:cxn modelId="{7D7E32DE-0B30-4C83-B60C-35850B6E9672}" type="presParOf" srcId="{6E9F72FF-16A6-4775-A62B-D433ECCE633F}" destId="{81CBA8E1-D210-4A09-9D7C-D427BC8CFBDC}" srcOrd="0" destOrd="0" presId="urn:microsoft.com/office/officeart/2005/8/layout/list1"/>
    <dgm:cxn modelId="{EB355A5A-41A6-497B-B293-32C69AB9BF9E}" type="presParOf" srcId="{6E9F72FF-16A6-4775-A62B-D433ECCE633F}" destId="{1BA7CFF0-4E0E-4604-A0E3-AF6247D626F2}" srcOrd="1" destOrd="0" presId="urn:microsoft.com/office/officeart/2005/8/layout/list1"/>
    <dgm:cxn modelId="{04601239-CD4C-42D8-B6DF-02378BD80F16}" type="presParOf" srcId="{AB96B136-68B2-4998-A804-AC11F3FECBA1}" destId="{2E80900C-6C0C-46D6-A3A7-DDE4621A7FA0}" srcOrd="1" destOrd="0" presId="urn:microsoft.com/office/officeart/2005/8/layout/list1"/>
    <dgm:cxn modelId="{73C4D084-83A3-4DCB-AEBC-FB8ED14037CF}" type="presParOf" srcId="{AB96B136-68B2-4998-A804-AC11F3FECBA1}" destId="{6AC3BC7D-770B-499E-85AB-43D8657D708C}" srcOrd="2" destOrd="0" presId="urn:microsoft.com/office/officeart/2005/8/layout/list1"/>
    <dgm:cxn modelId="{2243F688-73C8-4764-9FB8-A7788831919D}" type="presParOf" srcId="{AB96B136-68B2-4998-A804-AC11F3FECBA1}" destId="{6D6CD1C7-531A-4910-95E4-9807440ABF88}" srcOrd="3" destOrd="0" presId="urn:microsoft.com/office/officeart/2005/8/layout/list1"/>
    <dgm:cxn modelId="{724874DE-9079-4DCD-94AD-9415B4BB6015}" type="presParOf" srcId="{AB96B136-68B2-4998-A804-AC11F3FECBA1}" destId="{8E2C36AF-0BA1-4416-8B2E-6DA87F3B2E6B}" srcOrd="4" destOrd="0" presId="urn:microsoft.com/office/officeart/2005/8/layout/list1"/>
    <dgm:cxn modelId="{EEB486A1-FE6D-423A-BE15-EE9D77D2DA6D}" type="presParOf" srcId="{8E2C36AF-0BA1-4416-8B2E-6DA87F3B2E6B}" destId="{4A059012-F5D9-41FF-BEE1-F3CD465136F3}" srcOrd="0" destOrd="0" presId="urn:microsoft.com/office/officeart/2005/8/layout/list1"/>
    <dgm:cxn modelId="{29A0D820-08B6-49C6-BF82-5FA279D00F34}" type="presParOf" srcId="{8E2C36AF-0BA1-4416-8B2E-6DA87F3B2E6B}" destId="{C02AEB1B-6F04-425C-AB03-AABF5ECBD8B5}" srcOrd="1" destOrd="0" presId="urn:microsoft.com/office/officeart/2005/8/layout/list1"/>
    <dgm:cxn modelId="{548496AD-85FC-4E05-B1E2-4EC2F3733AB7}" type="presParOf" srcId="{AB96B136-68B2-4998-A804-AC11F3FECBA1}" destId="{42231D71-741E-4187-803A-3597C2C27457}" srcOrd="5" destOrd="0" presId="urn:microsoft.com/office/officeart/2005/8/layout/list1"/>
    <dgm:cxn modelId="{B4EA0BF8-87BD-4525-B656-B7D2072E5AFC}" type="presParOf" srcId="{AB96B136-68B2-4998-A804-AC11F3FECBA1}" destId="{5B524684-88FC-4D10-8578-DE8D3B59F2D2}" srcOrd="6"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50 YOM A was working a job as a general contractor on insured, Dr. B's, home. A learned Dr. B was a dentist. 1 month after the renovation ended, A showed up at Dr. B's office as a new patient. At no point prior did Dr. B recommend her services. </a:t>
          </a:r>
        </a:p>
        <a:p>
          <a:pPr algn="just"/>
          <a:endPar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Dr. B observed that A had rampant decay, extraction of multiple teeth, and placement of crowns and partials by a prior dentist. He was also a smoker.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During the initial visit, Dr. B created a restoration treatment plan including extractions, crowns, and fillings. </a:t>
          </a:r>
        </a:p>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A point-blank asked Dr. B if she thought work performed by prior dentist was "shoddy" and asked, in her opinion, whether he "had a case" against prior practitioner. </a:t>
          </a: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EA83930-9E9C-4AE5-A15C-D0032CFE6786}">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Dr. B told A she would not comment on care rendered by other practitioner. She undertook restorative treatment on A for over 2 years during which there numerous adherence and clinical issues. </a:t>
          </a:r>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35B0316-5782-43A5-A4DC-C346CEBB4ECA}" type="par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E779925D-5338-45F1-B180-0CBBD157D849}" type="sib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06F5DDDE-305A-4955-A0AB-D2D38EE3B7A3}">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A1C3020F-1823-4149-AAB3-B53E784D2199}" type="sib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266C048C-C077-4D3B-9B64-666DC5EAFD61}" type="par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4"/>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8" custScaleX="82140" custScaleY="26751" custLinFactNeighborY="8475"/>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8" custScaleX="107904" custScaleY="34122" custLinFactNeighborX="-316" custLinFactNeighborY="2435"/>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4" custLinFactY="76923" custLinFactNeighborY="100000"/>
      <dgm:spPr>
        <a:ln>
          <a:solidFill>
            <a:schemeClr val="bg1"/>
          </a:solidFill>
        </a:ln>
      </dgm:spPr>
      <dgm:t>
        <a:bodyPr/>
        <a:lstStyle/>
        <a:p>
          <a:endParaRPr lang="en-US"/>
        </a:p>
      </dgm:t>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4" custLinFactNeighborX="-315" custLinFactNeighborY="17509"/>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8" custScaleX="82140" custScaleY="75117" custLinFactNeighborY="29415"/>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3" presStyleCnt="8" custScaleX="107265" custScaleY="95222" custLinFactNeighborX="-327" custLinFactNeighborY="-40597"/>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1" presStyleCnt="4" custLinFactY="1001911" custLinFactNeighborX="-85" custLinFactNeighborY="1100000"/>
      <dgm:spPr>
        <a:ln>
          <a:solidFill>
            <a:schemeClr val="bg1"/>
          </a:solidFill>
        </a:ln>
      </dgm:spPr>
      <dgm:t>
        <a:bodyPr/>
        <a:lstStyle/>
        <a:p>
          <a:endParaRPr lang="en-US"/>
        </a:p>
      </dgm:t>
    </dgm:pt>
    <dgm:pt modelId="{92D138F1-8B56-4159-B906-19F28E9DE209}" type="pres">
      <dgm:prSet presAssocID="{852EC5D7-2988-497B-8DFC-D93EE5DE1299}" presName="vertSpace2b" presStyleCnt="0"/>
      <dgm:spPr/>
    </dgm:pt>
    <dgm:pt modelId="{609B4E52-5D9D-43A0-B416-498D003FB475}" type="pres">
      <dgm:prSet presAssocID="{06F5DDDE-305A-4955-A0AB-D2D38EE3B7A3}" presName="thickLine" presStyleLbl="alignNode1" presStyleIdx="2" presStyleCnt="4" custLinFactY="100000" custLinFactNeighborY="185947"/>
      <dgm:spPr>
        <a:ln>
          <a:solidFill>
            <a:schemeClr val="bg1"/>
          </a:solidFill>
        </a:ln>
      </dgm:spPr>
      <dgm:t>
        <a:bodyPr/>
        <a:lstStyle/>
        <a:p>
          <a:endParaRPr lang="en-US"/>
        </a:p>
      </dgm:t>
    </dgm:pt>
    <dgm:pt modelId="{3E22D269-3280-47B0-8B3B-67A4568ABEA1}" type="pres">
      <dgm:prSet presAssocID="{06F5DDDE-305A-4955-A0AB-D2D38EE3B7A3}" presName="horz1" presStyleCnt="0"/>
      <dgm:spPr/>
    </dgm:pt>
    <dgm:pt modelId="{4F3DA32E-F0DE-4E6D-B875-953BAD3A71EF}" type="pres">
      <dgm:prSet presAssocID="{06F5DDDE-305A-4955-A0AB-D2D38EE3B7A3}" presName="tx1" presStyleLbl="revTx" presStyleIdx="4" presStyleCnt="8" custScaleX="82140" custScaleY="44257" custLinFactNeighborY="66209"/>
      <dgm:spPr/>
      <dgm:t>
        <a:bodyPr/>
        <a:lstStyle/>
        <a:p>
          <a:endParaRPr lang="en-US"/>
        </a:p>
      </dgm:t>
    </dgm:pt>
    <dgm:pt modelId="{33388877-90EB-4DE8-B89B-2F42F6F510F7}" type="pres">
      <dgm:prSet presAssocID="{06F5DDDE-305A-4955-A0AB-D2D38EE3B7A3}" presName="vert1" presStyleCnt="0"/>
      <dgm:spPr/>
    </dgm:pt>
    <dgm:pt modelId="{D36EBEE0-F95C-4B8F-85D8-C626BD2F15DF}" type="pres">
      <dgm:prSet presAssocID="{DEA83930-9E9C-4AE5-A15C-D0032CFE6786}" presName="vertSpace2a" presStyleCnt="0"/>
      <dgm:spPr/>
    </dgm:pt>
    <dgm:pt modelId="{54CB24A9-6452-4D18-81CB-4E011BDEA089}" type="pres">
      <dgm:prSet presAssocID="{DEA83930-9E9C-4AE5-A15C-D0032CFE6786}" presName="horz2" presStyleCnt="0"/>
      <dgm:spPr/>
    </dgm:pt>
    <dgm:pt modelId="{C5E991AC-CF59-4E54-AC43-2A4B6F6EEE9A}" type="pres">
      <dgm:prSet presAssocID="{DEA83930-9E9C-4AE5-A15C-D0032CFE6786}" presName="horzSpace2" presStyleCnt="0"/>
      <dgm:spPr/>
    </dgm:pt>
    <dgm:pt modelId="{3395C0C5-F2A4-4D46-BF37-D05E3BBB4DA5}" type="pres">
      <dgm:prSet presAssocID="{DEA83930-9E9C-4AE5-A15C-D0032CFE6786}" presName="tx2" presStyleLbl="revTx" presStyleIdx="5" presStyleCnt="8" custScaleX="103390" custScaleY="53926" custLinFactNeighborX="-644" custLinFactNeighborY="6650"/>
      <dgm:spPr/>
      <dgm:t>
        <a:bodyPr/>
        <a:lstStyle/>
        <a:p>
          <a:endParaRPr lang="en-US"/>
        </a:p>
      </dgm:t>
    </dgm:pt>
    <dgm:pt modelId="{087A8CDD-ED49-4BD6-8883-B7B67B924C88}" type="pres">
      <dgm:prSet presAssocID="{DEA83930-9E9C-4AE5-A15C-D0032CFE6786}" presName="vert2" presStyleCnt="0"/>
      <dgm:spPr/>
    </dgm:pt>
    <dgm:pt modelId="{5AF02A1A-8F31-4899-9401-07E32D823971}" type="pres">
      <dgm:prSet presAssocID="{DEA83930-9E9C-4AE5-A15C-D0032CFE6786}" presName="thinLine2b" presStyleLbl="callout" presStyleIdx="2" presStyleCnt="4" custLinFactNeighborX="293" custLinFactNeighborY="23653"/>
      <dgm:spPr>
        <a:ln>
          <a:solidFill>
            <a:schemeClr val="bg1"/>
          </a:solidFill>
        </a:ln>
      </dgm:spPr>
      <dgm:t>
        <a:bodyPr/>
        <a:lstStyle/>
        <a:p>
          <a:endParaRPr lang="en-US"/>
        </a:p>
      </dgm:t>
    </dgm:pt>
    <dgm:pt modelId="{F082CA55-D61E-43AB-A11C-DD01342D97BB}" type="pres">
      <dgm:prSet presAssocID="{DEA83930-9E9C-4AE5-A15C-D0032CFE6786}" presName="vertSpace2b" presStyleCnt="0"/>
      <dgm:spPr/>
    </dgm:pt>
    <dgm:pt modelId="{34E1E21A-2613-493B-8263-77F7228D4301}" type="pres">
      <dgm:prSet presAssocID="{B86EE3D4-4775-4A9F-833F-765F6096EC9A}" presName="thickLine" presStyleLbl="alignNode1" presStyleIdx="3" presStyleCnt="4" custLinFactNeighborY="12989"/>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6" presStyleCnt="8"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7" presStyleCnt="8"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3" presStyleCnt="4" custLinFactY="-118196" custLinFactNeighborX="293" custLinFactNeighborY="-200000"/>
      <dgm:spPr>
        <a:ln>
          <a:solidFill>
            <a:schemeClr val="bg1"/>
          </a:solidFill>
        </a:ln>
      </dgm:spPr>
      <dgm:t>
        <a:bodyPr/>
        <a:lstStyle/>
        <a:p>
          <a:endParaRPr lang="en-US"/>
        </a:p>
      </dgm:t>
    </dgm:pt>
    <dgm:pt modelId="{BC54831F-D0F7-4893-942C-3146BA8B55B9}" type="pres">
      <dgm:prSet presAssocID="{8D948412-9783-4022-82B2-587E101905ED}" presName="vertSpace2b" presStyleCnt="0"/>
      <dgm:spPr/>
    </dgm:pt>
  </dgm:ptLst>
  <dgm:cxnLst>
    <dgm:cxn modelId="{454A42C6-D577-407A-B676-68D9123F7835}" type="presOf" srcId="{8B11413A-A39D-48C0-984F-ECABA70A5067}" destId="{0FE7586A-E0FC-4D42-8C55-A31D2EC2E4D6}" srcOrd="0" destOrd="0" presId="urn:microsoft.com/office/officeart/2008/layout/LinedList"/>
    <dgm:cxn modelId="{76CF6178-086A-4255-80D3-0826BACCAEBA}" type="presOf" srcId="{B86EE3D4-4775-4A9F-833F-765F6096EC9A}" destId="{6ACDA852-DEB1-4EC1-8AD2-9A19078FEB2E}" srcOrd="0" destOrd="0" presId="urn:microsoft.com/office/officeart/2008/layout/LinedList"/>
    <dgm:cxn modelId="{4DBA56A3-8BD0-4353-BB6D-F3DC00617055}" srcId="{B86EE3D4-4775-4A9F-833F-765F6096EC9A}" destId="{8D948412-9783-4022-82B2-587E101905ED}" srcOrd="0" destOrd="0" parTransId="{10D69B41-3642-4C83-AA8A-59F8F119D4F8}" sibTransId="{C12A109B-18F4-46A4-BE0F-38A5B294DAD7}"/>
    <dgm:cxn modelId="{4AA94CD7-1C8F-4161-A387-3D5EBE3A43E6}" srcId="{06F5DDDE-305A-4955-A0AB-D2D38EE3B7A3}" destId="{DEA83930-9E9C-4AE5-A15C-D0032CFE6786}" srcOrd="0" destOrd="0" parTransId="{C35B0316-5782-43A5-A4DC-C346CEBB4ECA}" sibTransId="{E779925D-5338-45F1-B180-0CBBD157D849}"/>
    <dgm:cxn modelId="{113E6259-76BA-4CE5-88A9-A4E31B62E9E1}" type="presOf" srcId="{852EC5D7-2988-497B-8DFC-D93EE5DE1299}" destId="{4C4E2648-F763-4831-9507-366D9F98CAB8}"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9C0DF200-96F9-4D06-878F-261C7BE5780B}" srcId="{9913E13F-F5D1-4AB9-9C3E-6922DA30100F}" destId="{AFB19399-1F4C-4153-8F69-D7E391AF8EED}" srcOrd="0" destOrd="0" parTransId="{B74B925C-5EA5-4DBC-802C-4CCC328AE0A3}" sibTransId="{54DC3CCD-AC43-47B6-BF73-ADDD32497CBF}"/>
    <dgm:cxn modelId="{9F615978-CC8F-4442-8F14-33E0005F7986}" srcId="{FEA87826-C15B-43C1-909B-511BC9B926D0}" destId="{06F5DDDE-305A-4955-A0AB-D2D38EE3B7A3}" srcOrd="2" destOrd="0" parTransId="{266C048C-C077-4D3B-9B64-666DC5EAFD61}" sibTransId="{A1C3020F-1823-4149-AAB3-B53E784D2199}"/>
    <dgm:cxn modelId="{04DD017A-B020-40AC-9B2A-6E682DD56A6B}" type="presOf" srcId="{FEA87826-C15B-43C1-909B-511BC9B926D0}" destId="{6AA46DBA-49E0-44B0-AE30-BA17A235D9D6}" srcOrd="0" destOrd="0" presId="urn:microsoft.com/office/officeart/2008/layout/LinedList"/>
    <dgm:cxn modelId="{44E022A0-7D4B-411A-B618-1C36071AA5D3}" type="presOf" srcId="{06F5DDDE-305A-4955-A0AB-D2D38EE3B7A3}" destId="{4F3DA32E-F0DE-4E6D-B875-953BAD3A71EF}" srcOrd="0" destOrd="0" presId="urn:microsoft.com/office/officeart/2008/layout/LinedList"/>
    <dgm:cxn modelId="{E0821B5C-DFF3-41BF-8D93-33B90591198A}" srcId="{8B11413A-A39D-48C0-984F-ECABA70A5067}" destId="{852EC5D7-2988-497B-8DFC-D93EE5DE1299}" srcOrd="0" destOrd="0" parTransId="{5F504ED3-BB1F-47F1-B2A7-D352A50A3EC0}" sibTransId="{4D68A075-A70E-4533-81D3-74334EB5B4B6}"/>
    <dgm:cxn modelId="{AF5CA0F6-8BB9-4B97-A55C-0FD92AA83EEC}" srcId="{FEA87826-C15B-43C1-909B-511BC9B926D0}" destId="{9913E13F-F5D1-4AB9-9C3E-6922DA30100F}" srcOrd="0" destOrd="0" parTransId="{9984F34A-17DE-4965-A0DC-6E355D2E1208}" sibTransId="{18B4160B-1155-4A32-949B-7370CFBA1B29}"/>
    <dgm:cxn modelId="{A401B2DB-47D5-413A-96A8-29E99941E1F9}" srcId="{FEA87826-C15B-43C1-909B-511BC9B926D0}" destId="{B86EE3D4-4775-4A9F-833F-765F6096EC9A}" srcOrd="3" destOrd="0" parTransId="{C737A28C-CEE8-449B-816E-C8BDFC6B3358}" sibTransId="{DD12A532-FC1C-4E79-9FC8-5C51B1E2AD09}"/>
    <dgm:cxn modelId="{5B03FC76-E2D3-4781-95E4-7E4397118154}" type="presOf" srcId="{DEA83930-9E9C-4AE5-A15C-D0032CFE6786}" destId="{3395C0C5-F2A4-4D46-BF37-D05E3BBB4DA5}" srcOrd="0" destOrd="0" presId="urn:microsoft.com/office/officeart/2008/layout/LinedList"/>
    <dgm:cxn modelId="{0DA13AAC-803C-4775-BB2E-8096D32B2E1E}" type="presOf" srcId="{8D948412-9783-4022-82B2-587E101905ED}" destId="{AD07910F-C053-4F49-9E25-5FFC6C1BA73B}"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1052F958-25A2-4BEC-B201-6861D88B6BA8}" type="presOf" srcId="{9913E13F-F5D1-4AB9-9C3E-6922DA30100F}" destId="{EAE4599C-B27A-4E13-B418-2F36D2CED72B}" srcOrd="0" destOrd="0" presId="urn:microsoft.com/office/officeart/2008/layout/LinedList"/>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BF4B72C1-B528-4BFB-AE87-4C1F8F02534A}" type="presParOf" srcId="{6AA46DBA-49E0-44B0-AE30-BA17A235D9D6}" destId="{609B4E52-5D9D-43A0-B416-498D003FB475}" srcOrd="4" destOrd="0" presId="urn:microsoft.com/office/officeart/2008/layout/LinedList"/>
    <dgm:cxn modelId="{E0DB0072-EFA9-46D0-A0F6-FCB2C3295365}" type="presParOf" srcId="{6AA46DBA-49E0-44B0-AE30-BA17A235D9D6}" destId="{3E22D269-3280-47B0-8B3B-67A4568ABEA1}" srcOrd="5" destOrd="0" presId="urn:microsoft.com/office/officeart/2008/layout/LinedList"/>
    <dgm:cxn modelId="{FD02CC9F-0460-4314-B426-3E5914A75F66}" type="presParOf" srcId="{3E22D269-3280-47B0-8B3B-67A4568ABEA1}" destId="{4F3DA32E-F0DE-4E6D-B875-953BAD3A71EF}" srcOrd="0" destOrd="0" presId="urn:microsoft.com/office/officeart/2008/layout/LinedList"/>
    <dgm:cxn modelId="{6DE9A703-C560-4165-99B7-BF319991438E}" type="presParOf" srcId="{3E22D269-3280-47B0-8B3B-67A4568ABEA1}" destId="{33388877-90EB-4DE8-B89B-2F42F6F510F7}" srcOrd="1" destOrd="0" presId="urn:microsoft.com/office/officeart/2008/layout/LinedList"/>
    <dgm:cxn modelId="{8B4BDD3C-A8E6-4ECC-A4C7-AF7D1CC43FCB}" type="presParOf" srcId="{33388877-90EB-4DE8-B89B-2F42F6F510F7}" destId="{D36EBEE0-F95C-4B8F-85D8-C626BD2F15DF}" srcOrd="0" destOrd="0" presId="urn:microsoft.com/office/officeart/2008/layout/LinedList"/>
    <dgm:cxn modelId="{F6028ACA-92CE-4190-8021-BCF190FDAD17}" type="presParOf" srcId="{33388877-90EB-4DE8-B89B-2F42F6F510F7}" destId="{54CB24A9-6452-4D18-81CB-4E011BDEA089}" srcOrd="1" destOrd="0" presId="urn:microsoft.com/office/officeart/2008/layout/LinedList"/>
    <dgm:cxn modelId="{CFC354DB-42B0-4495-9031-9BB8040D9AAC}" type="presParOf" srcId="{54CB24A9-6452-4D18-81CB-4E011BDEA089}" destId="{C5E991AC-CF59-4E54-AC43-2A4B6F6EEE9A}" srcOrd="0" destOrd="0" presId="urn:microsoft.com/office/officeart/2008/layout/LinedList"/>
    <dgm:cxn modelId="{6C2EC2E1-182F-4FC3-8717-E8B3E24F5D5E}" type="presParOf" srcId="{54CB24A9-6452-4D18-81CB-4E011BDEA089}" destId="{3395C0C5-F2A4-4D46-BF37-D05E3BBB4DA5}" srcOrd="1" destOrd="0" presId="urn:microsoft.com/office/officeart/2008/layout/LinedList"/>
    <dgm:cxn modelId="{050D996A-A140-4118-AFFF-4999D116641F}" type="presParOf" srcId="{54CB24A9-6452-4D18-81CB-4E011BDEA089}" destId="{087A8CDD-ED49-4BD6-8883-B7B67B924C88}" srcOrd="2" destOrd="0" presId="urn:microsoft.com/office/officeart/2008/layout/LinedList"/>
    <dgm:cxn modelId="{5F34CBB6-C686-4F1B-97FE-06CAC69EA5BA}" type="presParOf" srcId="{33388877-90EB-4DE8-B89B-2F42F6F510F7}" destId="{5AF02A1A-8F31-4899-9401-07E32D823971}" srcOrd="2" destOrd="0" presId="urn:microsoft.com/office/officeart/2008/layout/LinedList"/>
    <dgm:cxn modelId="{BFF04219-E419-4092-84F4-ABAF4DCB7779}" type="presParOf" srcId="{33388877-90EB-4DE8-B89B-2F42F6F510F7}" destId="{F082CA55-D61E-43AB-A11C-DD01342D97BB}" srcOrd="3" destOrd="0" presId="urn:microsoft.com/office/officeart/2008/layout/LinedList"/>
    <dgm:cxn modelId="{E6230200-78C1-4147-9066-88BD5571B979}" type="presParOf" srcId="{6AA46DBA-49E0-44B0-AE30-BA17A235D9D6}" destId="{34E1E21A-2613-493B-8263-77F7228D4301}" srcOrd="6" destOrd="0" presId="urn:microsoft.com/office/officeart/2008/layout/LinedList"/>
    <dgm:cxn modelId="{A33E6196-BA4A-4CA8-A532-514B9A2333EB}" type="presParOf" srcId="{6AA46DBA-49E0-44B0-AE30-BA17A235D9D6}" destId="{24974A66-EC0E-4B87-8DBC-6BAF19D66150}" srcOrd="7"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spcAft>
              <a:spcPct val="35000"/>
            </a:spcAft>
          </a:pPr>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Dr. B had advised A that the best option for him was implant-supported dentures, but A advised he did not want to pay for implants. He discontinued care with Dr. B.</a:t>
          </a:r>
        </a:p>
        <a:p>
          <a:pPr algn="just">
            <a:spcAft>
              <a:spcPts val="0"/>
            </a:spcAft>
          </a:pPr>
          <a:endPar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spcAft>
              <a:spcPct val="35000"/>
            </a:spcAft>
          </a:pPr>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A began treatment elsewhere and continually complained of pain and discomfort sustained from crown and denture work by Dr. B. A indicated to subsequent provider that he "had no issues" until Dr. B began her care. </a:t>
          </a:r>
        </a:p>
        <a:p>
          <a:pPr algn="just">
            <a:spcAft>
              <a:spcPts val="0"/>
            </a:spcAft>
          </a:pPr>
          <a:endPar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spcAft>
              <a:spcPct val="35000"/>
            </a:spcAft>
          </a:pPr>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A ultimately had a subsequent provider author a scathing letter against Dr. B, advising her that her work was improperly performed. </a:t>
          </a: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EA83930-9E9C-4AE5-A15C-D0032CFE6786}">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35B0316-5782-43A5-A4DC-C346CEBB4ECA}" type="par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E779925D-5338-45F1-B180-0CBBD157D849}" type="sib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06F5DDDE-305A-4955-A0AB-D2D38EE3B7A3}">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A1C3020F-1823-4149-AAB3-B53E784D2199}" type="sib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266C048C-C077-4D3B-9B64-666DC5EAFD61}" type="par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4"/>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8" custScaleX="82140" custScaleY="26751" custLinFactNeighborY="8475"/>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8" custScaleX="107904" custScaleY="34122" custLinFactNeighborX="-316" custLinFactNeighborY="2435"/>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4" custLinFactY="3209267" custLinFactNeighborX="-12637" custLinFactNeighborY="3300000"/>
      <dgm:spPr>
        <a:ln>
          <a:solidFill>
            <a:schemeClr val="bg1"/>
          </a:solidFill>
        </a:ln>
      </dgm:spPr>
      <dgm:t>
        <a:bodyPr/>
        <a:lstStyle/>
        <a:p>
          <a:endParaRPr lang="en-US"/>
        </a:p>
      </dgm:t>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4" custLinFactY="100000" custLinFactNeighborY="166043"/>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8" custScaleX="82140" custScaleY="75117" custLinFactNeighborX="-1275" custLinFactNeighborY="76608"/>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3" presStyleCnt="8" custScaleX="107265" custScaleY="227859" custLinFactY="-9967" custLinFactNeighborX="-327" custLinFactNeighborY="-100000"/>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1" presStyleCnt="4" custLinFactY="1001911" custLinFactNeighborX="-85" custLinFactNeighborY="1100000"/>
      <dgm:spPr>
        <a:ln>
          <a:solidFill>
            <a:schemeClr val="bg1"/>
          </a:solidFill>
        </a:ln>
      </dgm:spPr>
      <dgm:t>
        <a:bodyPr/>
        <a:lstStyle/>
        <a:p>
          <a:endParaRPr lang="en-US"/>
        </a:p>
      </dgm:t>
    </dgm:pt>
    <dgm:pt modelId="{92D138F1-8B56-4159-B906-19F28E9DE209}" type="pres">
      <dgm:prSet presAssocID="{852EC5D7-2988-497B-8DFC-D93EE5DE1299}" presName="vertSpace2b" presStyleCnt="0"/>
      <dgm:spPr/>
    </dgm:pt>
    <dgm:pt modelId="{609B4E52-5D9D-43A0-B416-498D003FB475}" type="pres">
      <dgm:prSet presAssocID="{06F5DDDE-305A-4955-A0AB-D2D38EE3B7A3}" presName="thickLine" presStyleLbl="alignNode1" presStyleIdx="2" presStyleCnt="4" custLinFactY="100000" custLinFactNeighborY="102250"/>
      <dgm:spPr/>
      <dgm:t>
        <a:bodyPr/>
        <a:lstStyle/>
        <a:p>
          <a:endParaRPr lang="en-US"/>
        </a:p>
      </dgm:t>
    </dgm:pt>
    <dgm:pt modelId="{3E22D269-3280-47B0-8B3B-67A4568ABEA1}" type="pres">
      <dgm:prSet presAssocID="{06F5DDDE-305A-4955-A0AB-D2D38EE3B7A3}" presName="horz1" presStyleCnt="0"/>
      <dgm:spPr/>
    </dgm:pt>
    <dgm:pt modelId="{4F3DA32E-F0DE-4E6D-B875-953BAD3A71EF}" type="pres">
      <dgm:prSet presAssocID="{06F5DDDE-305A-4955-A0AB-D2D38EE3B7A3}" presName="tx1" presStyleLbl="revTx" presStyleIdx="4" presStyleCnt="8" custScaleX="82140" custScaleY="44257" custLinFactNeighborY="66209"/>
      <dgm:spPr/>
      <dgm:t>
        <a:bodyPr/>
        <a:lstStyle/>
        <a:p>
          <a:endParaRPr lang="en-US"/>
        </a:p>
      </dgm:t>
    </dgm:pt>
    <dgm:pt modelId="{33388877-90EB-4DE8-B89B-2F42F6F510F7}" type="pres">
      <dgm:prSet presAssocID="{06F5DDDE-305A-4955-A0AB-D2D38EE3B7A3}" presName="vert1" presStyleCnt="0"/>
      <dgm:spPr/>
    </dgm:pt>
    <dgm:pt modelId="{D36EBEE0-F95C-4B8F-85D8-C626BD2F15DF}" type="pres">
      <dgm:prSet presAssocID="{DEA83930-9E9C-4AE5-A15C-D0032CFE6786}" presName="vertSpace2a" presStyleCnt="0"/>
      <dgm:spPr/>
    </dgm:pt>
    <dgm:pt modelId="{54CB24A9-6452-4D18-81CB-4E011BDEA089}" type="pres">
      <dgm:prSet presAssocID="{DEA83930-9E9C-4AE5-A15C-D0032CFE6786}" presName="horz2" presStyleCnt="0"/>
      <dgm:spPr/>
    </dgm:pt>
    <dgm:pt modelId="{C5E991AC-CF59-4E54-AC43-2A4B6F6EEE9A}" type="pres">
      <dgm:prSet presAssocID="{DEA83930-9E9C-4AE5-A15C-D0032CFE6786}" presName="horzSpace2" presStyleCnt="0"/>
      <dgm:spPr/>
    </dgm:pt>
    <dgm:pt modelId="{3395C0C5-F2A4-4D46-BF37-D05E3BBB4DA5}" type="pres">
      <dgm:prSet presAssocID="{DEA83930-9E9C-4AE5-A15C-D0032CFE6786}" presName="tx2" presStyleLbl="revTx" presStyleIdx="5" presStyleCnt="8" custScaleX="103390" custScaleY="53926" custLinFactNeighborX="-644" custLinFactNeighborY="-1945"/>
      <dgm:spPr/>
      <dgm:t>
        <a:bodyPr/>
        <a:lstStyle/>
        <a:p>
          <a:endParaRPr lang="en-US"/>
        </a:p>
      </dgm:t>
    </dgm:pt>
    <dgm:pt modelId="{087A8CDD-ED49-4BD6-8883-B7B67B924C88}" type="pres">
      <dgm:prSet presAssocID="{DEA83930-9E9C-4AE5-A15C-D0032CFE6786}" presName="vert2" presStyleCnt="0"/>
      <dgm:spPr/>
    </dgm:pt>
    <dgm:pt modelId="{5AF02A1A-8F31-4899-9401-07E32D823971}" type="pres">
      <dgm:prSet presAssocID="{DEA83930-9E9C-4AE5-A15C-D0032CFE6786}" presName="thinLine2b" presStyleLbl="callout" presStyleIdx="2" presStyleCnt="4" custLinFactNeighborX="293" custLinFactNeighborY="23653"/>
      <dgm:spPr>
        <a:ln>
          <a:solidFill>
            <a:schemeClr val="bg1"/>
          </a:solidFill>
        </a:ln>
      </dgm:spPr>
      <dgm:t>
        <a:bodyPr/>
        <a:lstStyle/>
        <a:p>
          <a:endParaRPr lang="en-US"/>
        </a:p>
      </dgm:t>
    </dgm:pt>
    <dgm:pt modelId="{F082CA55-D61E-43AB-A11C-DD01342D97BB}" type="pres">
      <dgm:prSet presAssocID="{DEA83930-9E9C-4AE5-A15C-D0032CFE6786}" presName="vertSpace2b" presStyleCnt="0"/>
      <dgm:spPr/>
    </dgm:pt>
    <dgm:pt modelId="{34E1E21A-2613-493B-8263-77F7228D4301}" type="pres">
      <dgm:prSet presAssocID="{B86EE3D4-4775-4A9F-833F-765F6096EC9A}" presName="thickLine" presStyleLbl="alignNode1" presStyleIdx="3" presStyleCnt="4" custLinFactNeighborX="-315" custLinFactNeighborY="5210"/>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6" presStyleCnt="8"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7" presStyleCnt="8"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3" presStyleCnt="4" custLinFactY="-100000" custLinFactNeighborX="-12806" custLinFactNeighborY="-184654"/>
      <dgm:spPr>
        <a:ln>
          <a:solidFill>
            <a:schemeClr val="bg1"/>
          </a:solidFill>
        </a:ln>
      </dgm:spPr>
      <dgm:t>
        <a:bodyPr/>
        <a:lstStyle/>
        <a:p>
          <a:endParaRPr lang="en-US"/>
        </a:p>
      </dgm:t>
    </dgm:pt>
    <dgm:pt modelId="{BC54831F-D0F7-4893-942C-3146BA8B55B9}" type="pres">
      <dgm:prSet presAssocID="{8D948412-9783-4022-82B2-587E101905ED}" presName="vertSpace2b" presStyleCnt="0"/>
      <dgm:spPr/>
    </dgm:pt>
  </dgm:ptLst>
  <dgm:cxnLst>
    <dgm:cxn modelId="{454A42C6-D577-407A-B676-68D9123F7835}" type="presOf" srcId="{8B11413A-A39D-48C0-984F-ECABA70A5067}" destId="{0FE7586A-E0FC-4D42-8C55-A31D2EC2E4D6}" srcOrd="0" destOrd="0" presId="urn:microsoft.com/office/officeart/2008/layout/LinedList"/>
    <dgm:cxn modelId="{76CF6178-086A-4255-80D3-0826BACCAEBA}" type="presOf" srcId="{B86EE3D4-4775-4A9F-833F-765F6096EC9A}" destId="{6ACDA852-DEB1-4EC1-8AD2-9A19078FEB2E}" srcOrd="0" destOrd="0" presId="urn:microsoft.com/office/officeart/2008/layout/LinedList"/>
    <dgm:cxn modelId="{4DBA56A3-8BD0-4353-BB6D-F3DC00617055}" srcId="{B86EE3D4-4775-4A9F-833F-765F6096EC9A}" destId="{8D948412-9783-4022-82B2-587E101905ED}" srcOrd="0" destOrd="0" parTransId="{10D69B41-3642-4C83-AA8A-59F8F119D4F8}" sibTransId="{C12A109B-18F4-46A4-BE0F-38A5B294DAD7}"/>
    <dgm:cxn modelId="{4AA94CD7-1C8F-4161-A387-3D5EBE3A43E6}" srcId="{06F5DDDE-305A-4955-A0AB-D2D38EE3B7A3}" destId="{DEA83930-9E9C-4AE5-A15C-D0032CFE6786}" srcOrd="0" destOrd="0" parTransId="{C35B0316-5782-43A5-A4DC-C346CEBB4ECA}" sibTransId="{E779925D-5338-45F1-B180-0CBBD157D849}"/>
    <dgm:cxn modelId="{113E6259-76BA-4CE5-88A9-A4E31B62E9E1}" type="presOf" srcId="{852EC5D7-2988-497B-8DFC-D93EE5DE1299}" destId="{4C4E2648-F763-4831-9507-366D9F98CAB8}"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9C0DF200-96F9-4D06-878F-261C7BE5780B}" srcId="{9913E13F-F5D1-4AB9-9C3E-6922DA30100F}" destId="{AFB19399-1F4C-4153-8F69-D7E391AF8EED}" srcOrd="0" destOrd="0" parTransId="{B74B925C-5EA5-4DBC-802C-4CCC328AE0A3}" sibTransId="{54DC3CCD-AC43-47B6-BF73-ADDD32497CBF}"/>
    <dgm:cxn modelId="{9F615978-CC8F-4442-8F14-33E0005F7986}" srcId="{FEA87826-C15B-43C1-909B-511BC9B926D0}" destId="{06F5DDDE-305A-4955-A0AB-D2D38EE3B7A3}" srcOrd="2" destOrd="0" parTransId="{266C048C-C077-4D3B-9B64-666DC5EAFD61}" sibTransId="{A1C3020F-1823-4149-AAB3-B53E784D2199}"/>
    <dgm:cxn modelId="{04DD017A-B020-40AC-9B2A-6E682DD56A6B}" type="presOf" srcId="{FEA87826-C15B-43C1-909B-511BC9B926D0}" destId="{6AA46DBA-49E0-44B0-AE30-BA17A235D9D6}" srcOrd="0" destOrd="0" presId="urn:microsoft.com/office/officeart/2008/layout/LinedList"/>
    <dgm:cxn modelId="{44E022A0-7D4B-411A-B618-1C36071AA5D3}" type="presOf" srcId="{06F5DDDE-305A-4955-A0AB-D2D38EE3B7A3}" destId="{4F3DA32E-F0DE-4E6D-B875-953BAD3A71EF}" srcOrd="0" destOrd="0" presId="urn:microsoft.com/office/officeart/2008/layout/LinedList"/>
    <dgm:cxn modelId="{E0821B5C-DFF3-41BF-8D93-33B90591198A}" srcId="{8B11413A-A39D-48C0-984F-ECABA70A5067}" destId="{852EC5D7-2988-497B-8DFC-D93EE5DE1299}" srcOrd="0" destOrd="0" parTransId="{5F504ED3-BB1F-47F1-B2A7-D352A50A3EC0}" sibTransId="{4D68A075-A70E-4533-81D3-74334EB5B4B6}"/>
    <dgm:cxn modelId="{AF5CA0F6-8BB9-4B97-A55C-0FD92AA83EEC}" srcId="{FEA87826-C15B-43C1-909B-511BC9B926D0}" destId="{9913E13F-F5D1-4AB9-9C3E-6922DA30100F}" srcOrd="0" destOrd="0" parTransId="{9984F34A-17DE-4965-A0DC-6E355D2E1208}" sibTransId="{18B4160B-1155-4A32-949B-7370CFBA1B29}"/>
    <dgm:cxn modelId="{A401B2DB-47D5-413A-96A8-29E99941E1F9}" srcId="{FEA87826-C15B-43C1-909B-511BC9B926D0}" destId="{B86EE3D4-4775-4A9F-833F-765F6096EC9A}" srcOrd="3" destOrd="0" parTransId="{C737A28C-CEE8-449B-816E-C8BDFC6B3358}" sibTransId="{DD12A532-FC1C-4E79-9FC8-5C51B1E2AD09}"/>
    <dgm:cxn modelId="{5B03FC76-E2D3-4781-95E4-7E4397118154}" type="presOf" srcId="{DEA83930-9E9C-4AE5-A15C-D0032CFE6786}" destId="{3395C0C5-F2A4-4D46-BF37-D05E3BBB4DA5}" srcOrd="0" destOrd="0" presId="urn:microsoft.com/office/officeart/2008/layout/LinedList"/>
    <dgm:cxn modelId="{0DA13AAC-803C-4775-BB2E-8096D32B2E1E}" type="presOf" srcId="{8D948412-9783-4022-82B2-587E101905ED}" destId="{AD07910F-C053-4F49-9E25-5FFC6C1BA73B}"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1052F958-25A2-4BEC-B201-6861D88B6BA8}" type="presOf" srcId="{9913E13F-F5D1-4AB9-9C3E-6922DA30100F}" destId="{EAE4599C-B27A-4E13-B418-2F36D2CED72B}" srcOrd="0" destOrd="0" presId="urn:microsoft.com/office/officeart/2008/layout/LinedList"/>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BF4B72C1-B528-4BFB-AE87-4C1F8F02534A}" type="presParOf" srcId="{6AA46DBA-49E0-44B0-AE30-BA17A235D9D6}" destId="{609B4E52-5D9D-43A0-B416-498D003FB475}" srcOrd="4" destOrd="0" presId="urn:microsoft.com/office/officeart/2008/layout/LinedList"/>
    <dgm:cxn modelId="{E0DB0072-EFA9-46D0-A0F6-FCB2C3295365}" type="presParOf" srcId="{6AA46DBA-49E0-44B0-AE30-BA17A235D9D6}" destId="{3E22D269-3280-47B0-8B3B-67A4568ABEA1}" srcOrd="5" destOrd="0" presId="urn:microsoft.com/office/officeart/2008/layout/LinedList"/>
    <dgm:cxn modelId="{FD02CC9F-0460-4314-B426-3E5914A75F66}" type="presParOf" srcId="{3E22D269-3280-47B0-8B3B-67A4568ABEA1}" destId="{4F3DA32E-F0DE-4E6D-B875-953BAD3A71EF}" srcOrd="0" destOrd="0" presId="urn:microsoft.com/office/officeart/2008/layout/LinedList"/>
    <dgm:cxn modelId="{6DE9A703-C560-4165-99B7-BF319991438E}" type="presParOf" srcId="{3E22D269-3280-47B0-8B3B-67A4568ABEA1}" destId="{33388877-90EB-4DE8-B89B-2F42F6F510F7}" srcOrd="1" destOrd="0" presId="urn:microsoft.com/office/officeart/2008/layout/LinedList"/>
    <dgm:cxn modelId="{8B4BDD3C-A8E6-4ECC-A4C7-AF7D1CC43FCB}" type="presParOf" srcId="{33388877-90EB-4DE8-B89B-2F42F6F510F7}" destId="{D36EBEE0-F95C-4B8F-85D8-C626BD2F15DF}" srcOrd="0" destOrd="0" presId="urn:microsoft.com/office/officeart/2008/layout/LinedList"/>
    <dgm:cxn modelId="{F6028ACA-92CE-4190-8021-BCF190FDAD17}" type="presParOf" srcId="{33388877-90EB-4DE8-B89B-2F42F6F510F7}" destId="{54CB24A9-6452-4D18-81CB-4E011BDEA089}" srcOrd="1" destOrd="0" presId="urn:microsoft.com/office/officeart/2008/layout/LinedList"/>
    <dgm:cxn modelId="{CFC354DB-42B0-4495-9031-9BB8040D9AAC}" type="presParOf" srcId="{54CB24A9-6452-4D18-81CB-4E011BDEA089}" destId="{C5E991AC-CF59-4E54-AC43-2A4B6F6EEE9A}" srcOrd="0" destOrd="0" presId="urn:microsoft.com/office/officeart/2008/layout/LinedList"/>
    <dgm:cxn modelId="{6C2EC2E1-182F-4FC3-8717-E8B3E24F5D5E}" type="presParOf" srcId="{54CB24A9-6452-4D18-81CB-4E011BDEA089}" destId="{3395C0C5-F2A4-4D46-BF37-D05E3BBB4DA5}" srcOrd="1" destOrd="0" presId="urn:microsoft.com/office/officeart/2008/layout/LinedList"/>
    <dgm:cxn modelId="{050D996A-A140-4118-AFFF-4999D116641F}" type="presParOf" srcId="{54CB24A9-6452-4D18-81CB-4E011BDEA089}" destId="{087A8CDD-ED49-4BD6-8883-B7B67B924C88}" srcOrd="2" destOrd="0" presId="urn:microsoft.com/office/officeart/2008/layout/LinedList"/>
    <dgm:cxn modelId="{5F34CBB6-C686-4F1B-97FE-06CAC69EA5BA}" type="presParOf" srcId="{33388877-90EB-4DE8-B89B-2F42F6F510F7}" destId="{5AF02A1A-8F31-4899-9401-07E32D823971}" srcOrd="2" destOrd="0" presId="urn:microsoft.com/office/officeart/2008/layout/LinedList"/>
    <dgm:cxn modelId="{BFF04219-E419-4092-84F4-ABAF4DCB7779}" type="presParOf" srcId="{33388877-90EB-4DE8-B89B-2F42F6F510F7}" destId="{F082CA55-D61E-43AB-A11C-DD01342D97BB}" srcOrd="3" destOrd="0" presId="urn:microsoft.com/office/officeart/2008/layout/LinedList"/>
    <dgm:cxn modelId="{E6230200-78C1-4147-9066-88BD5571B979}" type="presParOf" srcId="{6AA46DBA-49E0-44B0-AE30-BA17A235D9D6}" destId="{34E1E21A-2613-493B-8263-77F7228D4301}" srcOrd="6" destOrd="0" presId="urn:microsoft.com/office/officeart/2008/layout/LinedList"/>
    <dgm:cxn modelId="{A33E6196-BA4A-4CA8-A532-514B9A2333EB}" type="presParOf" srcId="{6AA46DBA-49E0-44B0-AE30-BA17A235D9D6}" destId="{24974A66-EC0E-4B87-8DBC-6BAF19D66150}" srcOrd="7"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5BFA2C2-7A89-42C1-9539-A74C856ED319}"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6C78FC18-0E7B-4E48-9335-85E8BB879634}">
      <dgm:prSet phldrT="[Text]" custT="1"/>
      <dgm:spPr/>
      <dgm:t>
        <a:bodyPr/>
        <a:lstStyle/>
        <a:p>
          <a:r>
            <a:rPr lang="en-US" sz="2400" dirty="0"/>
            <a:t>Dentists are not obligated to take newcomers. Implement screening criteria, and watch for red flags, such as new patients who:</a:t>
          </a:r>
        </a:p>
      </dgm:t>
    </dgm:pt>
    <dgm:pt modelId="{10996B79-16D4-4DFC-87A4-C94C10B25F51}" type="parTrans" cxnId="{D603D750-E4D9-4FF8-A642-9AF18257FACE}">
      <dgm:prSet/>
      <dgm:spPr/>
      <dgm:t>
        <a:bodyPr/>
        <a:lstStyle/>
        <a:p>
          <a:endParaRPr lang="en-US" sz="2400"/>
        </a:p>
      </dgm:t>
    </dgm:pt>
    <dgm:pt modelId="{6B44926B-10EB-4E53-8DE1-77394D712825}" type="sibTrans" cxnId="{D603D750-E4D9-4FF8-A642-9AF18257FACE}">
      <dgm:prSet/>
      <dgm:spPr/>
      <dgm:t>
        <a:bodyPr/>
        <a:lstStyle/>
        <a:p>
          <a:endParaRPr lang="en-US" sz="2400"/>
        </a:p>
      </dgm:t>
    </dgm:pt>
    <dgm:pt modelId="{2B179EC5-DD04-4AE8-9F86-15D6137966D1}">
      <dgm:prSet custT="1"/>
      <dgm:spPr>
        <a:noFill/>
      </dgm:spPr>
      <dgm:t>
        <a:bodyPr/>
        <a:lstStyle/>
        <a:p>
          <a:pPr>
            <a:lnSpc>
              <a:spcPct val="100000"/>
            </a:lnSpc>
            <a:spcAft>
              <a:spcPts val="1200"/>
            </a:spcAft>
          </a:pPr>
          <a:r>
            <a:rPr lang="en-US" sz="2400" dirty="0">
              <a:solidFill>
                <a:schemeClr val="accent1"/>
              </a:solidFill>
            </a:rPr>
            <a:t>Complain about previous treatment</a:t>
          </a:r>
        </a:p>
      </dgm:t>
    </dgm:pt>
    <dgm:pt modelId="{BEB1E480-927D-4598-9CFA-323D1D2EAE05}" type="parTrans" cxnId="{153DABBF-EEA0-4901-B705-AD189FCB1FC4}">
      <dgm:prSet/>
      <dgm:spPr/>
      <dgm:t>
        <a:bodyPr/>
        <a:lstStyle/>
        <a:p>
          <a:endParaRPr lang="en-US" sz="2400"/>
        </a:p>
      </dgm:t>
    </dgm:pt>
    <dgm:pt modelId="{E3607AE4-A976-42FE-9B96-E89B5BA25FCF}" type="sibTrans" cxnId="{153DABBF-EEA0-4901-B705-AD189FCB1FC4}">
      <dgm:prSet/>
      <dgm:spPr/>
      <dgm:t>
        <a:bodyPr/>
        <a:lstStyle/>
        <a:p>
          <a:endParaRPr lang="en-US" sz="2400"/>
        </a:p>
      </dgm:t>
    </dgm:pt>
    <dgm:pt modelId="{180C5DDE-6A6A-4C2B-B35A-02DAB5E39B03}">
      <dgm:prSet custT="1"/>
      <dgm:spPr>
        <a:noFill/>
      </dgm:spPr>
      <dgm:t>
        <a:bodyPr/>
        <a:lstStyle/>
        <a:p>
          <a:pPr>
            <a:lnSpc>
              <a:spcPct val="100000"/>
            </a:lnSpc>
            <a:spcAft>
              <a:spcPts val="1200"/>
            </a:spcAft>
          </a:pPr>
          <a:r>
            <a:rPr lang="en-US" sz="2400" dirty="0">
              <a:solidFill>
                <a:schemeClr val="accent1"/>
              </a:solidFill>
            </a:rPr>
            <a:t>Have a history of dentist hopping/shopping</a:t>
          </a:r>
        </a:p>
      </dgm:t>
    </dgm:pt>
    <dgm:pt modelId="{90B08A7F-6A15-4B5A-B545-CF3F0F70BADC}" type="parTrans" cxnId="{96F200C6-FEA5-4B71-9C34-04E223A582BB}">
      <dgm:prSet/>
      <dgm:spPr/>
      <dgm:t>
        <a:bodyPr/>
        <a:lstStyle/>
        <a:p>
          <a:endParaRPr lang="en-US" sz="2400"/>
        </a:p>
      </dgm:t>
    </dgm:pt>
    <dgm:pt modelId="{9002D4B2-A4C2-4611-9B52-A093EC055E03}" type="sibTrans" cxnId="{96F200C6-FEA5-4B71-9C34-04E223A582BB}">
      <dgm:prSet/>
      <dgm:spPr/>
      <dgm:t>
        <a:bodyPr/>
        <a:lstStyle/>
        <a:p>
          <a:endParaRPr lang="en-US" sz="2400"/>
        </a:p>
      </dgm:t>
    </dgm:pt>
    <dgm:pt modelId="{B5C1588D-1580-4FCF-AFDA-6B501202A4A6}">
      <dgm:prSet custT="1"/>
      <dgm:spPr>
        <a:noFill/>
      </dgm:spPr>
      <dgm:t>
        <a:bodyPr/>
        <a:lstStyle/>
        <a:p>
          <a:pPr>
            <a:lnSpc>
              <a:spcPct val="100000"/>
            </a:lnSpc>
            <a:spcAft>
              <a:spcPts val="1200"/>
            </a:spcAft>
          </a:pPr>
          <a:r>
            <a:rPr lang="en-US" sz="2400" dirty="0">
              <a:solidFill>
                <a:schemeClr val="accent1"/>
              </a:solidFill>
            </a:rPr>
            <a:t>Show up with a plan of care/dictate treatment </a:t>
          </a:r>
          <a:br>
            <a:rPr lang="en-US" sz="2400" dirty="0">
              <a:solidFill>
                <a:schemeClr val="accent1"/>
              </a:solidFill>
            </a:rPr>
          </a:br>
          <a:r>
            <a:rPr lang="en-US" sz="2400" dirty="0">
              <a:solidFill>
                <a:schemeClr val="accent1"/>
              </a:solidFill>
            </a:rPr>
            <a:t>they desire</a:t>
          </a:r>
        </a:p>
      </dgm:t>
    </dgm:pt>
    <dgm:pt modelId="{335998E6-24F3-4690-8C30-EE6B7BC541A9}" type="parTrans" cxnId="{B4F39737-F5DE-4A01-9B94-5858B756216E}">
      <dgm:prSet/>
      <dgm:spPr/>
      <dgm:t>
        <a:bodyPr/>
        <a:lstStyle/>
        <a:p>
          <a:endParaRPr lang="en-US" sz="2400"/>
        </a:p>
      </dgm:t>
    </dgm:pt>
    <dgm:pt modelId="{4BED6572-7533-479A-B46C-917238832C71}" type="sibTrans" cxnId="{B4F39737-F5DE-4A01-9B94-5858B756216E}">
      <dgm:prSet/>
      <dgm:spPr/>
      <dgm:t>
        <a:bodyPr/>
        <a:lstStyle/>
        <a:p>
          <a:endParaRPr lang="en-US" sz="2400"/>
        </a:p>
      </dgm:t>
    </dgm:pt>
    <dgm:pt modelId="{EDA0DE3C-C6DA-4B98-9BF1-ABDF84B85FF1}">
      <dgm:prSet custT="1"/>
      <dgm:spPr>
        <a:noFill/>
      </dgm:spPr>
      <dgm:t>
        <a:bodyPr/>
        <a:lstStyle/>
        <a:p>
          <a:pPr>
            <a:lnSpc>
              <a:spcPct val="100000"/>
            </a:lnSpc>
            <a:spcAft>
              <a:spcPts val="1200"/>
            </a:spcAft>
          </a:pPr>
          <a:r>
            <a:rPr lang="en-US" sz="2400" dirty="0">
              <a:solidFill>
                <a:schemeClr val="accent1"/>
              </a:solidFill>
            </a:rPr>
            <a:t>Have a history of nonadherence</a:t>
          </a:r>
        </a:p>
      </dgm:t>
    </dgm:pt>
    <dgm:pt modelId="{2A3601B0-989A-44FE-A910-5B2BFCBE800E}" type="parTrans" cxnId="{9B5AF66D-681A-42A3-AD4A-CBB1E2E9E783}">
      <dgm:prSet/>
      <dgm:spPr/>
      <dgm:t>
        <a:bodyPr/>
        <a:lstStyle/>
        <a:p>
          <a:endParaRPr lang="en-US" sz="2400"/>
        </a:p>
      </dgm:t>
    </dgm:pt>
    <dgm:pt modelId="{12749A88-C351-4976-AF41-BF7E7A0A282F}" type="sibTrans" cxnId="{9B5AF66D-681A-42A3-AD4A-CBB1E2E9E783}">
      <dgm:prSet/>
      <dgm:spPr/>
      <dgm:t>
        <a:bodyPr/>
        <a:lstStyle/>
        <a:p>
          <a:endParaRPr lang="en-US" sz="2400"/>
        </a:p>
      </dgm:t>
    </dgm:pt>
    <dgm:pt modelId="{AB39151C-382D-4AFC-98CE-EDA184656BE9}">
      <dgm:prSet custT="1"/>
      <dgm:spPr>
        <a:noFill/>
      </dgm:spPr>
      <dgm:t>
        <a:bodyPr/>
        <a:lstStyle/>
        <a:p>
          <a:pPr>
            <a:lnSpc>
              <a:spcPct val="100000"/>
            </a:lnSpc>
            <a:spcAft>
              <a:spcPts val="1200"/>
            </a:spcAft>
          </a:pPr>
          <a:r>
            <a:rPr lang="en-US" sz="2400" dirty="0">
              <a:solidFill>
                <a:schemeClr val="accent1"/>
              </a:solidFill>
            </a:rPr>
            <a:t>Are evasive about previous care or treatment</a:t>
          </a:r>
        </a:p>
      </dgm:t>
    </dgm:pt>
    <dgm:pt modelId="{D9555D21-83EF-4FCC-BCDB-10BA03638712}" type="parTrans" cxnId="{C98B9A22-5942-4CEC-831D-382329D7BDD4}">
      <dgm:prSet/>
      <dgm:spPr/>
      <dgm:t>
        <a:bodyPr/>
        <a:lstStyle/>
        <a:p>
          <a:endParaRPr lang="en-US" sz="2400"/>
        </a:p>
      </dgm:t>
    </dgm:pt>
    <dgm:pt modelId="{1FA020E1-0263-4A29-9000-CF2353438D30}" type="sibTrans" cxnId="{C98B9A22-5942-4CEC-831D-382329D7BDD4}">
      <dgm:prSet/>
      <dgm:spPr/>
      <dgm:t>
        <a:bodyPr/>
        <a:lstStyle/>
        <a:p>
          <a:endParaRPr lang="en-US" sz="2400"/>
        </a:p>
      </dgm:t>
    </dgm:pt>
    <dgm:pt modelId="{0E857CFE-6B31-4331-B50F-CF9D7F321D34}">
      <dgm:prSet custT="1"/>
      <dgm:spPr>
        <a:noFill/>
      </dgm:spPr>
      <dgm:t>
        <a:bodyPr/>
        <a:lstStyle/>
        <a:p>
          <a:pPr>
            <a:lnSpc>
              <a:spcPct val="100000"/>
            </a:lnSpc>
            <a:spcAft>
              <a:spcPts val="1200"/>
            </a:spcAft>
          </a:pPr>
          <a:r>
            <a:rPr lang="en-US" sz="2400" dirty="0">
              <a:solidFill>
                <a:schemeClr val="accent1"/>
              </a:solidFill>
            </a:rPr>
            <a:t>Refuse to allow access to their dental history</a:t>
          </a:r>
        </a:p>
      </dgm:t>
    </dgm:pt>
    <dgm:pt modelId="{7F893127-C606-4A78-BF5B-135ACC152D53}" type="parTrans" cxnId="{2A83DFCD-E085-4FAD-B2F5-E3BD0F432CFF}">
      <dgm:prSet/>
      <dgm:spPr/>
      <dgm:t>
        <a:bodyPr/>
        <a:lstStyle/>
        <a:p>
          <a:endParaRPr lang="en-US" sz="2400"/>
        </a:p>
      </dgm:t>
    </dgm:pt>
    <dgm:pt modelId="{8C87F338-9BC7-4EFE-B6F1-7B2EDA34F131}" type="sibTrans" cxnId="{2A83DFCD-E085-4FAD-B2F5-E3BD0F432CFF}">
      <dgm:prSet/>
      <dgm:spPr/>
      <dgm:t>
        <a:bodyPr/>
        <a:lstStyle/>
        <a:p>
          <a:endParaRPr lang="en-US" sz="2400"/>
        </a:p>
      </dgm:t>
    </dgm:pt>
    <dgm:pt modelId="{AB2A2058-C6BC-44E7-8465-13DEFBF99F98}" type="pres">
      <dgm:prSet presAssocID="{55BFA2C2-7A89-42C1-9539-A74C856ED319}" presName="linear" presStyleCnt="0">
        <dgm:presLayoutVars>
          <dgm:dir/>
          <dgm:animLvl val="lvl"/>
          <dgm:resizeHandles val="exact"/>
        </dgm:presLayoutVars>
      </dgm:prSet>
      <dgm:spPr/>
      <dgm:t>
        <a:bodyPr/>
        <a:lstStyle/>
        <a:p>
          <a:endParaRPr lang="en-US"/>
        </a:p>
      </dgm:t>
    </dgm:pt>
    <dgm:pt modelId="{7B570D04-0A8C-4BB3-8F77-464A27BF04A5}" type="pres">
      <dgm:prSet presAssocID="{6C78FC18-0E7B-4E48-9335-85E8BB879634}" presName="parentLin" presStyleCnt="0"/>
      <dgm:spPr/>
    </dgm:pt>
    <dgm:pt modelId="{2E11F93A-34C6-4A25-8F72-460BA708F063}" type="pres">
      <dgm:prSet presAssocID="{6C78FC18-0E7B-4E48-9335-85E8BB879634}" presName="parentLeftMargin" presStyleLbl="node1" presStyleIdx="0" presStyleCnt="1"/>
      <dgm:spPr/>
      <dgm:t>
        <a:bodyPr/>
        <a:lstStyle/>
        <a:p>
          <a:endParaRPr lang="en-US"/>
        </a:p>
      </dgm:t>
    </dgm:pt>
    <dgm:pt modelId="{48B08E7C-B350-4577-BBFE-2F6EF63FDC89}" type="pres">
      <dgm:prSet presAssocID="{6C78FC18-0E7B-4E48-9335-85E8BB879634}" presName="parentText" presStyleLbl="node1" presStyleIdx="0" presStyleCnt="1">
        <dgm:presLayoutVars>
          <dgm:chMax val="0"/>
          <dgm:bulletEnabled val="1"/>
        </dgm:presLayoutVars>
      </dgm:prSet>
      <dgm:spPr/>
      <dgm:t>
        <a:bodyPr/>
        <a:lstStyle/>
        <a:p>
          <a:endParaRPr lang="en-US"/>
        </a:p>
      </dgm:t>
    </dgm:pt>
    <dgm:pt modelId="{3C6AC2FA-4CE2-4953-8221-D941E2824ED9}" type="pres">
      <dgm:prSet presAssocID="{6C78FC18-0E7B-4E48-9335-85E8BB879634}" presName="negativeSpace" presStyleCnt="0"/>
      <dgm:spPr/>
    </dgm:pt>
    <dgm:pt modelId="{DEB2461E-A6A3-4853-BD6A-C02E24C6ABAE}" type="pres">
      <dgm:prSet presAssocID="{6C78FC18-0E7B-4E48-9335-85E8BB879634}" presName="childText" presStyleLbl="conFgAcc1" presStyleIdx="0" presStyleCnt="1">
        <dgm:presLayoutVars>
          <dgm:bulletEnabled val="1"/>
        </dgm:presLayoutVars>
      </dgm:prSet>
      <dgm:spPr/>
      <dgm:t>
        <a:bodyPr/>
        <a:lstStyle/>
        <a:p>
          <a:endParaRPr lang="en-US"/>
        </a:p>
      </dgm:t>
    </dgm:pt>
  </dgm:ptLst>
  <dgm:cxnLst>
    <dgm:cxn modelId="{C98B9A22-5942-4CEC-831D-382329D7BDD4}" srcId="{6C78FC18-0E7B-4E48-9335-85E8BB879634}" destId="{AB39151C-382D-4AFC-98CE-EDA184656BE9}" srcOrd="4" destOrd="0" parTransId="{D9555D21-83EF-4FCC-BCDB-10BA03638712}" sibTransId="{1FA020E1-0263-4A29-9000-CF2353438D30}"/>
    <dgm:cxn modelId="{FB5702B9-65C0-4BA7-B8D4-66628A876FE4}" type="presOf" srcId="{B5C1588D-1580-4FCF-AFDA-6B501202A4A6}" destId="{DEB2461E-A6A3-4853-BD6A-C02E24C6ABAE}" srcOrd="0" destOrd="2" presId="urn:microsoft.com/office/officeart/2005/8/layout/list1"/>
    <dgm:cxn modelId="{153DABBF-EEA0-4901-B705-AD189FCB1FC4}" srcId="{6C78FC18-0E7B-4E48-9335-85E8BB879634}" destId="{2B179EC5-DD04-4AE8-9F86-15D6137966D1}" srcOrd="0" destOrd="0" parTransId="{BEB1E480-927D-4598-9CFA-323D1D2EAE05}" sibTransId="{E3607AE4-A976-42FE-9B96-E89B5BA25FCF}"/>
    <dgm:cxn modelId="{07E490E0-0336-45FF-AEFD-C3D56A25E626}" type="presOf" srcId="{0E857CFE-6B31-4331-B50F-CF9D7F321D34}" destId="{DEB2461E-A6A3-4853-BD6A-C02E24C6ABAE}" srcOrd="0" destOrd="5" presId="urn:microsoft.com/office/officeart/2005/8/layout/list1"/>
    <dgm:cxn modelId="{943561F2-C1AE-4ADC-8D1C-A23687E424C4}" type="presOf" srcId="{180C5DDE-6A6A-4C2B-B35A-02DAB5E39B03}" destId="{DEB2461E-A6A3-4853-BD6A-C02E24C6ABAE}" srcOrd="0" destOrd="1" presId="urn:microsoft.com/office/officeart/2005/8/layout/list1"/>
    <dgm:cxn modelId="{B4F39737-F5DE-4A01-9B94-5858B756216E}" srcId="{6C78FC18-0E7B-4E48-9335-85E8BB879634}" destId="{B5C1588D-1580-4FCF-AFDA-6B501202A4A6}" srcOrd="2" destOrd="0" parTransId="{335998E6-24F3-4690-8C30-EE6B7BC541A9}" sibTransId="{4BED6572-7533-479A-B46C-917238832C71}"/>
    <dgm:cxn modelId="{2A83DFCD-E085-4FAD-B2F5-E3BD0F432CFF}" srcId="{6C78FC18-0E7B-4E48-9335-85E8BB879634}" destId="{0E857CFE-6B31-4331-B50F-CF9D7F321D34}" srcOrd="5" destOrd="0" parTransId="{7F893127-C606-4A78-BF5B-135ACC152D53}" sibTransId="{8C87F338-9BC7-4EFE-B6F1-7B2EDA34F131}"/>
    <dgm:cxn modelId="{A1513E46-77A8-4369-B950-7D3764635748}" type="presOf" srcId="{AB39151C-382D-4AFC-98CE-EDA184656BE9}" destId="{DEB2461E-A6A3-4853-BD6A-C02E24C6ABAE}" srcOrd="0" destOrd="4" presId="urn:microsoft.com/office/officeart/2005/8/layout/list1"/>
    <dgm:cxn modelId="{C50169AE-301E-40C2-B418-CFC40987734E}" type="presOf" srcId="{6C78FC18-0E7B-4E48-9335-85E8BB879634}" destId="{48B08E7C-B350-4577-BBFE-2F6EF63FDC89}" srcOrd="1" destOrd="0" presId="urn:microsoft.com/office/officeart/2005/8/layout/list1"/>
    <dgm:cxn modelId="{687EB8EE-5657-4AFF-90F9-ED55AE6EA785}" type="presOf" srcId="{55BFA2C2-7A89-42C1-9539-A74C856ED319}" destId="{AB2A2058-C6BC-44E7-8465-13DEFBF99F98}" srcOrd="0" destOrd="0" presId="urn:microsoft.com/office/officeart/2005/8/layout/list1"/>
    <dgm:cxn modelId="{9B5AF66D-681A-42A3-AD4A-CBB1E2E9E783}" srcId="{6C78FC18-0E7B-4E48-9335-85E8BB879634}" destId="{EDA0DE3C-C6DA-4B98-9BF1-ABDF84B85FF1}" srcOrd="3" destOrd="0" parTransId="{2A3601B0-989A-44FE-A910-5B2BFCBE800E}" sibTransId="{12749A88-C351-4976-AF41-BF7E7A0A282F}"/>
    <dgm:cxn modelId="{CD6956C4-EEC2-48BD-B78C-F9D24EAC23CE}" type="presOf" srcId="{6C78FC18-0E7B-4E48-9335-85E8BB879634}" destId="{2E11F93A-34C6-4A25-8F72-460BA708F063}" srcOrd="0" destOrd="0" presId="urn:microsoft.com/office/officeart/2005/8/layout/list1"/>
    <dgm:cxn modelId="{91E53877-959A-4497-A6FD-5467CBDA472C}" type="presOf" srcId="{EDA0DE3C-C6DA-4B98-9BF1-ABDF84B85FF1}" destId="{DEB2461E-A6A3-4853-BD6A-C02E24C6ABAE}" srcOrd="0" destOrd="3" presId="urn:microsoft.com/office/officeart/2005/8/layout/list1"/>
    <dgm:cxn modelId="{D603D750-E4D9-4FF8-A642-9AF18257FACE}" srcId="{55BFA2C2-7A89-42C1-9539-A74C856ED319}" destId="{6C78FC18-0E7B-4E48-9335-85E8BB879634}" srcOrd="0" destOrd="0" parTransId="{10996B79-16D4-4DFC-87A4-C94C10B25F51}" sibTransId="{6B44926B-10EB-4E53-8DE1-77394D712825}"/>
    <dgm:cxn modelId="{6A4E0254-CEB4-4014-B6C5-307FE0D572FB}" type="presOf" srcId="{2B179EC5-DD04-4AE8-9F86-15D6137966D1}" destId="{DEB2461E-A6A3-4853-BD6A-C02E24C6ABAE}" srcOrd="0" destOrd="0" presId="urn:microsoft.com/office/officeart/2005/8/layout/list1"/>
    <dgm:cxn modelId="{96F200C6-FEA5-4B71-9C34-04E223A582BB}" srcId="{6C78FC18-0E7B-4E48-9335-85E8BB879634}" destId="{180C5DDE-6A6A-4C2B-B35A-02DAB5E39B03}" srcOrd="1" destOrd="0" parTransId="{90B08A7F-6A15-4B5A-B545-CF3F0F70BADC}" sibTransId="{9002D4B2-A4C2-4611-9B52-A093EC055E03}"/>
    <dgm:cxn modelId="{5D9C45D9-4322-4E18-AB59-B380D4E95734}" type="presParOf" srcId="{AB2A2058-C6BC-44E7-8465-13DEFBF99F98}" destId="{7B570D04-0A8C-4BB3-8F77-464A27BF04A5}" srcOrd="0" destOrd="0" presId="urn:microsoft.com/office/officeart/2005/8/layout/list1"/>
    <dgm:cxn modelId="{8BA388A7-8763-408F-B116-844D9FB6BB0A}" type="presParOf" srcId="{7B570D04-0A8C-4BB3-8F77-464A27BF04A5}" destId="{2E11F93A-34C6-4A25-8F72-460BA708F063}" srcOrd="0" destOrd="0" presId="urn:microsoft.com/office/officeart/2005/8/layout/list1"/>
    <dgm:cxn modelId="{D39AD65E-9761-4C68-B9FC-4E0B4CF0C89A}" type="presParOf" srcId="{7B570D04-0A8C-4BB3-8F77-464A27BF04A5}" destId="{48B08E7C-B350-4577-BBFE-2F6EF63FDC89}" srcOrd="1" destOrd="0" presId="urn:microsoft.com/office/officeart/2005/8/layout/list1"/>
    <dgm:cxn modelId="{A32D0244-63F7-4369-9EBD-87EAEF6D962D}" type="presParOf" srcId="{AB2A2058-C6BC-44E7-8465-13DEFBF99F98}" destId="{3C6AC2FA-4CE2-4953-8221-D941E2824ED9}" srcOrd="1" destOrd="0" presId="urn:microsoft.com/office/officeart/2005/8/layout/list1"/>
    <dgm:cxn modelId="{6C517B4D-F5BD-4E98-BFE9-2A64CBA85328}" type="presParOf" srcId="{AB2A2058-C6BC-44E7-8465-13DEFBF99F98}" destId="{DEB2461E-A6A3-4853-BD6A-C02E24C6ABA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1132A1B-58DF-488C-A70C-7701B148EFB0}">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The Issue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814A5EA5-E164-4067-AB71-036A1B761D7E}" type="parTrans" cxnId="{64F3A2CB-45D0-4D8A-BD38-694A09D7E6DE}">
      <dgm:prSet/>
      <dgm:spPr/>
      <dgm:t>
        <a:bodyPr/>
        <a:lstStyle/>
        <a:p>
          <a:endParaRPr lang="en-US"/>
        </a:p>
      </dgm:t>
    </dgm:pt>
    <dgm:pt modelId="{74196BC0-0FE0-4C72-B066-64553E9D42FB}" type="sibTrans" cxnId="{64F3A2CB-45D0-4D8A-BD38-694A09D7E6DE}">
      <dgm:prSet/>
      <dgm:spPr/>
      <dgm:t>
        <a:bodyPr/>
        <a:lstStyle/>
        <a:p>
          <a:endParaRPr lang="en-US"/>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3"/>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4" custScaleX="82140" custScaleY="26751" custLinFactNeighborY="2467"/>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4" custScaleX="107265" custScaleY="227859" custLinFactY="-9967" custLinFactNeighborX="-327" custLinFactNeighborY="-100000"/>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1" custLinFactY="3900000" custLinFactNeighborX="1124" custLinFactNeighborY="3982283"/>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3" custLinFactNeighborY="-90740"/>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4" custScaleX="82140" custScaleY="75117" custLinFactNeighborY="-59234"/>
      <dgm:spPr/>
      <dgm:t>
        <a:bodyPr/>
        <a:lstStyle/>
        <a:p>
          <a:endParaRPr lang="en-US"/>
        </a:p>
      </dgm:t>
    </dgm:pt>
    <dgm:pt modelId="{57D1BE1C-288E-4D93-857F-82C76D38F197}" type="pres">
      <dgm:prSet presAssocID="{8B11413A-A39D-48C0-984F-ECABA70A5067}" presName="vert1" presStyleCnt="0"/>
      <dgm:spPr/>
    </dgm:pt>
    <dgm:pt modelId="{30F02B94-A471-45CF-8AF5-FFB10EC0337A}" type="pres">
      <dgm:prSet presAssocID="{11132A1B-58DF-488C-A70C-7701B148EFB0}" presName="thickLine" presStyleLbl="alignNode1" presStyleIdx="2" presStyleCnt="3" custLinFactNeighborY="-44243"/>
      <dgm:spPr/>
    </dgm:pt>
    <dgm:pt modelId="{BEA7E9C3-14ED-49AE-88D3-745A19C4C953}" type="pres">
      <dgm:prSet presAssocID="{11132A1B-58DF-488C-A70C-7701B148EFB0}" presName="horz1" presStyleCnt="0"/>
      <dgm:spPr/>
    </dgm:pt>
    <dgm:pt modelId="{80A5D7E0-A2D3-4C6C-B28A-190C74408F73}" type="pres">
      <dgm:prSet presAssocID="{11132A1B-58DF-488C-A70C-7701B148EFB0}" presName="tx1" presStyleLbl="revTx" presStyleIdx="3" presStyleCnt="4" custScaleX="82140" custScaleY="66779" custLinFactNeighborY="-24754"/>
      <dgm:spPr/>
      <dgm:t>
        <a:bodyPr/>
        <a:lstStyle/>
        <a:p>
          <a:endParaRPr lang="en-US"/>
        </a:p>
      </dgm:t>
    </dgm:pt>
    <dgm:pt modelId="{C1393448-94DA-4B52-B2CC-8D0B7A7EB78C}" type="pres">
      <dgm:prSet presAssocID="{11132A1B-58DF-488C-A70C-7701B148EFB0}" presName="vert1" presStyleCnt="0"/>
      <dgm:spPr/>
    </dgm:pt>
  </dgm:ptLst>
  <dgm:cxnLst>
    <dgm:cxn modelId="{1052F958-25A2-4BEC-B201-6861D88B6BA8}" type="presOf" srcId="{9913E13F-F5D1-4AB9-9C3E-6922DA30100F}" destId="{EAE4599C-B27A-4E13-B418-2F36D2CED72B}" srcOrd="0" destOrd="0" presId="urn:microsoft.com/office/officeart/2008/layout/LinedList"/>
    <dgm:cxn modelId="{64F3A2CB-45D0-4D8A-BD38-694A09D7E6DE}" srcId="{FEA87826-C15B-43C1-909B-511BC9B926D0}" destId="{11132A1B-58DF-488C-A70C-7701B148EFB0}" srcOrd="2" destOrd="0" parTransId="{814A5EA5-E164-4067-AB71-036A1B761D7E}" sibTransId="{74196BC0-0FE0-4C72-B066-64553E9D42FB}"/>
    <dgm:cxn modelId="{581388B1-C83C-4175-8447-55AF79B40A59}" type="presOf" srcId="{AFB19399-1F4C-4153-8F69-D7E391AF8EED}" destId="{B74867AF-FC58-4603-AF88-51B79A060004}" srcOrd="0" destOrd="0" presId="urn:microsoft.com/office/officeart/2008/layout/LinedList"/>
    <dgm:cxn modelId="{AF5CA0F6-8BB9-4B97-A55C-0FD92AA83EEC}" srcId="{FEA87826-C15B-43C1-909B-511BC9B926D0}" destId="{9913E13F-F5D1-4AB9-9C3E-6922DA30100F}" srcOrd="0" destOrd="0" parTransId="{9984F34A-17DE-4965-A0DC-6E355D2E1208}" sibTransId="{18B4160B-1155-4A32-949B-7370CFBA1B29}"/>
    <dgm:cxn modelId="{B3009470-55EC-4C6B-95BA-4779EB88C4C6}" type="presOf" srcId="{11132A1B-58DF-488C-A70C-7701B148EFB0}" destId="{80A5D7E0-A2D3-4C6C-B28A-190C74408F73}" srcOrd="0" destOrd="0" presId="urn:microsoft.com/office/officeart/2008/layout/LinedList"/>
    <dgm:cxn modelId="{454A42C6-D577-407A-B676-68D9123F7835}" type="presOf" srcId="{8B11413A-A39D-48C0-984F-ECABA70A5067}" destId="{0FE7586A-E0FC-4D42-8C55-A31D2EC2E4D6}"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9C0DF200-96F9-4D06-878F-261C7BE5780B}" srcId="{9913E13F-F5D1-4AB9-9C3E-6922DA30100F}" destId="{AFB19399-1F4C-4153-8F69-D7E391AF8EED}" srcOrd="0" destOrd="0" parTransId="{B74B925C-5EA5-4DBC-802C-4CCC328AE0A3}" sibTransId="{54DC3CCD-AC43-47B6-BF73-ADDD32497CBF}"/>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F95B4E1A-9E67-4B90-AE9E-47BC1F3524B1}" type="presParOf" srcId="{6AA46DBA-49E0-44B0-AE30-BA17A235D9D6}" destId="{30F02B94-A471-45CF-8AF5-FFB10EC0337A}" srcOrd="4" destOrd="0" presId="urn:microsoft.com/office/officeart/2008/layout/LinedList"/>
    <dgm:cxn modelId="{4F965AB7-C11D-4D3F-BE7B-08ED79342686}" type="presParOf" srcId="{6AA46DBA-49E0-44B0-AE30-BA17A235D9D6}" destId="{BEA7E9C3-14ED-49AE-88D3-745A19C4C953}" srcOrd="5" destOrd="0" presId="urn:microsoft.com/office/officeart/2008/layout/LinedList"/>
    <dgm:cxn modelId="{38A08F6E-A247-4D46-BAEC-68436AF562DD}" type="presParOf" srcId="{BEA7E9C3-14ED-49AE-88D3-745A19C4C953}" destId="{80A5D7E0-A2D3-4C6C-B28A-190C74408F73}" srcOrd="0" destOrd="0" presId="urn:microsoft.com/office/officeart/2008/layout/LinedList"/>
    <dgm:cxn modelId="{54615D21-6DDD-42A4-8215-C7E59983DE0E}" type="presParOf" srcId="{BEA7E9C3-14ED-49AE-88D3-745A19C4C953}" destId="{C1393448-94DA-4B52-B2CC-8D0B7A7EB78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9833EE5-84CB-4370-BE0B-9B78176BDB53}"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DFDFB0E7-C1B8-44D4-9CAB-D39B71316D9E}">
      <dgm:prSet phldrT="[Text]" custT="1"/>
      <dgm:spPr/>
      <dgm:t>
        <a:bodyPr/>
        <a:lstStyle/>
        <a:p>
          <a:r>
            <a:rPr lang="en-US" sz="2200" dirty="0" smtClean="0"/>
            <a:t>To manage </a:t>
          </a:r>
          <a:r>
            <a:rPr lang="en-US" sz="2200" dirty="0" err="1" smtClean="0"/>
            <a:t>nonadherent</a:t>
          </a:r>
          <a:r>
            <a:rPr lang="en-US" sz="2200" dirty="0" smtClean="0"/>
            <a:t> patients, you need to consider </a:t>
          </a:r>
          <a:r>
            <a:rPr lang="en-US" sz="2200" u="sng" dirty="0" smtClean="0"/>
            <a:t>unique</a:t>
          </a:r>
          <a:r>
            <a:rPr lang="en-US" sz="2200" dirty="0" smtClean="0"/>
            <a:t> patient circumstances</a:t>
          </a:r>
          <a:endParaRPr lang="en-US" sz="2200" dirty="0"/>
        </a:p>
      </dgm:t>
    </dgm:pt>
    <dgm:pt modelId="{E577DDC9-B56A-4D49-AA03-81BD176DFE98}" type="parTrans" cxnId="{01F8C8BF-38DB-4632-9A6D-A9456CDECEA1}">
      <dgm:prSet/>
      <dgm:spPr/>
      <dgm:t>
        <a:bodyPr/>
        <a:lstStyle/>
        <a:p>
          <a:endParaRPr lang="en-US" sz="2200">
            <a:solidFill>
              <a:schemeClr val="tx2"/>
            </a:solidFill>
          </a:endParaRPr>
        </a:p>
      </dgm:t>
    </dgm:pt>
    <dgm:pt modelId="{969211B3-E2E4-4F83-B6AA-F5E823594C71}" type="sibTrans" cxnId="{01F8C8BF-38DB-4632-9A6D-A9456CDECEA1}">
      <dgm:prSet/>
      <dgm:spPr/>
      <dgm:t>
        <a:bodyPr/>
        <a:lstStyle/>
        <a:p>
          <a:endParaRPr lang="en-US" sz="2200" dirty="0">
            <a:solidFill>
              <a:schemeClr val="tx2"/>
            </a:solidFill>
          </a:endParaRPr>
        </a:p>
      </dgm:t>
    </dgm:pt>
    <dgm:pt modelId="{2259866F-4C37-47C7-87E1-3FB7BEC0CC87}">
      <dgm:prSet custT="1"/>
      <dgm:spPr/>
      <dgm:t>
        <a:bodyPr/>
        <a:lstStyle/>
        <a:p>
          <a:r>
            <a:rPr lang="en-US" sz="2200" dirty="0" smtClean="0"/>
            <a:t>A patient’s non-adherence, even if discussed and acknowledged, </a:t>
          </a:r>
          <a:r>
            <a:rPr lang="en-US" sz="2200" u="sng" dirty="0" smtClean="0"/>
            <a:t>does not absolve you </a:t>
          </a:r>
          <a:r>
            <a:rPr lang="en-US" sz="2200" dirty="0" smtClean="0"/>
            <a:t>from the potential liability that </a:t>
          </a:r>
          <a:r>
            <a:rPr lang="en-US" sz="2200" dirty="0" err="1" smtClean="0"/>
            <a:t>nonadherence</a:t>
          </a:r>
          <a:r>
            <a:rPr lang="en-US" sz="2200" dirty="0" smtClean="0"/>
            <a:t> might trigger.</a:t>
          </a:r>
          <a:endParaRPr lang="en-US" sz="2200" dirty="0"/>
        </a:p>
      </dgm:t>
    </dgm:pt>
    <dgm:pt modelId="{B23B5E25-0EDE-49E5-9963-9E626752A1E9}" type="parTrans" cxnId="{2D1A7247-1C16-46CA-9617-5E3486A2617F}">
      <dgm:prSet/>
      <dgm:spPr/>
      <dgm:t>
        <a:bodyPr/>
        <a:lstStyle/>
        <a:p>
          <a:endParaRPr lang="en-US" sz="2200">
            <a:solidFill>
              <a:schemeClr val="tx2"/>
            </a:solidFill>
          </a:endParaRPr>
        </a:p>
      </dgm:t>
    </dgm:pt>
    <dgm:pt modelId="{A711381E-0BFA-49D7-A56A-D4D7CB3D9FDB}" type="sibTrans" cxnId="{2D1A7247-1C16-46CA-9617-5E3486A2617F}">
      <dgm:prSet/>
      <dgm:spPr/>
      <dgm:t>
        <a:bodyPr/>
        <a:lstStyle/>
        <a:p>
          <a:endParaRPr lang="en-US" sz="2200">
            <a:solidFill>
              <a:schemeClr val="tx2"/>
            </a:solidFill>
          </a:endParaRPr>
        </a:p>
      </dgm:t>
    </dgm:pt>
    <dgm:pt modelId="{260BDBC4-2D96-405B-A550-14E57C33C50B}">
      <dgm:prSet custT="1"/>
      <dgm:spPr/>
      <dgm:t>
        <a:bodyPr/>
        <a:lstStyle/>
        <a:p>
          <a:r>
            <a:rPr lang="en-US" sz="2200" dirty="0" smtClean="0"/>
            <a:t>You have the right to terminate the doctor–patient relationship with non-adherent patients as long as you do not violate state or federal laws or contractual obligations.</a:t>
          </a:r>
          <a:endParaRPr lang="en-US" sz="2200" dirty="0"/>
        </a:p>
      </dgm:t>
    </dgm:pt>
    <dgm:pt modelId="{B426FCE6-7AC6-49B4-B89C-41109B78F1D1}" type="parTrans" cxnId="{9B821647-7E0F-41B6-993A-670C3D29876F}">
      <dgm:prSet/>
      <dgm:spPr/>
      <dgm:t>
        <a:bodyPr/>
        <a:lstStyle/>
        <a:p>
          <a:endParaRPr lang="en-US" sz="2200">
            <a:solidFill>
              <a:schemeClr val="tx2"/>
            </a:solidFill>
          </a:endParaRPr>
        </a:p>
      </dgm:t>
    </dgm:pt>
    <dgm:pt modelId="{14B49B6F-FB31-41F4-956B-67F5462E0D82}" type="sibTrans" cxnId="{9B821647-7E0F-41B6-993A-670C3D29876F}">
      <dgm:prSet/>
      <dgm:spPr/>
      <dgm:t>
        <a:bodyPr/>
        <a:lstStyle/>
        <a:p>
          <a:endParaRPr lang="en-US" sz="2200">
            <a:solidFill>
              <a:schemeClr val="tx2"/>
            </a:solidFill>
          </a:endParaRPr>
        </a:p>
      </dgm:t>
    </dgm:pt>
    <dgm:pt modelId="{7943DA53-3D47-428C-978F-D89A96CA216F}">
      <dgm:prSet custT="1"/>
      <dgm:spPr/>
      <dgm:t>
        <a:bodyPr/>
        <a:lstStyle/>
        <a:p>
          <a:r>
            <a:rPr lang="en-US" sz="2200" dirty="0" smtClean="0"/>
            <a:t>Ongoing poor dental hygiene (i.e., </a:t>
          </a:r>
          <a:r>
            <a:rPr lang="en-US" sz="2200" dirty="0" err="1" smtClean="0"/>
            <a:t>nonadherence</a:t>
          </a:r>
          <a:r>
            <a:rPr lang="en-US" sz="2200" dirty="0" smtClean="0"/>
            <a:t> with routine care) has been the precursor to multiple dental malpractice claims.</a:t>
          </a:r>
          <a:endParaRPr lang="en-US" sz="2200" dirty="0"/>
        </a:p>
      </dgm:t>
    </dgm:pt>
    <dgm:pt modelId="{2F021315-6B9E-470E-BCDA-C19E4EA12787}" type="parTrans" cxnId="{5FC34233-DAB9-45D0-9DAF-3F0A09C8284E}">
      <dgm:prSet/>
      <dgm:spPr/>
      <dgm:t>
        <a:bodyPr/>
        <a:lstStyle/>
        <a:p>
          <a:endParaRPr lang="en-US" sz="2200">
            <a:solidFill>
              <a:schemeClr val="tx2"/>
            </a:solidFill>
          </a:endParaRPr>
        </a:p>
      </dgm:t>
    </dgm:pt>
    <dgm:pt modelId="{13F75BE9-8DAD-4A0B-BF0B-16E29B7F9C1D}" type="sibTrans" cxnId="{5FC34233-DAB9-45D0-9DAF-3F0A09C8284E}">
      <dgm:prSet/>
      <dgm:spPr/>
      <dgm:t>
        <a:bodyPr/>
        <a:lstStyle/>
        <a:p>
          <a:endParaRPr lang="en-US" sz="2200">
            <a:solidFill>
              <a:schemeClr val="tx2"/>
            </a:solidFill>
          </a:endParaRPr>
        </a:p>
      </dgm:t>
    </dgm:pt>
    <dgm:pt modelId="{E841E3D9-5E89-4911-83D4-EA8DDD16E2F6}" type="pres">
      <dgm:prSet presAssocID="{C9833EE5-84CB-4370-BE0B-9B78176BDB53}" presName="Name0" presStyleCnt="0">
        <dgm:presLayoutVars>
          <dgm:chMax val="7"/>
          <dgm:chPref val="7"/>
          <dgm:dir/>
        </dgm:presLayoutVars>
      </dgm:prSet>
      <dgm:spPr/>
      <dgm:t>
        <a:bodyPr/>
        <a:lstStyle/>
        <a:p>
          <a:endParaRPr lang="en-US"/>
        </a:p>
      </dgm:t>
    </dgm:pt>
    <dgm:pt modelId="{C1C8BAFB-4EEC-4219-B7A7-80ED36B0A589}" type="pres">
      <dgm:prSet presAssocID="{C9833EE5-84CB-4370-BE0B-9B78176BDB53}" presName="Name1" presStyleCnt="0"/>
      <dgm:spPr/>
    </dgm:pt>
    <dgm:pt modelId="{CDA478BC-41BE-460A-B840-8E49DD217643}" type="pres">
      <dgm:prSet presAssocID="{C9833EE5-84CB-4370-BE0B-9B78176BDB53}" presName="cycle" presStyleCnt="0"/>
      <dgm:spPr/>
    </dgm:pt>
    <dgm:pt modelId="{CD891719-7785-484A-B22A-127BC106EEDF}" type="pres">
      <dgm:prSet presAssocID="{C9833EE5-84CB-4370-BE0B-9B78176BDB53}" presName="srcNode" presStyleLbl="node1" presStyleIdx="0" presStyleCnt="4"/>
      <dgm:spPr/>
    </dgm:pt>
    <dgm:pt modelId="{D68C88AD-70CF-4975-8491-F6CE8D062153}" type="pres">
      <dgm:prSet presAssocID="{C9833EE5-84CB-4370-BE0B-9B78176BDB53}" presName="conn" presStyleLbl="parChTrans1D2" presStyleIdx="0" presStyleCnt="1"/>
      <dgm:spPr/>
      <dgm:t>
        <a:bodyPr/>
        <a:lstStyle/>
        <a:p>
          <a:endParaRPr lang="en-US"/>
        </a:p>
      </dgm:t>
    </dgm:pt>
    <dgm:pt modelId="{A8AABAC0-8B86-4D17-B8FD-6B814B9B3A9B}" type="pres">
      <dgm:prSet presAssocID="{C9833EE5-84CB-4370-BE0B-9B78176BDB53}" presName="extraNode" presStyleLbl="node1" presStyleIdx="0" presStyleCnt="4"/>
      <dgm:spPr/>
    </dgm:pt>
    <dgm:pt modelId="{227302EA-3BDE-4D29-B154-29757EF55E04}" type="pres">
      <dgm:prSet presAssocID="{C9833EE5-84CB-4370-BE0B-9B78176BDB53}" presName="dstNode" presStyleLbl="node1" presStyleIdx="0" presStyleCnt="4"/>
      <dgm:spPr/>
    </dgm:pt>
    <dgm:pt modelId="{B3AA8E46-9C98-4658-8301-3B464D2EF462}" type="pres">
      <dgm:prSet presAssocID="{DFDFB0E7-C1B8-44D4-9CAB-D39B71316D9E}" presName="text_1" presStyleLbl="node1" presStyleIdx="0" presStyleCnt="4" custScaleY="127608">
        <dgm:presLayoutVars>
          <dgm:bulletEnabled val="1"/>
        </dgm:presLayoutVars>
      </dgm:prSet>
      <dgm:spPr/>
      <dgm:t>
        <a:bodyPr/>
        <a:lstStyle/>
        <a:p>
          <a:endParaRPr lang="en-US"/>
        </a:p>
      </dgm:t>
    </dgm:pt>
    <dgm:pt modelId="{5DC5CBE6-A10E-4ED2-9FCB-A2B1C38EA74D}" type="pres">
      <dgm:prSet presAssocID="{DFDFB0E7-C1B8-44D4-9CAB-D39B71316D9E}" presName="accent_1" presStyleCnt="0"/>
      <dgm:spPr/>
    </dgm:pt>
    <dgm:pt modelId="{2BB516AE-F973-4533-A980-20067CAF5D49}" type="pres">
      <dgm:prSet presAssocID="{DFDFB0E7-C1B8-44D4-9CAB-D39B71316D9E}" presName="accentRepeatNode" presStyleLbl="solidFgAcc1" presStyleIdx="0" presStyleCnt="4"/>
      <dgm:spPr/>
      <dgm:t>
        <a:bodyPr/>
        <a:lstStyle/>
        <a:p>
          <a:endParaRPr lang="en-US"/>
        </a:p>
      </dgm:t>
    </dgm:pt>
    <dgm:pt modelId="{7CEF4D6F-3E74-4864-8B60-4BCD24311607}" type="pres">
      <dgm:prSet presAssocID="{2259866F-4C37-47C7-87E1-3FB7BEC0CC87}" presName="text_2" presStyleLbl="node1" presStyleIdx="1" presStyleCnt="4" custScaleY="129905">
        <dgm:presLayoutVars>
          <dgm:bulletEnabled val="1"/>
        </dgm:presLayoutVars>
      </dgm:prSet>
      <dgm:spPr/>
      <dgm:t>
        <a:bodyPr/>
        <a:lstStyle/>
        <a:p>
          <a:endParaRPr lang="en-US"/>
        </a:p>
      </dgm:t>
    </dgm:pt>
    <dgm:pt modelId="{24CBECB6-B183-452C-B063-F3268D128AA4}" type="pres">
      <dgm:prSet presAssocID="{2259866F-4C37-47C7-87E1-3FB7BEC0CC87}" presName="accent_2" presStyleCnt="0"/>
      <dgm:spPr/>
    </dgm:pt>
    <dgm:pt modelId="{8AF1FDE3-D683-4ABB-A3EB-B81F99044EF8}" type="pres">
      <dgm:prSet presAssocID="{2259866F-4C37-47C7-87E1-3FB7BEC0CC87}" presName="accentRepeatNode" presStyleLbl="solidFgAcc1" presStyleIdx="1" presStyleCnt="4"/>
      <dgm:spPr/>
    </dgm:pt>
    <dgm:pt modelId="{DFDAE309-2982-4C24-849E-38834BFAF452}" type="pres">
      <dgm:prSet presAssocID="{260BDBC4-2D96-405B-A550-14E57C33C50B}" presName="text_3" presStyleLbl="node1" presStyleIdx="2" presStyleCnt="4" custScaleY="127759">
        <dgm:presLayoutVars>
          <dgm:bulletEnabled val="1"/>
        </dgm:presLayoutVars>
      </dgm:prSet>
      <dgm:spPr/>
      <dgm:t>
        <a:bodyPr/>
        <a:lstStyle/>
        <a:p>
          <a:endParaRPr lang="en-US"/>
        </a:p>
      </dgm:t>
    </dgm:pt>
    <dgm:pt modelId="{85C0CE7B-BB43-4A6F-9C47-C2F32633397E}" type="pres">
      <dgm:prSet presAssocID="{260BDBC4-2D96-405B-A550-14E57C33C50B}" presName="accent_3" presStyleCnt="0"/>
      <dgm:spPr/>
    </dgm:pt>
    <dgm:pt modelId="{184BDD8A-1D48-4F98-B3C2-A5C9A629A29F}" type="pres">
      <dgm:prSet presAssocID="{260BDBC4-2D96-405B-A550-14E57C33C50B}" presName="accentRepeatNode" presStyleLbl="solidFgAcc1" presStyleIdx="2" presStyleCnt="4"/>
      <dgm:spPr/>
    </dgm:pt>
    <dgm:pt modelId="{38AED84F-9CA9-42F1-8166-53CD2B22AC68}" type="pres">
      <dgm:prSet presAssocID="{7943DA53-3D47-428C-978F-D89A96CA216F}" presName="text_4" presStyleLbl="node1" presStyleIdx="3" presStyleCnt="4" custScaleY="118946">
        <dgm:presLayoutVars>
          <dgm:bulletEnabled val="1"/>
        </dgm:presLayoutVars>
      </dgm:prSet>
      <dgm:spPr/>
      <dgm:t>
        <a:bodyPr/>
        <a:lstStyle/>
        <a:p>
          <a:endParaRPr lang="en-US"/>
        </a:p>
      </dgm:t>
    </dgm:pt>
    <dgm:pt modelId="{D571C6FC-6FD4-4CDF-8573-2DCE16DB7FC6}" type="pres">
      <dgm:prSet presAssocID="{7943DA53-3D47-428C-978F-D89A96CA216F}" presName="accent_4" presStyleCnt="0"/>
      <dgm:spPr/>
    </dgm:pt>
    <dgm:pt modelId="{57DF78EC-1AFA-4AFD-B5B2-F8AAD56DAE28}" type="pres">
      <dgm:prSet presAssocID="{7943DA53-3D47-428C-978F-D89A96CA216F}" presName="accentRepeatNode" presStyleLbl="solidFgAcc1" presStyleIdx="3" presStyleCnt="4"/>
      <dgm:spPr/>
    </dgm:pt>
  </dgm:ptLst>
  <dgm:cxnLst>
    <dgm:cxn modelId="{01F8C8BF-38DB-4632-9A6D-A9456CDECEA1}" srcId="{C9833EE5-84CB-4370-BE0B-9B78176BDB53}" destId="{DFDFB0E7-C1B8-44D4-9CAB-D39B71316D9E}" srcOrd="0" destOrd="0" parTransId="{E577DDC9-B56A-4D49-AA03-81BD176DFE98}" sibTransId="{969211B3-E2E4-4F83-B6AA-F5E823594C71}"/>
    <dgm:cxn modelId="{6A5F04DC-2737-41AE-8190-6546D01D4987}" type="presOf" srcId="{969211B3-E2E4-4F83-B6AA-F5E823594C71}" destId="{D68C88AD-70CF-4975-8491-F6CE8D062153}" srcOrd="0" destOrd="0" presId="urn:microsoft.com/office/officeart/2008/layout/VerticalCurvedList"/>
    <dgm:cxn modelId="{671BD3F7-B252-4910-9DAF-7C4EC187A500}" type="presOf" srcId="{260BDBC4-2D96-405B-A550-14E57C33C50B}" destId="{DFDAE309-2982-4C24-849E-38834BFAF452}" srcOrd="0" destOrd="0" presId="urn:microsoft.com/office/officeart/2008/layout/VerticalCurvedList"/>
    <dgm:cxn modelId="{2D1A7247-1C16-46CA-9617-5E3486A2617F}" srcId="{C9833EE5-84CB-4370-BE0B-9B78176BDB53}" destId="{2259866F-4C37-47C7-87E1-3FB7BEC0CC87}" srcOrd="1" destOrd="0" parTransId="{B23B5E25-0EDE-49E5-9963-9E626752A1E9}" sibTransId="{A711381E-0BFA-49D7-A56A-D4D7CB3D9FDB}"/>
    <dgm:cxn modelId="{5FC34233-DAB9-45D0-9DAF-3F0A09C8284E}" srcId="{C9833EE5-84CB-4370-BE0B-9B78176BDB53}" destId="{7943DA53-3D47-428C-978F-D89A96CA216F}" srcOrd="3" destOrd="0" parTransId="{2F021315-6B9E-470E-BCDA-C19E4EA12787}" sibTransId="{13F75BE9-8DAD-4A0B-BF0B-16E29B7F9C1D}"/>
    <dgm:cxn modelId="{2BC302C7-B3DE-40C3-AC00-10E44277382E}" type="presOf" srcId="{C9833EE5-84CB-4370-BE0B-9B78176BDB53}" destId="{E841E3D9-5E89-4911-83D4-EA8DDD16E2F6}" srcOrd="0" destOrd="0" presId="urn:microsoft.com/office/officeart/2008/layout/VerticalCurvedList"/>
    <dgm:cxn modelId="{1BF51A5C-1B47-485C-8F24-3D5D80B72A06}" type="presOf" srcId="{2259866F-4C37-47C7-87E1-3FB7BEC0CC87}" destId="{7CEF4D6F-3E74-4864-8B60-4BCD24311607}" srcOrd="0" destOrd="0" presId="urn:microsoft.com/office/officeart/2008/layout/VerticalCurvedList"/>
    <dgm:cxn modelId="{E84D12C8-C7B2-4ED5-AC65-EF558C9F7D25}" type="presOf" srcId="{7943DA53-3D47-428C-978F-D89A96CA216F}" destId="{38AED84F-9CA9-42F1-8166-53CD2B22AC68}" srcOrd="0" destOrd="0" presId="urn:microsoft.com/office/officeart/2008/layout/VerticalCurvedList"/>
    <dgm:cxn modelId="{9B821647-7E0F-41B6-993A-670C3D29876F}" srcId="{C9833EE5-84CB-4370-BE0B-9B78176BDB53}" destId="{260BDBC4-2D96-405B-A550-14E57C33C50B}" srcOrd="2" destOrd="0" parTransId="{B426FCE6-7AC6-49B4-B89C-41109B78F1D1}" sibTransId="{14B49B6F-FB31-41F4-956B-67F5462E0D82}"/>
    <dgm:cxn modelId="{EA3D9F5E-18F0-4E90-BF97-3FA9805E97E1}" type="presOf" srcId="{DFDFB0E7-C1B8-44D4-9CAB-D39B71316D9E}" destId="{B3AA8E46-9C98-4658-8301-3B464D2EF462}" srcOrd="0" destOrd="0" presId="urn:microsoft.com/office/officeart/2008/layout/VerticalCurvedList"/>
    <dgm:cxn modelId="{C8AF5F7D-2AC0-4FC0-AA4F-BC023FC0E7F4}" type="presParOf" srcId="{E841E3D9-5E89-4911-83D4-EA8DDD16E2F6}" destId="{C1C8BAFB-4EEC-4219-B7A7-80ED36B0A589}" srcOrd="0" destOrd="0" presId="urn:microsoft.com/office/officeart/2008/layout/VerticalCurvedList"/>
    <dgm:cxn modelId="{68213A32-6A6D-4E1B-B6E3-FE82AAD9BA60}" type="presParOf" srcId="{C1C8BAFB-4EEC-4219-B7A7-80ED36B0A589}" destId="{CDA478BC-41BE-460A-B840-8E49DD217643}" srcOrd="0" destOrd="0" presId="urn:microsoft.com/office/officeart/2008/layout/VerticalCurvedList"/>
    <dgm:cxn modelId="{B1205725-0DAA-4AA9-94C9-ADFB4E8A6C66}" type="presParOf" srcId="{CDA478BC-41BE-460A-B840-8E49DD217643}" destId="{CD891719-7785-484A-B22A-127BC106EEDF}" srcOrd="0" destOrd="0" presId="urn:microsoft.com/office/officeart/2008/layout/VerticalCurvedList"/>
    <dgm:cxn modelId="{5D6A4F1F-B5CC-464B-BE1C-EA0706670B13}" type="presParOf" srcId="{CDA478BC-41BE-460A-B840-8E49DD217643}" destId="{D68C88AD-70CF-4975-8491-F6CE8D062153}" srcOrd="1" destOrd="0" presId="urn:microsoft.com/office/officeart/2008/layout/VerticalCurvedList"/>
    <dgm:cxn modelId="{4188822B-86B6-45C6-A4B9-B46039FE7EE7}" type="presParOf" srcId="{CDA478BC-41BE-460A-B840-8E49DD217643}" destId="{A8AABAC0-8B86-4D17-B8FD-6B814B9B3A9B}" srcOrd="2" destOrd="0" presId="urn:microsoft.com/office/officeart/2008/layout/VerticalCurvedList"/>
    <dgm:cxn modelId="{179FD2AF-D0FF-4719-AE1B-5A8736FCAF3C}" type="presParOf" srcId="{CDA478BC-41BE-460A-B840-8E49DD217643}" destId="{227302EA-3BDE-4D29-B154-29757EF55E04}" srcOrd="3" destOrd="0" presId="urn:microsoft.com/office/officeart/2008/layout/VerticalCurvedList"/>
    <dgm:cxn modelId="{CBE92441-C4E9-46A4-96F6-21C7832FA605}" type="presParOf" srcId="{C1C8BAFB-4EEC-4219-B7A7-80ED36B0A589}" destId="{B3AA8E46-9C98-4658-8301-3B464D2EF462}" srcOrd="1" destOrd="0" presId="urn:microsoft.com/office/officeart/2008/layout/VerticalCurvedList"/>
    <dgm:cxn modelId="{C69E64F3-33A1-4C67-9E32-303228B98EA9}" type="presParOf" srcId="{C1C8BAFB-4EEC-4219-B7A7-80ED36B0A589}" destId="{5DC5CBE6-A10E-4ED2-9FCB-A2B1C38EA74D}" srcOrd="2" destOrd="0" presId="urn:microsoft.com/office/officeart/2008/layout/VerticalCurvedList"/>
    <dgm:cxn modelId="{C2A64FA2-43A0-4DC3-BB7F-8CEFA61415E1}" type="presParOf" srcId="{5DC5CBE6-A10E-4ED2-9FCB-A2B1C38EA74D}" destId="{2BB516AE-F973-4533-A980-20067CAF5D49}" srcOrd="0" destOrd="0" presId="urn:microsoft.com/office/officeart/2008/layout/VerticalCurvedList"/>
    <dgm:cxn modelId="{CC444069-DAE8-4E3F-A129-6F6EAC578E36}" type="presParOf" srcId="{C1C8BAFB-4EEC-4219-B7A7-80ED36B0A589}" destId="{7CEF4D6F-3E74-4864-8B60-4BCD24311607}" srcOrd="3" destOrd="0" presId="urn:microsoft.com/office/officeart/2008/layout/VerticalCurvedList"/>
    <dgm:cxn modelId="{592DD3B5-BF9C-4D8A-83F7-2D7EA7BB4035}" type="presParOf" srcId="{C1C8BAFB-4EEC-4219-B7A7-80ED36B0A589}" destId="{24CBECB6-B183-452C-B063-F3268D128AA4}" srcOrd="4" destOrd="0" presId="urn:microsoft.com/office/officeart/2008/layout/VerticalCurvedList"/>
    <dgm:cxn modelId="{F9F3BC34-1F60-4FB5-9064-B9B0F596FD49}" type="presParOf" srcId="{24CBECB6-B183-452C-B063-F3268D128AA4}" destId="{8AF1FDE3-D683-4ABB-A3EB-B81F99044EF8}" srcOrd="0" destOrd="0" presId="urn:microsoft.com/office/officeart/2008/layout/VerticalCurvedList"/>
    <dgm:cxn modelId="{AC4011FA-8E3B-4FD0-A98D-D65917CDBE4C}" type="presParOf" srcId="{C1C8BAFB-4EEC-4219-B7A7-80ED36B0A589}" destId="{DFDAE309-2982-4C24-849E-38834BFAF452}" srcOrd="5" destOrd="0" presId="urn:microsoft.com/office/officeart/2008/layout/VerticalCurvedList"/>
    <dgm:cxn modelId="{61378DFA-C48F-4A9B-988F-6E38B6F8D573}" type="presParOf" srcId="{C1C8BAFB-4EEC-4219-B7A7-80ED36B0A589}" destId="{85C0CE7B-BB43-4A6F-9C47-C2F32633397E}" srcOrd="6" destOrd="0" presId="urn:microsoft.com/office/officeart/2008/layout/VerticalCurvedList"/>
    <dgm:cxn modelId="{76A8F187-819E-4E5B-BA1C-0E61137D4267}" type="presParOf" srcId="{85C0CE7B-BB43-4A6F-9C47-C2F32633397E}" destId="{184BDD8A-1D48-4F98-B3C2-A5C9A629A29F}" srcOrd="0" destOrd="0" presId="urn:microsoft.com/office/officeart/2008/layout/VerticalCurvedList"/>
    <dgm:cxn modelId="{990F475C-B897-42F0-B423-99165B1159B4}" type="presParOf" srcId="{C1C8BAFB-4EEC-4219-B7A7-80ED36B0A589}" destId="{38AED84F-9CA9-42F1-8166-53CD2B22AC68}" srcOrd="7" destOrd="0" presId="urn:microsoft.com/office/officeart/2008/layout/VerticalCurvedList"/>
    <dgm:cxn modelId="{F2BA58B0-D411-4299-B633-2EC351690CCB}" type="presParOf" srcId="{C1C8BAFB-4EEC-4219-B7A7-80ED36B0A589}" destId="{D571C6FC-6FD4-4CDF-8573-2DCE16DB7FC6}" srcOrd="8" destOrd="0" presId="urn:microsoft.com/office/officeart/2008/layout/VerticalCurvedList"/>
    <dgm:cxn modelId="{E98A50C9-7D90-4AC1-8246-BB8E93D29F81}" type="presParOf" srcId="{D571C6FC-6FD4-4CDF-8573-2DCE16DB7FC6}" destId="{57DF78EC-1AFA-4AFD-B5B2-F8AAD56DAE2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A85BF91-1A34-49F9-AFB4-66749056AE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52E92C-9F9C-423B-83B2-B5126910900F}" type="pres">
      <dgm:prSet presAssocID="{3A85BF91-1A34-49F9-AFB4-66749056AEA6}" presName="linear" presStyleCnt="0">
        <dgm:presLayoutVars>
          <dgm:animLvl val="lvl"/>
          <dgm:resizeHandles val="exact"/>
        </dgm:presLayoutVars>
      </dgm:prSet>
      <dgm:spPr/>
      <dgm:t>
        <a:bodyPr/>
        <a:lstStyle/>
        <a:p>
          <a:endParaRPr lang="en-US"/>
        </a:p>
      </dgm:t>
    </dgm:pt>
  </dgm:ptLst>
  <dgm:cxnLst>
    <dgm:cxn modelId="{F89E6118-FD4A-458B-B93E-9E17941D1FD1}" type="presOf" srcId="{3A85BF91-1A34-49F9-AFB4-66749056AEA6}" destId="{4752E92C-9F9C-423B-83B2-B5126910900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FE17196-59A7-4F6F-BC27-614625CD80B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C16E256A-096D-4FE4-851F-7ED9320E1135}" type="pres">
      <dgm:prSet presAssocID="{7FE17196-59A7-4F6F-BC27-614625CD80BE}" presName="linearFlow" presStyleCnt="0">
        <dgm:presLayoutVars>
          <dgm:dir/>
          <dgm:animLvl val="lvl"/>
          <dgm:resizeHandles val="exact"/>
        </dgm:presLayoutVars>
      </dgm:prSet>
      <dgm:spPr/>
      <dgm:t>
        <a:bodyPr/>
        <a:lstStyle/>
        <a:p>
          <a:endParaRPr lang="en-US"/>
        </a:p>
      </dgm:t>
    </dgm:pt>
  </dgm:ptLst>
  <dgm:cxnLst>
    <dgm:cxn modelId="{2F37F04E-B0A6-4BF3-9E1C-AA130773B12D}" type="presOf" srcId="{7FE17196-59A7-4F6F-BC27-614625CD80BE}" destId="{C16E256A-096D-4FE4-851F-7ED9320E1135}" srcOrd="0"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41650BAD-09DA-4958-992B-49D6D61306E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59710E5-6436-450A-BD70-90FC16D89422}">
      <dgm:prSet phldrT="[Text]" custT="1"/>
      <dgm:spPr/>
      <dgm:t>
        <a:bodyPr/>
        <a:lstStyle/>
        <a:p>
          <a:r>
            <a:rPr lang="en-US" sz="2200" dirty="0" smtClean="0"/>
            <a:t>Specialists who do not routinely </a:t>
          </a:r>
          <a:r>
            <a:rPr lang="en-US" sz="2200" u="sng" dirty="0" smtClean="0"/>
            <a:t>send consultation reports </a:t>
          </a:r>
          <a:r>
            <a:rPr lang="en-US" sz="2200" dirty="0" smtClean="0"/>
            <a:t>to referring providers</a:t>
          </a:r>
          <a:endParaRPr lang="en-US" sz="2200" dirty="0"/>
        </a:p>
      </dgm:t>
    </dgm:pt>
    <dgm:pt modelId="{D8C47C2D-7CCB-44CD-9AE9-EC06FF64370C}" type="parTrans" cxnId="{1AB2344A-C431-44BB-A7FA-B18351DEDCF3}">
      <dgm:prSet/>
      <dgm:spPr/>
      <dgm:t>
        <a:bodyPr/>
        <a:lstStyle/>
        <a:p>
          <a:endParaRPr lang="en-US" sz="2000"/>
        </a:p>
      </dgm:t>
    </dgm:pt>
    <dgm:pt modelId="{BFF615D7-8D14-467A-BBC7-B565B97EE2F9}" type="sibTrans" cxnId="{1AB2344A-C431-44BB-A7FA-B18351DEDCF3}">
      <dgm:prSet/>
      <dgm:spPr/>
      <dgm:t>
        <a:bodyPr/>
        <a:lstStyle/>
        <a:p>
          <a:endParaRPr lang="en-US" sz="2000"/>
        </a:p>
      </dgm:t>
    </dgm:pt>
    <dgm:pt modelId="{9499F532-4CD8-429B-B9D5-E445D9D71BA6}">
      <dgm:prSet custT="1"/>
      <dgm:spPr/>
      <dgm:t>
        <a:bodyPr/>
        <a:lstStyle/>
        <a:p>
          <a:r>
            <a:rPr lang="en-US" sz="2200" u="sng" dirty="0" smtClean="0"/>
            <a:t>Radiology results </a:t>
          </a:r>
          <a:r>
            <a:rPr lang="en-US" sz="2200" dirty="0" smtClean="0"/>
            <a:t>not being made available to an ordering provider </a:t>
          </a:r>
          <a:endParaRPr lang="en-US" sz="2200" dirty="0"/>
        </a:p>
      </dgm:t>
    </dgm:pt>
    <dgm:pt modelId="{074D2478-A0C1-49A3-B66B-AF21D3FDEDE6}" type="parTrans" cxnId="{C11B3E76-D2F7-4640-8E8B-4FCDB537982F}">
      <dgm:prSet/>
      <dgm:spPr/>
      <dgm:t>
        <a:bodyPr/>
        <a:lstStyle/>
        <a:p>
          <a:endParaRPr lang="en-US" sz="2000"/>
        </a:p>
      </dgm:t>
    </dgm:pt>
    <dgm:pt modelId="{94DA8E30-B9F9-4888-B606-A29661E011AF}" type="sibTrans" cxnId="{C11B3E76-D2F7-4640-8E8B-4FCDB537982F}">
      <dgm:prSet/>
      <dgm:spPr/>
      <dgm:t>
        <a:bodyPr/>
        <a:lstStyle/>
        <a:p>
          <a:endParaRPr lang="en-US" sz="2000"/>
        </a:p>
      </dgm:t>
    </dgm:pt>
    <dgm:pt modelId="{829DDDC3-164A-4067-9192-C06FE220385F}">
      <dgm:prSet custT="1"/>
      <dgm:spPr/>
      <dgm:t>
        <a:bodyPr/>
        <a:lstStyle/>
        <a:p>
          <a:r>
            <a:rPr lang="en-US" sz="2200" dirty="0" smtClean="0"/>
            <a:t>Accessing </a:t>
          </a:r>
          <a:r>
            <a:rPr lang="en-US" sz="2200" u="sng" dirty="0" smtClean="0"/>
            <a:t>specialty care may be difficult </a:t>
          </a:r>
          <a:r>
            <a:rPr lang="en-US" sz="2200" dirty="0" smtClean="0"/>
            <a:t>for patients depending on financial or geographic constraints</a:t>
          </a:r>
          <a:endParaRPr lang="en-US" sz="2200" dirty="0"/>
        </a:p>
      </dgm:t>
    </dgm:pt>
    <dgm:pt modelId="{E6CDFCBD-2D4B-4B1D-83D1-7B7B41F4ABCB}" type="parTrans" cxnId="{E3925CA0-06C6-4B2D-8244-3FB3658F1A83}">
      <dgm:prSet/>
      <dgm:spPr/>
      <dgm:t>
        <a:bodyPr/>
        <a:lstStyle/>
        <a:p>
          <a:endParaRPr lang="en-US" sz="2000"/>
        </a:p>
      </dgm:t>
    </dgm:pt>
    <dgm:pt modelId="{D071C13C-7BCF-4A69-A52B-B58BC63E7BC8}" type="sibTrans" cxnId="{E3925CA0-06C6-4B2D-8244-3FB3658F1A83}">
      <dgm:prSet/>
      <dgm:spPr/>
      <dgm:t>
        <a:bodyPr/>
        <a:lstStyle/>
        <a:p>
          <a:endParaRPr lang="en-US" sz="2000"/>
        </a:p>
      </dgm:t>
    </dgm:pt>
    <dgm:pt modelId="{70696ED8-469A-4051-8C94-4FC77527A3D7}">
      <dgm:prSet custT="1"/>
      <dgm:spPr/>
      <dgm:t>
        <a:bodyPr/>
        <a:lstStyle/>
        <a:p>
          <a:r>
            <a:rPr lang="en-US" sz="2200" dirty="0" smtClean="0"/>
            <a:t>Obtaining </a:t>
          </a:r>
          <a:r>
            <a:rPr lang="en-US" sz="2200" u="sng" dirty="0" smtClean="0"/>
            <a:t>a timely appointment with a specialist </a:t>
          </a:r>
          <a:r>
            <a:rPr lang="en-US" sz="2200" dirty="0" smtClean="0"/>
            <a:t>might be difficult due to a shortage of specialists, particularly if the patient is required to schedule his/her own appointment </a:t>
          </a:r>
          <a:endParaRPr lang="en-US" sz="2200" dirty="0"/>
        </a:p>
      </dgm:t>
    </dgm:pt>
    <dgm:pt modelId="{E3088526-1352-4772-9600-845BE9ADB8B7}" type="parTrans" cxnId="{663D0E68-383C-4B69-AD2F-88B8BB792D7E}">
      <dgm:prSet/>
      <dgm:spPr/>
      <dgm:t>
        <a:bodyPr/>
        <a:lstStyle/>
        <a:p>
          <a:endParaRPr lang="en-US" sz="2000"/>
        </a:p>
      </dgm:t>
    </dgm:pt>
    <dgm:pt modelId="{E5C01705-B7A3-43A8-AE80-50143283C558}" type="sibTrans" cxnId="{663D0E68-383C-4B69-AD2F-88B8BB792D7E}">
      <dgm:prSet/>
      <dgm:spPr/>
      <dgm:t>
        <a:bodyPr/>
        <a:lstStyle/>
        <a:p>
          <a:endParaRPr lang="en-US" sz="2000"/>
        </a:p>
      </dgm:t>
    </dgm:pt>
    <dgm:pt modelId="{59C2DE8D-6E3B-40C9-86A2-BAE496B98E78}" type="pres">
      <dgm:prSet presAssocID="{41650BAD-09DA-4958-992B-49D6D61306EE}" presName="linear" presStyleCnt="0">
        <dgm:presLayoutVars>
          <dgm:animLvl val="lvl"/>
          <dgm:resizeHandles val="exact"/>
        </dgm:presLayoutVars>
      </dgm:prSet>
      <dgm:spPr/>
      <dgm:t>
        <a:bodyPr/>
        <a:lstStyle/>
        <a:p>
          <a:endParaRPr lang="en-US"/>
        </a:p>
      </dgm:t>
    </dgm:pt>
    <dgm:pt modelId="{680A0B89-2960-49D4-A6D9-93CF2A39F197}" type="pres">
      <dgm:prSet presAssocID="{E59710E5-6436-450A-BD70-90FC16D89422}" presName="parentText" presStyleLbl="node1" presStyleIdx="0" presStyleCnt="4" custLinFactNeighborY="-1554">
        <dgm:presLayoutVars>
          <dgm:chMax val="0"/>
          <dgm:bulletEnabled val="1"/>
        </dgm:presLayoutVars>
      </dgm:prSet>
      <dgm:spPr/>
      <dgm:t>
        <a:bodyPr/>
        <a:lstStyle/>
        <a:p>
          <a:endParaRPr lang="en-US"/>
        </a:p>
      </dgm:t>
    </dgm:pt>
    <dgm:pt modelId="{369C3033-3520-43EF-9646-66823C419F5A}" type="pres">
      <dgm:prSet presAssocID="{BFF615D7-8D14-467A-BBC7-B565B97EE2F9}" presName="spacer" presStyleCnt="0"/>
      <dgm:spPr/>
    </dgm:pt>
    <dgm:pt modelId="{837B9116-6C34-445B-B493-DDBFC915F303}" type="pres">
      <dgm:prSet presAssocID="{9499F532-4CD8-429B-B9D5-E445D9D71BA6}" presName="parentText" presStyleLbl="node1" presStyleIdx="1" presStyleCnt="4">
        <dgm:presLayoutVars>
          <dgm:chMax val="0"/>
          <dgm:bulletEnabled val="1"/>
        </dgm:presLayoutVars>
      </dgm:prSet>
      <dgm:spPr/>
      <dgm:t>
        <a:bodyPr/>
        <a:lstStyle/>
        <a:p>
          <a:endParaRPr lang="en-US"/>
        </a:p>
      </dgm:t>
    </dgm:pt>
    <dgm:pt modelId="{5BA71AA2-86C0-45D2-9450-D41676C3AEC3}" type="pres">
      <dgm:prSet presAssocID="{94DA8E30-B9F9-4888-B606-A29661E011AF}" presName="spacer" presStyleCnt="0"/>
      <dgm:spPr/>
    </dgm:pt>
    <dgm:pt modelId="{43D7D4A2-0F7D-466B-BF98-D88C4069FD75}" type="pres">
      <dgm:prSet presAssocID="{829DDDC3-164A-4067-9192-C06FE220385F}" presName="parentText" presStyleLbl="node1" presStyleIdx="2" presStyleCnt="4">
        <dgm:presLayoutVars>
          <dgm:chMax val="0"/>
          <dgm:bulletEnabled val="1"/>
        </dgm:presLayoutVars>
      </dgm:prSet>
      <dgm:spPr/>
      <dgm:t>
        <a:bodyPr/>
        <a:lstStyle/>
        <a:p>
          <a:endParaRPr lang="en-US"/>
        </a:p>
      </dgm:t>
    </dgm:pt>
    <dgm:pt modelId="{BE36E75C-0D07-4FF1-99D2-86AA8C110CA6}" type="pres">
      <dgm:prSet presAssocID="{D071C13C-7BCF-4A69-A52B-B58BC63E7BC8}" presName="spacer" presStyleCnt="0"/>
      <dgm:spPr/>
    </dgm:pt>
    <dgm:pt modelId="{1DF8F5F7-1BAB-4EBE-A5A0-01B6A17A1C29}" type="pres">
      <dgm:prSet presAssocID="{70696ED8-469A-4051-8C94-4FC77527A3D7}" presName="parentText" presStyleLbl="node1" presStyleIdx="3" presStyleCnt="4">
        <dgm:presLayoutVars>
          <dgm:chMax val="0"/>
          <dgm:bulletEnabled val="1"/>
        </dgm:presLayoutVars>
      </dgm:prSet>
      <dgm:spPr/>
      <dgm:t>
        <a:bodyPr/>
        <a:lstStyle/>
        <a:p>
          <a:endParaRPr lang="en-US"/>
        </a:p>
      </dgm:t>
    </dgm:pt>
  </dgm:ptLst>
  <dgm:cxnLst>
    <dgm:cxn modelId="{E3925CA0-06C6-4B2D-8244-3FB3658F1A83}" srcId="{41650BAD-09DA-4958-992B-49D6D61306EE}" destId="{829DDDC3-164A-4067-9192-C06FE220385F}" srcOrd="2" destOrd="0" parTransId="{E6CDFCBD-2D4B-4B1D-83D1-7B7B41F4ABCB}" sibTransId="{D071C13C-7BCF-4A69-A52B-B58BC63E7BC8}"/>
    <dgm:cxn modelId="{663D0E68-383C-4B69-AD2F-88B8BB792D7E}" srcId="{41650BAD-09DA-4958-992B-49D6D61306EE}" destId="{70696ED8-469A-4051-8C94-4FC77527A3D7}" srcOrd="3" destOrd="0" parTransId="{E3088526-1352-4772-9600-845BE9ADB8B7}" sibTransId="{E5C01705-B7A3-43A8-AE80-50143283C558}"/>
    <dgm:cxn modelId="{763C5E9A-5085-4EE6-B556-B0D365787A31}" type="presOf" srcId="{829DDDC3-164A-4067-9192-C06FE220385F}" destId="{43D7D4A2-0F7D-466B-BF98-D88C4069FD75}" srcOrd="0" destOrd="0" presId="urn:microsoft.com/office/officeart/2005/8/layout/vList2"/>
    <dgm:cxn modelId="{DE5B9689-A1FB-4EED-BDEC-05EC80EF2BF6}" type="presOf" srcId="{9499F532-4CD8-429B-B9D5-E445D9D71BA6}" destId="{837B9116-6C34-445B-B493-DDBFC915F303}" srcOrd="0" destOrd="0" presId="urn:microsoft.com/office/officeart/2005/8/layout/vList2"/>
    <dgm:cxn modelId="{BC247FA5-3D67-4C8D-B463-BB97D0DA17B4}" type="presOf" srcId="{70696ED8-469A-4051-8C94-4FC77527A3D7}" destId="{1DF8F5F7-1BAB-4EBE-A5A0-01B6A17A1C29}" srcOrd="0" destOrd="0" presId="urn:microsoft.com/office/officeart/2005/8/layout/vList2"/>
    <dgm:cxn modelId="{ABAA4DD5-74D5-4B18-9997-B27812AE4C75}" type="presOf" srcId="{41650BAD-09DA-4958-992B-49D6D61306EE}" destId="{59C2DE8D-6E3B-40C9-86A2-BAE496B98E78}" srcOrd="0" destOrd="0" presId="urn:microsoft.com/office/officeart/2005/8/layout/vList2"/>
    <dgm:cxn modelId="{75FCD255-1F1A-424D-92EB-3E3FEEF99D98}" type="presOf" srcId="{E59710E5-6436-450A-BD70-90FC16D89422}" destId="{680A0B89-2960-49D4-A6D9-93CF2A39F197}" srcOrd="0" destOrd="0" presId="urn:microsoft.com/office/officeart/2005/8/layout/vList2"/>
    <dgm:cxn modelId="{C11B3E76-D2F7-4640-8E8B-4FCDB537982F}" srcId="{41650BAD-09DA-4958-992B-49D6D61306EE}" destId="{9499F532-4CD8-429B-B9D5-E445D9D71BA6}" srcOrd="1" destOrd="0" parTransId="{074D2478-A0C1-49A3-B66B-AF21D3FDEDE6}" sibTransId="{94DA8E30-B9F9-4888-B606-A29661E011AF}"/>
    <dgm:cxn modelId="{1AB2344A-C431-44BB-A7FA-B18351DEDCF3}" srcId="{41650BAD-09DA-4958-992B-49D6D61306EE}" destId="{E59710E5-6436-450A-BD70-90FC16D89422}" srcOrd="0" destOrd="0" parTransId="{D8C47C2D-7CCB-44CD-9AE9-EC06FF64370C}" sibTransId="{BFF615D7-8D14-467A-BBC7-B565B97EE2F9}"/>
    <dgm:cxn modelId="{CEA96B27-E55B-427C-8BD8-9CB2F44ECE37}" type="presParOf" srcId="{59C2DE8D-6E3B-40C9-86A2-BAE496B98E78}" destId="{680A0B89-2960-49D4-A6D9-93CF2A39F197}" srcOrd="0" destOrd="0" presId="urn:microsoft.com/office/officeart/2005/8/layout/vList2"/>
    <dgm:cxn modelId="{3060A200-1C28-470E-9FAB-484CF2923A88}" type="presParOf" srcId="{59C2DE8D-6E3B-40C9-86A2-BAE496B98E78}" destId="{369C3033-3520-43EF-9646-66823C419F5A}" srcOrd="1" destOrd="0" presId="urn:microsoft.com/office/officeart/2005/8/layout/vList2"/>
    <dgm:cxn modelId="{06995E67-860B-476F-A10F-86137D8862D9}" type="presParOf" srcId="{59C2DE8D-6E3B-40C9-86A2-BAE496B98E78}" destId="{837B9116-6C34-445B-B493-DDBFC915F303}" srcOrd="2" destOrd="0" presId="urn:microsoft.com/office/officeart/2005/8/layout/vList2"/>
    <dgm:cxn modelId="{70852953-C2B4-45C9-952F-C12324DE69EE}" type="presParOf" srcId="{59C2DE8D-6E3B-40C9-86A2-BAE496B98E78}" destId="{5BA71AA2-86C0-45D2-9450-D41676C3AEC3}" srcOrd="3" destOrd="0" presId="urn:microsoft.com/office/officeart/2005/8/layout/vList2"/>
    <dgm:cxn modelId="{0A6BF8AE-B10C-4A17-A5BF-9C34FA71A80F}" type="presParOf" srcId="{59C2DE8D-6E3B-40C9-86A2-BAE496B98E78}" destId="{43D7D4A2-0F7D-466B-BF98-D88C4069FD75}" srcOrd="4" destOrd="0" presId="urn:microsoft.com/office/officeart/2005/8/layout/vList2"/>
    <dgm:cxn modelId="{CEF583FF-28BB-43F4-81C3-E200B101C8B9}" type="presParOf" srcId="{59C2DE8D-6E3B-40C9-86A2-BAE496B98E78}" destId="{BE36E75C-0D07-4FF1-99D2-86AA8C110CA6}" srcOrd="5" destOrd="0" presId="urn:microsoft.com/office/officeart/2005/8/layout/vList2"/>
    <dgm:cxn modelId="{5D7FC4D5-4B8A-4EE0-A887-39A0B7C51EA6}" type="presParOf" srcId="{59C2DE8D-6E3B-40C9-86A2-BAE496B98E78}" destId="{1DF8F5F7-1BAB-4EBE-A5A0-01B6A17A1C2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1132A1B-58DF-488C-A70C-7701B148EFB0}">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The Issue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814A5EA5-E164-4067-AB71-036A1B761D7E}" type="parTrans" cxnId="{64F3A2CB-45D0-4D8A-BD38-694A09D7E6DE}">
      <dgm:prSet/>
      <dgm:spPr/>
      <dgm:t>
        <a:bodyPr/>
        <a:lstStyle/>
        <a:p>
          <a:endParaRPr lang="en-US"/>
        </a:p>
      </dgm:t>
    </dgm:pt>
    <dgm:pt modelId="{74196BC0-0FE0-4C72-B066-64553E9D42FB}" type="sibTrans" cxnId="{64F3A2CB-45D0-4D8A-BD38-694A09D7E6DE}">
      <dgm:prSet/>
      <dgm:spPr/>
      <dgm:t>
        <a:bodyPr/>
        <a:lstStyle/>
        <a:p>
          <a:endParaRPr lang="en-US"/>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3"/>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4" custScaleX="82140" custScaleY="26751" custLinFactNeighborY="2467"/>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4" custScaleX="107265" custScaleY="227859" custLinFactY="-9967" custLinFactNeighborX="-327" custLinFactNeighborY="-100000"/>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1" custLinFactY="3900000" custLinFactNeighborX="1124" custLinFactNeighborY="3982283"/>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3" custLinFactNeighborY="-90740"/>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4" custScaleX="82140" custScaleY="75117" custLinFactNeighborY="-59234"/>
      <dgm:spPr/>
      <dgm:t>
        <a:bodyPr/>
        <a:lstStyle/>
        <a:p>
          <a:endParaRPr lang="en-US"/>
        </a:p>
      </dgm:t>
    </dgm:pt>
    <dgm:pt modelId="{57D1BE1C-288E-4D93-857F-82C76D38F197}" type="pres">
      <dgm:prSet presAssocID="{8B11413A-A39D-48C0-984F-ECABA70A5067}" presName="vert1" presStyleCnt="0"/>
      <dgm:spPr/>
    </dgm:pt>
    <dgm:pt modelId="{30F02B94-A471-45CF-8AF5-FFB10EC0337A}" type="pres">
      <dgm:prSet presAssocID="{11132A1B-58DF-488C-A70C-7701B148EFB0}" presName="thickLine" presStyleLbl="alignNode1" presStyleIdx="2" presStyleCnt="3" custLinFactNeighborY="-2588"/>
      <dgm:spPr/>
    </dgm:pt>
    <dgm:pt modelId="{BEA7E9C3-14ED-49AE-88D3-745A19C4C953}" type="pres">
      <dgm:prSet presAssocID="{11132A1B-58DF-488C-A70C-7701B148EFB0}" presName="horz1" presStyleCnt="0"/>
      <dgm:spPr/>
    </dgm:pt>
    <dgm:pt modelId="{80A5D7E0-A2D3-4C6C-B28A-190C74408F73}" type="pres">
      <dgm:prSet presAssocID="{11132A1B-58DF-488C-A70C-7701B148EFB0}" presName="tx1" presStyleLbl="revTx" presStyleIdx="3" presStyleCnt="4" custScaleX="82140" custScaleY="66779" custLinFactNeighborY="4935"/>
      <dgm:spPr/>
      <dgm:t>
        <a:bodyPr/>
        <a:lstStyle/>
        <a:p>
          <a:endParaRPr lang="en-US"/>
        </a:p>
      </dgm:t>
    </dgm:pt>
    <dgm:pt modelId="{C1393448-94DA-4B52-B2CC-8D0B7A7EB78C}" type="pres">
      <dgm:prSet presAssocID="{11132A1B-58DF-488C-A70C-7701B148EFB0}" presName="vert1" presStyleCnt="0"/>
      <dgm:spPr/>
    </dgm:pt>
  </dgm:ptLst>
  <dgm:cxnLst>
    <dgm:cxn modelId="{1052F958-25A2-4BEC-B201-6861D88B6BA8}" type="presOf" srcId="{9913E13F-F5D1-4AB9-9C3E-6922DA30100F}" destId="{EAE4599C-B27A-4E13-B418-2F36D2CED72B}" srcOrd="0" destOrd="0" presId="urn:microsoft.com/office/officeart/2008/layout/LinedList"/>
    <dgm:cxn modelId="{64F3A2CB-45D0-4D8A-BD38-694A09D7E6DE}" srcId="{FEA87826-C15B-43C1-909B-511BC9B926D0}" destId="{11132A1B-58DF-488C-A70C-7701B148EFB0}" srcOrd="2" destOrd="0" parTransId="{814A5EA5-E164-4067-AB71-036A1B761D7E}" sibTransId="{74196BC0-0FE0-4C72-B066-64553E9D42FB}"/>
    <dgm:cxn modelId="{581388B1-C83C-4175-8447-55AF79B40A59}" type="presOf" srcId="{AFB19399-1F4C-4153-8F69-D7E391AF8EED}" destId="{B74867AF-FC58-4603-AF88-51B79A060004}" srcOrd="0" destOrd="0" presId="urn:microsoft.com/office/officeart/2008/layout/LinedList"/>
    <dgm:cxn modelId="{AF5CA0F6-8BB9-4B97-A55C-0FD92AA83EEC}" srcId="{FEA87826-C15B-43C1-909B-511BC9B926D0}" destId="{9913E13F-F5D1-4AB9-9C3E-6922DA30100F}" srcOrd="0" destOrd="0" parTransId="{9984F34A-17DE-4965-A0DC-6E355D2E1208}" sibTransId="{18B4160B-1155-4A32-949B-7370CFBA1B29}"/>
    <dgm:cxn modelId="{B3009470-55EC-4C6B-95BA-4779EB88C4C6}" type="presOf" srcId="{11132A1B-58DF-488C-A70C-7701B148EFB0}" destId="{80A5D7E0-A2D3-4C6C-B28A-190C74408F73}" srcOrd="0" destOrd="0" presId="urn:microsoft.com/office/officeart/2008/layout/LinedList"/>
    <dgm:cxn modelId="{454A42C6-D577-407A-B676-68D9123F7835}" type="presOf" srcId="{8B11413A-A39D-48C0-984F-ECABA70A5067}" destId="{0FE7586A-E0FC-4D42-8C55-A31D2EC2E4D6}"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9C0DF200-96F9-4D06-878F-261C7BE5780B}" srcId="{9913E13F-F5D1-4AB9-9C3E-6922DA30100F}" destId="{AFB19399-1F4C-4153-8F69-D7E391AF8EED}" srcOrd="0" destOrd="0" parTransId="{B74B925C-5EA5-4DBC-802C-4CCC328AE0A3}" sibTransId="{54DC3CCD-AC43-47B6-BF73-ADDD32497CBF}"/>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F95B4E1A-9E67-4B90-AE9E-47BC1F3524B1}" type="presParOf" srcId="{6AA46DBA-49E0-44B0-AE30-BA17A235D9D6}" destId="{30F02B94-A471-45CF-8AF5-FFB10EC0337A}" srcOrd="4" destOrd="0" presId="urn:microsoft.com/office/officeart/2008/layout/LinedList"/>
    <dgm:cxn modelId="{4F965AB7-C11D-4D3F-BE7B-08ED79342686}" type="presParOf" srcId="{6AA46DBA-49E0-44B0-AE30-BA17A235D9D6}" destId="{BEA7E9C3-14ED-49AE-88D3-745A19C4C953}" srcOrd="5" destOrd="0" presId="urn:microsoft.com/office/officeart/2008/layout/LinedList"/>
    <dgm:cxn modelId="{38A08F6E-A247-4D46-BAEC-68436AF562DD}" type="presParOf" srcId="{BEA7E9C3-14ED-49AE-88D3-745A19C4C953}" destId="{80A5D7E0-A2D3-4C6C-B28A-190C74408F73}" srcOrd="0" destOrd="0" presId="urn:microsoft.com/office/officeart/2008/layout/LinedList"/>
    <dgm:cxn modelId="{54615D21-6DDD-42A4-8215-C7E59983DE0E}" type="presParOf" srcId="{BEA7E9C3-14ED-49AE-88D3-745A19C4C953}" destId="{C1393448-94DA-4B52-B2CC-8D0B7A7EB78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6B74530-86AA-4613-9E0D-C10695AA06C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BDA87F7-6BE2-4770-8B3F-10DF3DF02907}">
      <dgm:prSet phldrT="[Text]" custT="1"/>
      <dgm:spPr/>
      <dgm:t>
        <a:bodyPr/>
        <a:lstStyle/>
        <a:p>
          <a:r>
            <a:rPr lang="en-US" sz="2000" dirty="0" smtClean="0">
              <a:solidFill>
                <a:schemeClr val="tx2"/>
              </a:solidFill>
            </a:rPr>
            <a:t>Establish a policy defining the rights + responsibilities of the patient. </a:t>
          </a:r>
          <a:endParaRPr lang="en-US" sz="2000" dirty="0">
            <a:solidFill>
              <a:schemeClr val="tx2"/>
            </a:solidFill>
          </a:endParaRPr>
        </a:p>
      </dgm:t>
    </dgm:pt>
    <dgm:pt modelId="{657D27A9-0846-4DA6-A529-08E9E47A49E4}" type="parTrans" cxnId="{00310292-0AAE-43C2-A6A4-B8B454AB4AF5}">
      <dgm:prSet/>
      <dgm:spPr/>
      <dgm:t>
        <a:bodyPr/>
        <a:lstStyle/>
        <a:p>
          <a:endParaRPr lang="en-US" sz="2000">
            <a:solidFill>
              <a:schemeClr val="tx2"/>
            </a:solidFill>
          </a:endParaRPr>
        </a:p>
      </dgm:t>
    </dgm:pt>
    <dgm:pt modelId="{274DBD1C-BFA8-4109-88C1-5F20428F9175}" type="sibTrans" cxnId="{00310292-0AAE-43C2-A6A4-B8B454AB4AF5}">
      <dgm:prSet/>
      <dgm:spPr/>
      <dgm:t>
        <a:bodyPr/>
        <a:lstStyle/>
        <a:p>
          <a:endParaRPr lang="en-US" sz="2000">
            <a:solidFill>
              <a:schemeClr val="tx2"/>
            </a:solidFill>
          </a:endParaRPr>
        </a:p>
      </dgm:t>
    </dgm:pt>
    <dgm:pt modelId="{1F7608C1-CCA9-4C2E-BA12-D20D8CFF6F63}">
      <dgm:prSet custT="1"/>
      <dgm:spPr/>
      <dgm:t>
        <a:bodyPr/>
        <a:lstStyle/>
        <a:p>
          <a:r>
            <a:rPr lang="en-US" sz="2000" dirty="0" smtClean="0">
              <a:solidFill>
                <a:schemeClr val="tx2"/>
              </a:solidFill>
            </a:rPr>
            <a:t>Communication is key—</a:t>
          </a:r>
        </a:p>
        <a:p>
          <a:r>
            <a:rPr lang="en-US" sz="2000" dirty="0" smtClean="0">
              <a:solidFill>
                <a:schemeClr val="tx2"/>
              </a:solidFill>
            </a:rPr>
            <a:t>     - Ask open-ended questions</a:t>
          </a:r>
        </a:p>
        <a:p>
          <a:r>
            <a:rPr lang="en-US" sz="2000" dirty="0" smtClean="0">
              <a:solidFill>
                <a:schemeClr val="tx2"/>
              </a:solidFill>
            </a:rPr>
            <a:t>     - </a:t>
          </a:r>
          <a:r>
            <a:rPr lang="en-US" sz="1900" dirty="0" smtClean="0">
              <a:solidFill>
                <a:schemeClr val="tx2"/>
              </a:solidFill>
            </a:rPr>
            <a:t>Use motivational interviewing + the teach-back method </a:t>
          </a:r>
        </a:p>
        <a:p>
          <a:endParaRPr lang="en-US" sz="2000" dirty="0">
            <a:solidFill>
              <a:schemeClr val="tx2"/>
            </a:solidFill>
          </a:endParaRPr>
        </a:p>
      </dgm:t>
    </dgm:pt>
    <dgm:pt modelId="{EAB84966-62BC-47C3-9ADB-34EB11C0533F}" type="parTrans" cxnId="{AF2AED5A-BDF1-4F20-B848-0D115330D43A}">
      <dgm:prSet/>
      <dgm:spPr/>
      <dgm:t>
        <a:bodyPr/>
        <a:lstStyle/>
        <a:p>
          <a:endParaRPr lang="en-US" sz="2000">
            <a:solidFill>
              <a:schemeClr val="tx2"/>
            </a:solidFill>
          </a:endParaRPr>
        </a:p>
      </dgm:t>
    </dgm:pt>
    <dgm:pt modelId="{F856C3F8-670B-4513-AE72-9E1F90B52661}" type="sibTrans" cxnId="{AF2AED5A-BDF1-4F20-B848-0D115330D43A}">
      <dgm:prSet/>
      <dgm:spPr/>
      <dgm:t>
        <a:bodyPr/>
        <a:lstStyle/>
        <a:p>
          <a:endParaRPr lang="en-US" sz="2000">
            <a:solidFill>
              <a:schemeClr val="tx2"/>
            </a:solidFill>
          </a:endParaRPr>
        </a:p>
      </dgm:t>
    </dgm:pt>
    <dgm:pt modelId="{334D8433-3680-4755-A82D-C2B986370E0F}">
      <dgm:prSet custT="1"/>
      <dgm:spPr/>
      <dgm:t>
        <a:bodyPr/>
        <a:lstStyle/>
        <a:p>
          <a:r>
            <a:rPr lang="en-US" sz="2000" dirty="0" smtClean="0">
              <a:solidFill>
                <a:schemeClr val="tx2"/>
              </a:solidFill>
            </a:rPr>
            <a:t>Create a </a:t>
          </a:r>
          <a:r>
            <a:rPr lang="en-US" sz="2000" i="1" dirty="0" smtClean="0">
              <a:solidFill>
                <a:schemeClr val="tx2"/>
              </a:solidFill>
            </a:rPr>
            <a:t>Patient Care Agreement </a:t>
          </a:r>
          <a:r>
            <a:rPr lang="en-US" sz="2000" dirty="0" smtClean="0">
              <a:solidFill>
                <a:schemeClr val="tx2"/>
              </a:solidFill>
            </a:rPr>
            <a:t>that details the responsibilities of the provider and the patient.</a:t>
          </a:r>
          <a:endParaRPr lang="en-US" sz="2000" dirty="0">
            <a:solidFill>
              <a:schemeClr val="tx2"/>
            </a:solidFill>
          </a:endParaRPr>
        </a:p>
      </dgm:t>
    </dgm:pt>
    <dgm:pt modelId="{FFD8A5E5-B0CE-4009-B85A-923A9E8B5FB6}" type="parTrans" cxnId="{B68E62FD-6CEB-4ECB-A652-8CC741C77FAC}">
      <dgm:prSet/>
      <dgm:spPr/>
      <dgm:t>
        <a:bodyPr/>
        <a:lstStyle/>
        <a:p>
          <a:endParaRPr lang="en-US" sz="2000">
            <a:solidFill>
              <a:schemeClr val="tx2"/>
            </a:solidFill>
          </a:endParaRPr>
        </a:p>
      </dgm:t>
    </dgm:pt>
    <dgm:pt modelId="{211CD520-80AE-4AED-A7DC-8CFAE236653E}" type="sibTrans" cxnId="{B68E62FD-6CEB-4ECB-A652-8CC741C77FAC}">
      <dgm:prSet/>
      <dgm:spPr/>
      <dgm:t>
        <a:bodyPr/>
        <a:lstStyle/>
        <a:p>
          <a:endParaRPr lang="en-US" sz="2000">
            <a:solidFill>
              <a:schemeClr val="tx2"/>
            </a:solidFill>
          </a:endParaRPr>
        </a:p>
      </dgm:t>
    </dgm:pt>
    <dgm:pt modelId="{7BA42990-2207-4B6B-A35F-9DCBFB7F1F83}">
      <dgm:prSet custT="1"/>
      <dgm:spPr/>
      <dgm:t>
        <a:bodyPr/>
        <a:lstStyle/>
        <a:p>
          <a:r>
            <a:rPr lang="en-US" sz="2000" dirty="0" smtClean="0">
              <a:solidFill>
                <a:schemeClr val="tx2"/>
              </a:solidFill>
            </a:rPr>
            <a:t>If the patient is missing appointments, try and determine </a:t>
          </a:r>
          <a:r>
            <a:rPr lang="en-US" sz="2000" i="1" dirty="0" smtClean="0">
              <a:solidFill>
                <a:schemeClr val="tx2"/>
              </a:solidFill>
            </a:rPr>
            <a:t>why</a:t>
          </a:r>
          <a:r>
            <a:rPr lang="en-US" sz="2000" i="0" dirty="0" smtClean="0">
              <a:solidFill>
                <a:schemeClr val="tx2"/>
              </a:solidFill>
            </a:rPr>
            <a:t>.</a:t>
          </a:r>
          <a:endParaRPr lang="en-US" sz="2000" dirty="0">
            <a:solidFill>
              <a:schemeClr val="tx2"/>
            </a:solidFill>
          </a:endParaRPr>
        </a:p>
      </dgm:t>
    </dgm:pt>
    <dgm:pt modelId="{81474402-95F7-44A6-9C30-B764B504D79A}" type="parTrans" cxnId="{229415DA-5D9C-40CA-9295-39DC02C3B14F}">
      <dgm:prSet/>
      <dgm:spPr/>
      <dgm:t>
        <a:bodyPr/>
        <a:lstStyle/>
        <a:p>
          <a:endParaRPr lang="en-US" sz="2000">
            <a:solidFill>
              <a:schemeClr val="tx2"/>
            </a:solidFill>
          </a:endParaRPr>
        </a:p>
      </dgm:t>
    </dgm:pt>
    <dgm:pt modelId="{56047196-D9B2-4CF2-A9CA-EC418D9A88D7}" type="sibTrans" cxnId="{229415DA-5D9C-40CA-9295-39DC02C3B14F}">
      <dgm:prSet/>
      <dgm:spPr/>
      <dgm:t>
        <a:bodyPr/>
        <a:lstStyle/>
        <a:p>
          <a:endParaRPr lang="en-US" sz="2000">
            <a:solidFill>
              <a:schemeClr val="tx2"/>
            </a:solidFill>
          </a:endParaRPr>
        </a:p>
      </dgm:t>
    </dgm:pt>
    <dgm:pt modelId="{6B9CDE83-58A5-475A-B984-BF6EF621329A}">
      <dgm:prSet custT="1"/>
      <dgm:spPr/>
      <dgm:t>
        <a:bodyPr/>
        <a:lstStyle/>
        <a:p>
          <a:endParaRPr lang="en-US" sz="2000" dirty="0" smtClean="0">
            <a:solidFill>
              <a:schemeClr val="tx2"/>
            </a:solidFill>
          </a:endParaRPr>
        </a:p>
        <a:p>
          <a:r>
            <a:rPr lang="en-US" sz="2000" dirty="0" smtClean="0">
              <a:solidFill>
                <a:schemeClr val="tx2"/>
              </a:solidFill>
            </a:rPr>
            <a:t>After several appointments have been missed, consider sending a letter to the patient stressing the importance of keeping appointments + consequences of not doing so.</a:t>
          </a:r>
          <a:endParaRPr lang="en-US" sz="2000" dirty="0">
            <a:solidFill>
              <a:schemeClr val="tx2"/>
            </a:solidFill>
          </a:endParaRPr>
        </a:p>
      </dgm:t>
    </dgm:pt>
    <dgm:pt modelId="{0A47C4E3-D8A9-42B7-A174-77E277813FF7}" type="parTrans" cxnId="{129A36EA-06A1-4121-A899-DA701E3B1E62}">
      <dgm:prSet/>
      <dgm:spPr/>
      <dgm:t>
        <a:bodyPr/>
        <a:lstStyle/>
        <a:p>
          <a:endParaRPr lang="en-US" sz="2000">
            <a:solidFill>
              <a:schemeClr val="tx2"/>
            </a:solidFill>
          </a:endParaRPr>
        </a:p>
      </dgm:t>
    </dgm:pt>
    <dgm:pt modelId="{14B0B1E6-9DE2-40C7-91BD-DE941C79C113}" type="sibTrans" cxnId="{129A36EA-06A1-4121-A899-DA701E3B1E62}">
      <dgm:prSet/>
      <dgm:spPr/>
      <dgm:t>
        <a:bodyPr/>
        <a:lstStyle/>
        <a:p>
          <a:endParaRPr lang="en-US" sz="2000">
            <a:solidFill>
              <a:schemeClr val="tx2"/>
            </a:solidFill>
          </a:endParaRPr>
        </a:p>
      </dgm:t>
    </dgm:pt>
    <dgm:pt modelId="{50B0F0C5-AAE5-497A-8E81-D2F341294D55}" type="pres">
      <dgm:prSet presAssocID="{56B74530-86AA-4613-9E0D-C10695AA06C7}" presName="vert0" presStyleCnt="0">
        <dgm:presLayoutVars>
          <dgm:dir/>
          <dgm:animOne val="branch"/>
          <dgm:animLvl val="lvl"/>
        </dgm:presLayoutVars>
      </dgm:prSet>
      <dgm:spPr/>
      <dgm:t>
        <a:bodyPr/>
        <a:lstStyle/>
        <a:p>
          <a:endParaRPr lang="en-US"/>
        </a:p>
      </dgm:t>
    </dgm:pt>
    <dgm:pt modelId="{ED5A0333-FBA8-43A6-BBB2-BBCCA455E538}" type="pres">
      <dgm:prSet presAssocID="{4BDA87F7-6BE2-4770-8B3F-10DF3DF02907}" presName="thickLine" presStyleLbl="alignNode1" presStyleIdx="0" presStyleCnt="5"/>
      <dgm:spPr/>
    </dgm:pt>
    <dgm:pt modelId="{4B2655A6-81A6-43D5-A56E-7DC94E59A454}" type="pres">
      <dgm:prSet presAssocID="{4BDA87F7-6BE2-4770-8B3F-10DF3DF02907}" presName="horz1" presStyleCnt="0"/>
      <dgm:spPr/>
    </dgm:pt>
    <dgm:pt modelId="{AC8C4C1B-1B72-4869-995C-55CD6A77CABE}" type="pres">
      <dgm:prSet presAssocID="{4BDA87F7-6BE2-4770-8B3F-10DF3DF02907}" presName="tx1" presStyleLbl="revTx" presStyleIdx="0" presStyleCnt="5" custScaleY="63922"/>
      <dgm:spPr/>
      <dgm:t>
        <a:bodyPr/>
        <a:lstStyle/>
        <a:p>
          <a:endParaRPr lang="en-US"/>
        </a:p>
      </dgm:t>
    </dgm:pt>
    <dgm:pt modelId="{AF79DFDF-0F8A-40C6-9ADB-546E60B91DFC}" type="pres">
      <dgm:prSet presAssocID="{4BDA87F7-6BE2-4770-8B3F-10DF3DF02907}" presName="vert1" presStyleCnt="0"/>
      <dgm:spPr/>
    </dgm:pt>
    <dgm:pt modelId="{600F5C38-7932-48B2-A15A-FB348E8DBDF3}" type="pres">
      <dgm:prSet presAssocID="{1F7608C1-CCA9-4C2E-BA12-D20D8CFF6F63}" presName="thickLine" presStyleLbl="alignNode1" presStyleIdx="1" presStyleCnt="5"/>
      <dgm:spPr/>
    </dgm:pt>
    <dgm:pt modelId="{AC30E27A-10EB-4757-A823-44A8B5F024A3}" type="pres">
      <dgm:prSet presAssocID="{1F7608C1-CCA9-4C2E-BA12-D20D8CFF6F63}" presName="horz1" presStyleCnt="0"/>
      <dgm:spPr/>
    </dgm:pt>
    <dgm:pt modelId="{DDA9353E-66BA-45D1-A2BA-C05533D047D1}" type="pres">
      <dgm:prSet presAssocID="{1F7608C1-CCA9-4C2E-BA12-D20D8CFF6F63}" presName="tx1" presStyleLbl="revTx" presStyleIdx="1" presStyleCnt="5" custScaleY="88212"/>
      <dgm:spPr/>
      <dgm:t>
        <a:bodyPr/>
        <a:lstStyle/>
        <a:p>
          <a:endParaRPr lang="en-US"/>
        </a:p>
      </dgm:t>
    </dgm:pt>
    <dgm:pt modelId="{77E635BA-C0D3-4605-9D42-C8F9BAD6E2CB}" type="pres">
      <dgm:prSet presAssocID="{1F7608C1-CCA9-4C2E-BA12-D20D8CFF6F63}" presName="vert1" presStyleCnt="0"/>
      <dgm:spPr/>
    </dgm:pt>
    <dgm:pt modelId="{AA7650CD-3ED1-4418-8A96-51D4B03D753F}" type="pres">
      <dgm:prSet presAssocID="{334D8433-3680-4755-A82D-C2B986370E0F}" presName="thickLine" presStyleLbl="alignNode1" presStyleIdx="2" presStyleCnt="5"/>
      <dgm:spPr/>
    </dgm:pt>
    <dgm:pt modelId="{DE0D5CC4-9205-4546-82ED-5BF529C52922}" type="pres">
      <dgm:prSet presAssocID="{334D8433-3680-4755-A82D-C2B986370E0F}" presName="horz1" presStyleCnt="0"/>
      <dgm:spPr/>
    </dgm:pt>
    <dgm:pt modelId="{0C87999B-00A7-42B0-8439-CDC4DCA376D5}" type="pres">
      <dgm:prSet presAssocID="{334D8433-3680-4755-A82D-C2B986370E0F}" presName="tx1" presStyleLbl="revTx" presStyleIdx="2" presStyleCnt="5" custScaleY="70364" custLinFactNeighborY="9375"/>
      <dgm:spPr/>
      <dgm:t>
        <a:bodyPr/>
        <a:lstStyle/>
        <a:p>
          <a:endParaRPr lang="en-US"/>
        </a:p>
      </dgm:t>
    </dgm:pt>
    <dgm:pt modelId="{03F101FB-A187-4673-8EED-CE5DEC4442C3}" type="pres">
      <dgm:prSet presAssocID="{334D8433-3680-4755-A82D-C2B986370E0F}" presName="vert1" presStyleCnt="0"/>
      <dgm:spPr/>
    </dgm:pt>
    <dgm:pt modelId="{3F1089DE-0CA6-4005-B47D-2784D14489C1}" type="pres">
      <dgm:prSet presAssocID="{7BA42990-2207-4B6B-A35F-9DCBFB7F1F83}" presName="thickLine" presStyleLbl="alignNode1" presStyleIdx="3" presStyleCnt="5" custLinFactNeighborY="-8152"/>
      <dgm:spPr/>
    </dgm:pt>
    <dgm:pt modelId="{13C87E2A-E73B-45B6-9DDB-D59CB61EBC1A}" type="pres">
      <dgm:prSet presAssocID="{7BA42990-2207-4B6B-A35F-9DCBFB7F1F83}" presName="horz1" presStyleCnt="0"/>
      <dgm:spPr/>
    </dgm:pt>
    <dgm:pt modelId="{F6F7CF0C-96BD-46BE-95E5-B936B4DA453C}" type="pres">
      <dgm:prSet presAssocID="{7BA42990-2207-4B6B-A35F-9DCBFB7F1F83}" presName="tx1" presStyleLbl="revTx" presStyleIdx="3" presStyleCnt="5" custScaleY="63321" custLinFactNeighborY="-1842"/>
      <dgm:spPr/>
      <dgm:t>
        <a:bodyPr/>
        <a:lstStyle/>
        <a:p>
          <a:endParaRPr lang="en-US"/>
        </a:p>
      </dgm:t>
    </dgm:pt>
    <dgm:pt modelId="{6C0BE0D0-1901-4C52-A9AB-175BFD33DFDD}" type="pres">
      <dgm:prSet presAssocID="{7BA42990-2207-4B6B-A35F-9DCBFB7F1F83}" presName="vert1" presStyleCnt="0"/>
      <dgm:spPr/>
    </dgm:pt>
    <dgm:pt modelId="{4B84D90A-8F6C-4812-9E73-3B4ABF3530DF}" type="pres">
      <dgm:prSet presAssocID="{6B9CDE83-58A5-475A-B984-BF6EF621329A}" presName="thickLine" presStyleLbl="alignNode1" presStyleIdx="4" presStyleCnt="5" custLinFactNeighborY="-4772"/>
      <dgm:spPr/>
    </dgm:pt>
    <dgm:pt modelId="{7908F204-4F22-4A2D-BADC-CD95350F53D1}" type="pres">
      <dgm:prSet presAssocID="{6B9CDE83-58A5-475A-B984-BF6EF621329A}" presName="horz1" presStyleCnt="0"/>
      <dgm:spPr/>
    </dgm:pt>
    <dgm:pt modelId="{F132468F-6F61-4923-9C62-05C03C573665}" type="pres">
      <dgm:prSet presAssocID="{6B9CDE83-58A5-475A-B984-BF6EF621329A}" presName="tx1" presStyleLbl="revTx" presStyleIdx="4" presStyleCnt="5" custLinFactNeighborY="-26757"/>
      <dgm:spPr/>
      <dgm:t>
        <a:bodyPr/>
        <a:lstStyle/>
        <a:p>
          <a:endParaRPr lang="en-US"/>
        </a:p>
      </dgm:t>
    </dgm:pt>
    <dgm:pt modelId="{10FEE8C6-65A3-4E7B-8501-2EB2B1C20014}" type="pres">
      <dgm:prSet presAssocID="{6B9CDE83-58A5-475A-B984-BF6EF621329A}" presName="vert1" presStyleCnt="0"/>
      <dgm:spPr/>
    </dgm:pt>
  </dgm:ptLst>
  <dgm:cxnLst>
    <dgm:cxn modelId="{CDB787EC-C198-43D8-BA4A-8E6610659808}" type="presOf" srcId="{4BDA87F7-6BE2-4770-8B3F-10DF3DF02907}" destId="{AC8C4C1B-1B72-4869-995C-55CD6A77CABE}" srcOrd="0" destOrd="0" presId="urn:microsoft.com/office/officeart/2008/layout/LinedList"/>
    <dgm:cxn modelId="{FF1F959A-6BA8-45D9-BB0C-368CD20D5B1C}" type="presOf" srcId="{6B9CDE83-58A5-475A-B984-BF6EF621329A}" destId="{F132468F-6F61-4923-9C62-05C03C573665}" srcOrd="0" destOrd="0" presId="urn:microsoft.com/office/officeart/2008/layout/LinedList"/>
    <dgm:cxn modelId="{26DD4A0E-B3A7-449F-ABF5-1C347DADE7A9}" type="presOf" srcId="{334D8433-3680-4755-A82D-C2B986370E0F}" destId="{0C87999B-00A7-42B0-8439-CDC4DCA376D5}" srcOrd="0" destOrd="0" presId="urn:microsoft.com/office/officeart/2008/layout/LinedList"/>
    <dgm:cxn modelId="{B7D6439D-1DAA-4E32-9767-320C94450225}" type="presOf" srcId="{7BA42990-2207-4B6B-A35F-9DCBFB7F1F83}" destId="{F6F7CF0C-96BD-46BE-95E5-B936B4DA453C}" srcOrd="0" destOrd="0" presId="urn:microsoft.com/office/officeart/2008/layout/LinedList"/>
    <dgm:cxn modelId="{AF2AED5A-BDF1-4F20-B848-0D115330D43A}" srcId="{56B74530-86AA-4613-9E0D-C10695AA06C7}" destId="{1F7608C1-CCA9-4C2E-BA12-D20D8CFF6F63}" srcOrd="1" destOrd="0" parTransId="{EAB84966-62BC-47C3-9ADB-34EB11C0533F}" sibTransId="{F856C3F8-670B-4513-AE72-9E1F90B52661}"/>
    <dgm:cxn modelId="{1103319C-F738-4E99-A8F3-B6B095E23033}" type="presOf" srcId="{56B74530-86AA-4613-9E0D-C10695AA06C7}" destId="{50B0F0C5-AAE5-497A-8E81-D2F341294D55}" srcOrd="0" destOrd="0" presId="urn:microsoft.com/office/officeart/2008/layout/LinedList"/>
    <dgm:cxn modelId="{91CF25D3-85A1-4CD0-8893-6D9B184BE46C}" type="presOf" srcId="{1F7608C1-CCA9-4C2E-BA12-D20D8CFF6F63}" destId="{DDA9353E-66BA-45D1-A2BA-C05533D047D1}" srcOrd="0" destOrd="0" presId="urn:microsoft.com/office/officeart/2008/layout/LinedList"/>
    <dgm:cxn modelId="{229415DA-5D9C-40CA-9295-39DC02C3B14F}" srcId="{56B74530-86AA-4613-9E0D-C10695AA06C7}" destId="{7BA42990-2207-4B6B-A35F-9DCBFB7F1F83}" srcOrd="3" destOrd="0" parTransId="{81474402-95F7-44A6-9C30-B764B504D79A}" sibTransId="{56047196-D9B2-4CF2-A9CA-EC418D9A88D7}"/>
    <dgm:cxn modelId="{B68E62FD-6CEB-4ECB-A652-8CC741C77FAC}" srcId="{56B74530-86AA-4613-9E0D-C10695AA06C7}" destId="{334D8433-3680-4755-A82D-C2B986370E0F}" srcOrd="2" destOrd="0" parTransId="{FFD8A5E5-B0CE-4009-B85A-923A9E8B5FB6}" sibTransId="{211CD520-80AE-4AED-A7DC-8CFAE236653E}"/>
    <dgm:cxn modelId="{00310292-0AAE-43C2-A6A4-B8B454AB4AF5}" srcId="{56B74530-86AA-4613-9E0D-C10695AA06C7}" destId="{4BDA87F7-6BE2-4770-8B3F-10DF3DF02907}" srcOrd="0" destOrd="0" parTransId="{657D27A9-0846-4DA6-A529-08E9E47A49E4}" sibTransId="{274DBD1C-BFA8-4109-88C1-5F20428F9175}"/>
    <dgm:cxn modelId="{129A36EA-06A1-4121-A899-DA701E3B1E62}" srcId="{56B74530-86AA-4613-9E0D-C10695AA06C7}" destId="{6B9CDE83-58A5-475A-B984-BF6EF621329A}" srcOrd="4" destOrd="0" parTransId="{0A47C4E3-D8A9-42B7-A174-77E277813FF7}" sibTransId="{14B0B1E6-9DE2-40C7-91BD-DE941C79C113}"/>
    <dgm:cxn modelId="{0C633C92-F3A4-46D7-BC58-C17992470678}" type="presParOf" srcId="{50B0F0C5-AAE5-497A-8E81-D2F341294D55}" destId="{ED5A0333-FBA8-43A6-BBB2-BBCCA455E538}" srcOrd="0" destOrd="0" presId="urn:microsoft.com/office/officeart/2008/layout/LinedList"/>
    <dgm:cxn modelId="{D8976B86-DA63-42A3-ADAC-E0C588E946BF}" type="presParOf" srcId="{50B0F0C5-AAE5-497A-8E81-D2F341294D55}" destId="{4B2655A6-81A6-43D5-A56E-7DC94E59A454}" srcOrd="1" destOrd="0" presId="urn:microsoft.com/office/officeart/2008/layout/LinedList"/>
    <dgm:cxn modelId="{D0EE67E5-9DA5-4000-8E85-EEA42B3807DA}" type="presParOf" srcId="{4B2655A6-81A6-43D5-A56E-7DC94E59A454}" destId="{AC8C4C1B-1B72-4869-995C-55CD6A77CABE}" srcOrd="0" destOrd="0" presId="urn:microsoft.com/office/officeart/2008/layout/LinedList"/>
    <dgm:cxn modelId="{30C61D79-C3E7-46BA-ADF1-38E05239F860}" type="presParOf" srcId="{4B2655A6-81A6-43D5-A56E-7DC94E59A454}" destId="{AF79DFDF-0F8A-40C6-9ADB-546E60B91DFC}" srcOrd="1" destOrd="0" presId="urn:microsoft.com/office/officeart/2008/layout/LinedList"/>
    <dgm:cxn modelId="{485FB2C6-7FFE-4B47-993E-C0C32D04EB5E}" type="presParOf" srcId="{50B0F0C5-AAE5-497A-8E81-D2F341294D55}" destId="{600F5C38-7932-48B2-A15A-FB348E8DBDF3}" srcOrd="2" destOrd="0" presId="urn:microsoft.com/office/officeart/2008/layout/LinedList"/>
    <dgm:cxn modelId="{4EB5C1C6-1FE0-4B66-895E-6EE32AC34C2E}" type="presParOf" srcId="{50B0F0C5-AAE5-497A-8E81-D2F341294D55}" destId="{AC30E27A-10EB-4757-A823-44A8B5F024A3}" srcOrd="3" destOrd="0" presId="urn:microsoft.com/office/officeart/2008/layout/LinedList"/>
    <dgm:cxn modelId="{02FC328F-3732-44D3-9ACB-AD2C37E41FAE}" type="presParOf" srcId="{AC30E27A-10EB-4757-A823-44A8B5F024A3}" destId="{DDA9353E-66BA-45D1-A2BA-C05533D047D1}" srcOrd="0" destOrd="0" presId="urn:microsoft.com/office/officeart/2008/layout/LinedList"/>
    <dgm:cxn modelId="{43D43426-4B30-46BA-8691-445DC3171456}" type="presParOf" srcId="{AC30E27A-10EB-4757-A823-44A8B5F024A3}" destId="{77E635BA-C0D3-4605-9D42-C8F9BAD6E2CB}" srcOrd="1" destOrd="0" presId="urn:microsoft.com/office/officeart/2008/layout/LinedList"/>
    <dgm:cxn modelId="{80BA23D6-6870-4647-9C84-5F6F4E272D3C}" type="presParOf" srcId="{50B0F0C5-AAE5-497A-8E81-D2F341294D55}" destId="{AA7650CD-3ED1-4418-8A96-51D4B03D753F}" srcOrd="4" destOrd="0" presId="urn:microsoft.com/office/officeart/2008/layout/LinedList"/>
    <dgm:cxn modelId="{6BC900D6-2BD4-4837-B5DE-CCCE08D7F928}" type="presParOf" srcId="{50B0F0C5-AAE5-497A-8E81-D2F341294D55}" destId="{DE0D5CC4-9205-4546-82ED-5BF529C52922}" srcOrd="5" destOrd="0" presId="urn:microsoft.com/office/officeart/2008/layout/LinedList"/>
    <dgm:cxn modelId="{0C4D112D-2599-4FB4-9B83-32A42BD3435A}" type="presParOf" srcId="{DE0D5CC4-9205-4546-82ED-5BF529C52922}" destId="{0C87999B-00A7-42B0-8439-CDC4DCA376D5}" srcOrd="0" destOrd="0" presId="urn:microsoft.com/office/officeart/2008/layout/LinedList"/>
    <dgm:cxn modelId="{89922CC9-4B0C-4419-82DC-FF82F9789143}" type="presParOf" srcId="{DE0D5CC4-9205-4546-82ED-5BF529C52922}" destId="{03F101FB-A187-4673-8EED-CE5DEC4442C3}" srcOrd="1" destOrd="0" presId="urn:microsoft.com/office/officeart/2008/layout/LinedList"/>
    <dgm:cxn modelId="{136D0E83-9C7A-41CE-B299-E27C030B5D0C}" type="presParOf" srcId="{50B0F0C5-AAE5-497A-8E81-D2F341294D55}" destId="{3F1089DE-0CA6-4005-B47D-2784D14489C1}" srcOrd="6" destOrd="0" presId="urn:microsoft.com/office/officeart/2008/layout/LinedList"/>
    <dgm:cxn modelId="{8DA70CCD-F2DD-4DD2-962A-2E89C1990AD6}" type="presParOf" srcId="{50B0F0C5-AAE5-497A-8E81-D2F341294D55}" destId="{13C87E2A-E73B-45B6-9DDB-D59CB61EBC1A}" srcOrd="7" destOrd="0" presId="urn:microsoft.com/office/officeart/2008/layout/LinedList"/>
    <dgm:cxn modelId="{556D6F12-72AD-4875-ACBA-66077D754F48}" type="presParOf" srcId="{13C87E2A-E73B-45B6-9DDB-D59CB61EBC1A}" destId="{F6F7CF0C-96BD-46BE-95E5-B936B4DA453C}" srcOrd="0" destOrd="0" presId="urn:microsoft.com/office/officeart/2008/layout/LinedList"/>
    <dgm:cxn modelId="{7DE14FC1-A7FD-438B-9FD3-BDA3B523BBCA}" type="presParOf" srcId="{13C87E2A-E73B-45B6-9DDB-D59CB61EBC1A}" destId="{6C0BE0D0-1901-4C52-A9AB-175BFD33DFDD}" srcOrd="1" destOrd="0" presId="urn:microsoft.com/office/officeart/2008/layout/LinedList"/>
    <dgm:cxn modelId="{5F2E98B2-05E4-4606-AF70-09247137145F}" type="presParOf" srcId="{50B0F0C5-AAE5-497A-8E81-D2F341294D55}" destId="{4B84D90A-8F6C-4812-9E73-3B4ABF3530DF}" srcOrd="8" destOrd="0" presId="urn:microsoft.com/office/officeart/2008/layout/LinedList"/>
    <dgm:cxn modelId="{0F48574A-F30E-4176-9F1F-D450B243CB66}" type="presParOf" srcId="{50B0F0C5-AAE5-497A-8E81-D2F341294D55}" destId="{7908F204-4F22-4A2D-BADC-CD95350F53D1}" srcOrd="9" destOrd="0" presId="urn:microsoft.com/office/officeart/2008/layout/LinedList"/>
    <dgm:cxn modelId="{35AF7034-5F86-4A0D-B022-F4D4F5DA231D}" type="presParOf" srcId="{7908F204-4F22-4A2D-BADC-CD95350F53D1}" destId="{F132468F-6F61-4923-9C62-05C03C573665}" srcOrd="0" destOrd="0" presId="urn:microsoft.com/office/officeart/2008/layout/LinedList"/>
    <dgm:cxn modelId="{8A3E5AB9-64A9-49AA-8800-7AEFD6B10529}" type="presParOf" srcId="{7908F204-4F22-4A2D-BADC-CD95350F53D1}" destId="{10FEE8C6-65A3-4E7B-8501-2EB2B1C200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863F52-018C-4FDF-8B6C-A2257317EB7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B96B136-68B2-4998-A804-AC11F3FECBA1}" type="pres">
      <dgm:prSet presAssocID="{05863F52-018C-4FDF-8B6C-A2257317EB71}" presName="linear" presStyleCnt="0">
        <dgm:presLayoutVars>
          <dgm:dir/>
          <dgm:animLvl val="lvl"/>
          <dgm:resizeHandles val="exact"/>
        </dgm:presLayoutVars>
      </dgm:prSet>
      <dgm:spPr/>
      <dgm:t>
        <a:bodyPr/>
        <a:lstStyle/>
        <a:p>
          <a:endParaRPr lang="en-US"/>
        </a:p>
      </dgm:t>
    </dgm:pt>
  </dgm:ptLst>
  <dgm:cxnLst>
    <dgm:cxn modelId="{D2507F9F-C202-4B9C-ABB8-8DB321C9866E}" type="presOf" srcId="{05863F52-018C-4FDF-8B6C-A2257317EB71}" destId="{AB96B136-68B2-4998-A804-AC11F3FECBA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556EE02F-5470-47A3-BF53-E8A458CCD5E1}"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563E4276-47A2-433A-8FA0-7296EB620D41}">
      <dgm:prSet phldrT="[Text]"/>
      <dgm:spPr/>
      <dgm:t>
        <a:bodyPr/>
        <a:lstStyle/>
        <a:p>
          <a:r>
            <a:rPr lang="en-US" dirty="0" smtClean="0"/>
            <a:t>Review + discuss with care team any patient </a:t>
          </a:r>
          <a:r>
            <a:rPr lang="en-US" dirty="0" err="1" smtClean="0"/>
            <a:t>nonadherence</a:t>
          </a:r>
          <a:endParaRPr lang="en-US" dirty="0"/>
        </a:p>
      </dgm:t>
    </dgm:pt>
    <dgm:pt modelId="{6941230D-9BB7-41E2-9A39-49CB52E3A63F}" type="parTrans" cxnId="{B6628216-0D4A-4BB4-8B7C-DAA611AB655D}">
      <dgm:prSet/>
      <dgm:spPr/>
      <dgm:t>
        <a:bodyPr/>
        <a:lstStyle/>
        <a:p>
          <a:endParaRPr lang="en-US"/>
        </a:p>
      </dgm:t>
    </dgm:pt>
    <dgm:pt modelId="{762B1933-A46E-4CD9-822D-0554695B2D5C}" type="sibTrans" cxnId="{B6628216-0D4A-4BB4-8B7C-DAA611AB655D}">
      <dgm:prSet/>
      <dgm:spPr/>
      <dgm:t>
        <a:bodyPr/>
        <a:lstStyle/>
        <a:p>
          <a:endParaRPr lang="en-US"/>
        </a:p>
      </dgm:t>
    </dgm:pt>
    <dgm:pt modelId="{D6C4AD7C-539C-41E1-B7A4-27ED14100B1F}">
      <dgm:prSet/>
      <dgm:spPr/>
      <dgm:t>
        <a:bodyPr/>
        <a:lstStyle/>
        <a:p>
          <a:r>
            <a:rPr lang="en-US" dirty="0" smtClean="0">
              <a:solidFill>
                <a:schemeClr val="accent1"/>
              </a:solidFill>
            </a:rPr>
            <a:t>Identify care coordination barriers to facilitate communication </a:t>
          </a:r>
          <a:endParaRPr lang="en-US" dirty="0">
            <a:solidFill>
              <a:schemeClr val="accent1"/>
            </a:solidFill>
          </a:endParaRPr>
        </a:p>
      </dgm:t>
    </dgm:pt>
    <dgm:pt modelId="{D5BDF0EE-3B6E-4166-B904-799D22F1C573}" type="parTrans" cxnId="{D7EE69AF-CBEF-45B2-A958-5846EB19710D}">
      <dgm:prSet/>
      <dgm:spPr/>
      <dgm:t>
        <a:bodyPr/>
        <a:lstStyle/>
        <a:p>
          <a:endParaRPr lang="en-US"/>
        </a:p>
      </dgm:t>
    </dgm:pt>
    <dgm:pt modelId="{D5636191-EC4C-4C81-9AE9-6F90EC66DAFF}" type="sibTrans" cxnId="{D7EE69AF-CBEF-45B2-A958-5846EB19710D}">
      <dgm:prSet/>
      <dgm:spPr/>
      <dgm:t>
        <a:bodyPr/>
        <a:lstStyle/>
        <a:p>
          <a:endParaRPr lang="en-US"/>
        </a:p>
      </dgm:t>
    </dgm:pt>
    <dgm:pt modelId="{C04767E4-8EB6-4EC1-8539-98C9B85CB40F}">
      <dgm:prSet/>
      <dgm:spPr>
        <a:solidFill>
          <a:schemeClr val="accent2"/>
        </a:solidFill>
      </dgm:spPr>
      <dgm:t>
        <a:bodyPr/>
        <a:lstStyle/>
        <a:p>
          <a:r>
            <a:rPr lang="en-US" dirty="0" smtClean="0"/>
            <a:t>Ensure effective processes in place to track and follow-up with patients re: outstanding care recommendations</a:t>
          </a:r>
          <a:endParaRPr lang="en-US" dirty="0"/>
        </a:p>
      </dgm:t>
    </dgm:pt>
    <dgm:pt modelId="{EE72EFE3-8453-4E11-BC2C-F7C6F55260A3}" type="parTrans" cxnId="{4501AF1B-88B6-4528-B360-CD41A480D8E0}">
      <dgm:prSet/>
      <dgm:spPr/>
      <dgm:t>
        <a:bodyPr/>
        <a:lstStyle/>
        <a:p>
          <a:endParaRPr lang="en-US"/>
        </a:p>
      </dgm:t>
    </dgm:pt>
    <dgm:pt modelId="{F3F43A63-3955-4DAC-80E3-DEE235D2B2B9}" type="sibTrans" cxnId="{4501AF1B-88B6-4528-B360-CD41A480D8E0}">
      <dgm:prSet/>
      <dgm:spPr/>
      <dgm:t>
        <a:bodyPr/>
        <a:lstStyle/>
        <a:p>
          <a:endParaRPr lang="en-US"/>
        </a:p>
      </dgm:t>
    </dgm:pt>
    <dgm:pt modelId="{DA741BE9-EABE-4939-8D2F-276D490722BB}">
      <dgm:prSet/>
      <dgm:spPr/>
      <dgm:t>
        <a:bodyPr/>
        <a:lstStyle/>
        <a:p>
          <a:endParaRPr lang="en-US" dirty="0">
            <a:solidFill>
              <a:schemeClr val="accent1"/>
            </a:solidFill>
          </a:endParaRPr>
        </a:p>
      </dgm:t>
    </dgm:pt>
    <dgm:pt modelId="{3D9D1C15-ABE6-4F06-9A0C-28754D6B38D5}" type="parTrans" cxnId="{F98B9D80-0173-4F83-96EE-1B3AA762C576}">
      <dgm:prSet/>
      <dgm:spPr/>
      <dgm:t>
        <a:bodyPr/>
        <a:lstStyle/>
        <a:p>
          <a:endParaRPr lang="en-US"/>
        </a:p>
      </dgm:t>
    </dgm:pt>
    <dgm:pt modelId="{C2A22642-DED0-41C9-8DBA-7D86E6E71CF2}" type="sibTrans" cxnId="{F98B9D80-0173-4F83-96EE-1B3AA762C576}">
      <dgm:prSet/>
      <dgm:spPr/>
      <dgm:t>
        <a:bodyPr/>
        <a:lstStyle/>
        <a:p>
          <a:endParaRPr lang="en-US"/>
        </a:p>
      </dgm:t>
    </dgm:pt>
    <dgm:pt modelId="{EFA17515-E29C-432C-A328-7D2F05966571}">
      <dgm:prSet/>
      <dgm:spPr>
        <a:solidFill>
          <a:schemeClr val="bg2">
            <a:lumMod val="50000"/>
          </a:schemeClr>
        </a:solidFill>
      </dgm:spPr>
      <dgm:t>
        <a:bodyPr/>
        <a:lstStyle/>
        <a:p>
          <a:r>
            <a:rPr lang="en-US" dirty="0" smtClean="0"/>
            <a:t>Document missed or cancelled appointments, if possible, document the reason for cancellation </a:t>
          </a:r>
          <a:endParaRPr lang="en-US" dirty="0"/>
        </a:p>
      </dgm:t>
    </dgm:pt>
    <dgm:pt modelId="{7F0FE70F-493C-4641-A66E-6A34F4DAD3F9}" type="parTrans" cxnId="{D4F6139D-F8C8-4DB9-9994-2F37F947F484}">
      <dgm:prSet/>
      <dgm:spPr/>
      <dgm:t>
        <a:bodyPr/>
        <a:lstStyle/>
        <a:p>
          <a:endParaRPr lang="en-US"/>
        </a:p>
      </dgm:t>
    </dgm:pt>
    <dgm:pt modelId="{B4918E35-B146-475C-AEC2-3F4063921EC9}" type="sibTrans" cxnId="{D4F6139D-F8C8-4DB9-9994-2F37F947F484}">
      <dgm:prSet/>
      <dgm:spPr/>
      <dgm:t>
        <a:bodyPr/>
        <a:lstStyle/>
        <a:p>
          <a:endParaRPr lang="en-US"/>
        </a:p>
      </dgm:t>
    </dgm:pt>
    <dgm:pt modelId="{4E4B1184-0658-4D31-B4CC-4531E4FD1608}">
      <dgm:prSet/>
      <dgm:spPr/>
      <dgm:t>
        <a:bodyPr/>
        <a:lstStyle/>
        <a:p>
          <a:r>
            <a:rPr lang="en-US" dirty="0" smtClean="0">
              <a:solidFill>
                <a:schemeClr val="accent1"/>
              </a:solidFill>
            </a:rPr>
            <a:t>Do not delete original appointment entries</a:t>
          </a:r>
          <a:endParaRPr lang="en-US" dirty="0">
            <a:solidFill>
              <a:schemeClr val="accent1"/>
            </a:solidFill>
          </a:endParaRPr>
        </a:p>
      </dgm:t>
    </dgm:pt>
    <dgm:pt modelId="{20C9B8CA-6779-47DA-ADB4-3A300EFC7E21}" type="parTrans" cxnId="{F80E1167-7C6A-49B4-82BC-7EC931D2C626}">
      <dgm:prSet/>
      <dgm:spPr/>
      <dgm:t>
        <a:bodyPr/>
        <a:lstStyle/>
        <a:p>
          <a:endParaRPr lang="en-US"/>
        </a:p>
      </dgm:t>
    </dgm:pt>
    <dgm:pt modelId="{7E9A029C-5D5C-4206-89E9-53BE4C73EB0B}" type="sibTrans" cxnId="{F80E1167-7C6A-49B4-82BC-7EC931D2C626}">
      <dgm:prSet/>
      <dgm:spPr/>
      <dgm:t>
        <a:bodyPr/>
        <a:lstStyle/>
        <a:p>
          <a:endParaRPr lang="en-US"/>
        </a:p>
      </dgm:t>
    </dgm:pt>
    <dgm:pt modelId="{E1B3F656-C43C-4E46-AF97-8D7BA881F4BA}">
      <dgm:prSet/>
      <dgm:spPr>
        <a:solidFill>
          <a:schemeClr val="accent1">
            <a:lumMod val="40000"/>
            <a:lumOff val="60000"/>
          </a:schemeClr>
        </a:solidFill>
      </dgm:spPr>
      <dgm:t>
        <a:bodyPr/>
        <a:lstStyle/>
        <a:p>
          <a:r>
            <a:rPr lang="en-US" dirty="0" smtClean="0"/>
            <a:t>Document a description of clinical </a:t>
          </a:r>
          <a:r>
            <a:rPr lang="en-US" dirty="0" err="1" smtClean="0"/>
            <a:t>nonadherence</a:t>
          </a:r>
          <a:r>
            <a:rPr lang="en-US" dirty="0" smtClean="0"/>
            <a:t> and any </a:t>
          </a:r>
          <a:r>
            <a:rPr lang="en-US" smtClean="0"/>
            <a:t>education provided </a:t>
          </a:r>
          <a:endParaRPr lang="en-US" dirty="0"/>
        </a:p>
      </dgm:t>
    </dgm:pt>
    <dgm:pt modelId="{7CCBC651-5359-49E8-9EF8-36D31357DA76}" type="parTrans" cxnId="{0D230CEA-6B81-454F-8B6E-97C0E79038FF}">
      <dgm:prSet/>
      <dgm:spPr/>
      <dgm:t>
        <a:bodyPr/>
        <a:lstStyle/>
        <a:p>
          <a:endParaRPr lang="en-US"/>
        </a:p>
      </dgm:t>
    </dgm:pt>
    <dgm:pt modelId="{86565DCF-400D-4233-8965-7504167412BD}" type="sibTrans" cxnId="{0D230CEA-6B81-454F-8B6E-97C0E79038FF}">
      <dgm:prSet/>
      <dgm:spPr/>
      <dgm:t>
        <a:bodyPr/>
        <a:lstStyle/>
        <a:p>
          <a:endParaRPr lang="en-US"/>
        </a:p>
      </dgm:t>
    </dgm:pt>
    <dgm:pt modelId="{503E1C60-7E3B-40DA-AE74-CFEADD73C26A}">
      <dgm:prSet/>
      <dgm:spPr/>
      <dgm:t>
        <a:bodyPr/>
        <a:lstStyle/>
        <a:p>
          <a:r>
            <a:rPr lang="en-US" dirty="0" smtClean="0">
              <a:solidFill>
                <a:schemeClr val="accent1"/>
              </a:solidFill>
            </a:rPr>
            <a:t>Be objective</a:t>
          </a:r>
          <a:endParaRPr lang="en-US" dirty="0"/>
        </a:p>
      </dgm:t>
    </dgm:pt>
    <dgm:pt modelId="{3C2C7F27-3A12-4E13-B82D-0D359337C641}" type="parTrans" cxnId="{7A0BA845-DA89-440A-B1D5-9733F0BC4C30}">
      <dgm:prSet/>
      <dgm:spPr/>
      <dgm:t>
        <a:bodyPr/>
        <a:lstStyle/>
        <a:p>
          <a:endParaRPr lang="en-US"/>
        </a:p>
      </dgm:t>
    </dgm:pt>
    <dgm:pt modelId="{FD8DE3B6-EA0A-4D06-A3E3-A363DE5BDD4B}" type="sibTrans" cxnId="{7A0BA845-DA89-440A-B1D5-9733F0BC4C30}">
      <dgm:prSet/>
      <dgm:spPr/>
      <dgm:t>
        <a:bodyPr/>
        <a:lstStyle/>
        <a:p>
          <a:endParaRPr lang="en-US"/>
        </a:p>
      </dgm:t>
    </dgm:pt>
    <dgm:pt modelId="{9D49B687-F6D5-4C3C-BDAD-A115E796B545}">
      <dgm:prSet/>
      <dgm:spPr/>
      <dgm:t>
        <a:bodyPr/>
        <a:lstStyle/>
        <a:p>
          <a:r>
            <a:rPr lang="en-US" dirty="0" smtClean="0">
              <a:solidFill>
                <a:schemeClr val="accent1"/>
              </a:solidFill>
            </a:rPr>
            <a:t>Avoid any disparaging remarks</a:t>
          </a:r>
          <a:endParaRPr lang="en-US" dirty="0">
            <a:solidFill>
              <a:schemeClr val="accent1"/>
            </a:solidFill>
          </a:endParaRPr>
        </a:p>
      </dgm:t>
    </dgm:pt>
    <dgm:pt modelId="{6F45E5EE-C897-4421-BCED-C4CAFE5A55FA}" type="parTrans" cxnId="{AB254E1F-3F96-4E3F-BD86-AABB7385F498}">
      <dgm:prSet/>
      <dgm:spPr/>
      <dgm:t>
        <a:bodyPr/>
        <a:lstStyle/>
        <a:p>
          <a:endParaRPr lang="en-US"/>
        </a:p>
      </dgm:t>
    </dgm:pt>
    <dgm:pt modelId="{55C03315-84AF-45E5-943C-D6F7E18E6D44}" type="sibTrans" cxnId="{AB254E1F-3F96-4E3F-BD86-AABB7385F498}">
      <dgm:prSet/>
      <dgm:spPr/>
      <dgm:t>
        <a:bodyPr/>
        <a:lstStyle/>
        <a:p>
          <a:endParaRPr lang="en-US"/>
        </a:p>
      </dgm:t>
    </dgm:pt>
    <dgm:pt modelId="{62C746A2-A331-444D-9DE2-971F8BD24BE4}" type="pres">
      <dgm:prSet presAssocID="{556EE02F-5470-47A3-BF53-E8A458CCD5E1}" presName="linear" presStyleCnt="0">
        <dgm:presLayoutVars>
          <dgm:dir/>
          <dgm:animLvl val="lvl"/>
          <dgm:resizeHandles val="exact"/>
        </dgm:presLayoutVars>
      </dgm:prSet>
      <dgm:spPr/>
      <dgm:t>
        <a:bodyPr/>
        <a:lstStyle/>
        <a:p>
          <a:endParaRPr lang="en-US"/>
        </a:p>
      </dgm:t>
    </dgm:pt>
    <dgm:pt modelId="{BEDD8C28-3338-4DFD-AE69-BD3592F946DE}" type="pres">
      <dgm:prSet presAssocID="{563E4276-47A2-433A-8FA0-7296EB620D41}" presName="parentLin" presStyleCnt="0"/>
      <dgm:spPr/>
    </dgm:pt>
    <dgm:pt modelId="{673D8F2E-9DAA-4D83-B1DB-2C4E91567CB5}" type="pres">
      <dgm:prSet presAssocID="{563E4276-47A2-433A-8FA0-7296EB620D41}" presName="parentLeftMargin" presStyleLbl="node1" presStyleIdx="0" presStyleCnt="4"/>
      <dgm:spPr/>
      <dgm:t>
        <a:bodyPr/>
        <a:lstStyle/>
        <a:p>
          <a:endParaRPr lang="en-US"/>
        </a:p>
      </dgm:t>
    </dgm:pt>
    <dgm:pt modelId="{DF72B85E-61AB-45E1-AFE8-2E10EA5009CC}" type="pres">
      <dgm:prSet presAssocID="{563E4276-47A2-433A-8FA0-7296EB620D41}" presName="parentText" presStyleLbl="node1" presStyleIdx="0" presStyleCnt="4" custScaleY="138387">
        <dgm:presLayoutVars>
          <dgm:chMax val="0"/>
          <dgm:bulletEnabled val="1"/>
        </dgm:presLayoutVars>
      </dgm:prSet>
      <dgm:spPr/>
      <dgm:t>
        <a:bodyPr/>
        <a:lstStyle/>
        <a:p>
          <a:endParaRPr lang="en-US"/>
        </a:p>
      </dgm:t>
    </dgm:pt>
    <dgm:pt modelId="{8E208F6E-EC00-4375-9522-3E1A3C456B0D}" type="pres">
      <dgm:prSet presAssocID="{563E4276-47A2-433A-8FA0-7296EB620D41}" presName="negativeSpace" presStyleCnt="0"/>
      <dgm:spPr/>
    </dgm:pt>
    <dgm:pt modelId="{E05CD30B-ED33-42F3-BC39-6048CD95259F}" type="pres">
      <dgm:prSet presAssocID="{563E4276-47A2-433A-8FA0-7296EB620D41}" presName="childText" presStyleLbl="conFgAcc1" presStyleIdx="0" presStyleCnt="4">
        <dgm:presLayoutVars>
          <dgm:bulletEnabled val="1"/>
        </dgm:presLayoutVars>
      </dgm:prSet>
      <dgm:spPr/>
      <dgm:t>
        <a:bodyPr/>
        <a:lstStyle/>
        <a:p>
          <a:endParaRPr lang="en-US"/>
        </a:p>
      </dgm:t>
    </dgm:pt>
    <dgm:pt modelId="{5248645A-6EC9-498E-B03F-9A0069F8E810}" type="pres">
      <dgm:prSet presAssocID="{762B1933-A46E-4CD9-822D-0554695B2D5C}" presName="spaceBetweenRectangles" presStyleCnt="0"/>
      <dgm:spPr/>
    </dgm:pt>
    <dgm:pt modelId="{58EC2313-5A48-4E60-8F3D-92C80268AC4F}" type="pres">
      <dgm:prSet presAssocID="{C04767E4-8EB6-4EC1-8539-98C9B85CB40F}" presName="parentLin" presStyleCnt="0"/>
      <dgm:spPr/>
    </dgm:pt>
    <dgm:pt modelId="{BFCFF4A3-B7F6-49BA-8127-FBF7FD5DCB8D}" type="pres">
      <dgm:prSet presAssocID="{C04767E4-8EB6-4EC1-8539-98C9B85CB40F}" presName="parentLeftMargin" presStyleLbl="node1" presStyleIdx="0" presStyleCnt="4"/>
      <dgm:spPr/>
      <dgm:t>
        <a:bodyPr/>
        <a:lstStyle/>
        <a:p>
          <a:endParaRPr lang="en-US"/>
        </a:p>
      </dgm:t>
    </dgm:pt>
    <dgm:pt modelId="{EFA7CF9A-D9F5-4EF6-9684-0B5B0E151388}" type="pres">
      <dgm:prSet presAssocID="{C04767E4-8EB6-4EC1-8539-98C9B85CB40F}" presName="parentText" presStyleLbl="node1" presStyleIdx="1" presStyleCnt="4" custScaleY="131499">
        <dgm:presLayoutVars>
          <dgm:chMax val="0"/>
          <dgm:bulletEnabled val="1"/>
        </dgm:presLayoutVars>
      </dgm:prSet>
      <dgm:spPr/>
      <dgm:t>
        <a:bodyPr/>
        <a:lstStyle/>
        <a:p>
          <a:endParaRPr lang="en-US"/>
        </a:p>
      </dgm:t>
    </dgm:pt>
    <dgm:pt modelId="{8FE7618C-61B9-4EEB-AFA5-7191347CE88A}" type="pres">
      <dgm:prSet presAssocID="{C04767E4-8EB6-4EC1-8539-98C9B85CB40F}" presName="negativeSpace" presStyleCnt="0"/>
      <dgm:spPr/>
    </dgm:pt>
    <dgm:pt modelId="{617C3050-1916-44A5-965F-F1FE49C130A4}" type="pres">
      <dgm:prSet presAssocID="{C04767E4-8EB6-4EC1-8539-98C9B85CB40F}" presName="childText" presStyleLbl="conFgAcc1" presStyleIdx="1" presStyleCnt="4">
        <dgm:presLayoutVars>
          <dgm:bulletEnabled val="1"/>
        </dgm:presLayoutVars>
      </dgm:prSet>
      <dgm:spPr/>
      <dgm:t>
        <a:bodyPr/>
        <a:lstStyle/>
        <a:p>
          <a:endParaRPr lang="en-US"/>
        </a:p>
      </dgm:t>
    </dgm:pt>
    <dgm:pt modelId="{DAED4E4B-BFD2-400D-BC88-6E6132081D7F}" type="pres">
      <dgm:prSet presAssocID="{F3F43A63-3955-4DAC-80E3-DEE235D2B2B9}" presName="spaceBetweenRectangles" presStyleCnt="0"/>
      <dgm:spPr/>
    </dgm:pt>
    <dgm:pt modelId="{839767BA-32BC-45A2-8D04-8B0BDE32DBDC}" type="pres">
      <dgm:prSet presAssocID="{EFA17515-E29C-432C-A328-7D2F05966571}" presName="parentLin" presStyleCnt="0"/>
      <dgm:spPr/>
    </dgm:pt>
    <dgm:pt modelId="{B836A4A6-887C-4B21-81D6-3D8DAE267E73}" type="pres">
      <dgm:prSet presAssocID="{EFA17515-E29C-432C-A328-7D2F05966571}" presName="parentLeftMargin" presStyleLbl="node1" presStyleIdx="1" presStyleCnt="4"/>
      <dgm:spPr/>
      <dgm:t>
        <a:bodyPr/>
        <a:lstStyle/>
        <a:p>
          <a:endParaRPr lang="en-US"/>
        </a:p>
      </dgm:t>
    </dgm:pt>
    <dgm:pt modelId="{7BA66FFC-02D0-4929-9CBA-F647971DFB18}" type="pres">
      <dgm:prSet presAssocID="{EFA17515-E29C-432C-A328-7D2F05966571}" presName="parentText" presStyleLbl="node1" presStyleIdx="2" presStyleCnt="4" custScaleY="133025">
        <dgm:presLayoutVars>
          <dgm:chMax val="0"/>
          <dgm:bulletEnabled val="1"/>
        </dgm:presLayoutVars>
      </dgm:prSet>
      <dgm:spPr/>
      <dgm:t>
        <a:bodyPr/>
        <a:lstStyle/>
        <a:p>
          <a:endParaRPr lang="en-US"/>
        </a:p>
      </dgm:t>
    </dgm:pt>
    <dgm:pt modelId="{63788056-A86D-4005-AA4A-D198B9A31AA4}" type="pres">
      <dgm:prSet presAssocID="{EFA17515-E29C-432C-A328-7D2F05966571}" presName="negativeSpace" presStyleCnt="0"/>
      <dgm:spPr/>
    </dgm:pt>
    <dgm:pt modelId="{E44C6505-8429-45C5-9EA2-61DF823B5CF0}" type="pres">
      <dgm:prSet presAssocID="{EFA17515-E29C-432C-A328-7D2F05966571}" presName="childText" presStyleLbl="conFgAcc1" presStyleIdx="2" presStyleCnt="4">
        <dgm:presLayoutVars>
          <dgm:bulletEnabled val="1"/>
        </dgm:presLayoutVars>
      </dgm:prSet>
      <dgm:spPr/>
      <dgm:t>
        <a:bodyPr/>
        <a:lstStyle/>
        <a:p>
          <a:endParaRPr lang="en-US"/>
        </a:p>
      </dgm:t>
    </dgm:pt>
    <dgm:pt modelId="{B225F4D7-A37C-472F-B10D-093C060B72DA}" type="pres">
      <dgm:prSet presAssocID="{B4918E35-B146-475C-AEC2-3F4063921EC9}" presName="spaceBetweenRectangles" presStyleCnt="0"/>
      <dgm:spPr/>
    </dgm:pt>
    <dgm:pt modelId="{3A772559-C5A9-48B6-A3D5-0840CD170F89}" type="pres">
      <dgm:prSet presAssocID="{E1B3F656-C43C-4E46-AF97-8D7BA881F4BA}" presName="parentLin" presStyleCnt="0"/>
      <dgm:spPr/>
    </dgm:pt>
    <dgm:pt modelId="{4797D04C-EA09-4050-B6F6-6D6E07235D0F}" type="pres">
      <dgm:prSet presAssocID="{E1B3F656-C43C-4E46-AF97-8D7BA881F4BA}" presName="parentLeftMargin" presStyleLbl="node1" presStyleIdx="2" presStyleCnt="4"/>
      <dgm:spPr/>
      <dgm:t>
        <a:bodyPr/>
        <a:lstStyle/>
        <a:p>
          <a:endParaRPr lang="en-US"/>
        </a:p>
      </dgm:t>
    </dgm:pt>
    <dgm:pt modelId="{705E6633-31C9-47E8-AEA5-E814F2D61C52}" type="pres">
      <dgm:prSet presAssocID="{E1B3F656-C43C-4E46-AF97-8D7BA881F4BA}" presName="parentText" presStyleLbl="node1" presStyleIdx="3" presStyleCnt="4" custScaleY="127660">
        <dgm:presLayoutVars>
          <dgm:chMax val="0"/>
          <dgm:bulletEnabled val="1"/>
        </dgm:presLayoutVars>
      </dgm:prSet>
      <dgm:spPr/>
      <dgm:t>
        <a:bodyPr/>
        <a:lstStyle/>
        <a:p>
          <a:endParaRPr lang="en-US"/>
        </a:p>
      </dgm:t>
    </dgm:pt>
    <dgm:pt modelId="{E054BCFD-7C7F-4573-AB69-A2D7870F34BE}" type="pres">
      <dgm:prSet presAssocID="{E1B3F656-C43C-4E46-AF97-8D7BA881F4BA}" presName="negativeSpace" presStyleCnt="0"/>
      <dgm:spPr/>
    </dgm:pt>
    <dgm:pt modelId="{0BED430C-57C9-41E2-95EA-A678B69C1579}" type="pres">
      <dgm:prSet presAssocID="{E1B3F656-C43C-4E46-AF97-8D7BA881F4BA}" presName="childText" presStyleLbl="conFgAcc1" presStyleIdx="3" presStyleCnt="4">
        <dgm:presLayoutVars>
          <dgm:bulletEnabled val="1"/>
        </dgm:presLayoutVars>
      </dgm:prSet>
      <dgm:spPr/>
      <dgm:t>
        <a:bodyPr/>
        <a:lstStyle/>
        <a:p>
          <a:endParaRPr lang="en-US"/>
        </a:p>
      </dgm:t>
    </dgm:pt>
  </dgm:ptLst>
  <dgm:cxnLst>
    <dgm:cxn modelId="{D4F6139D-F8C8-4DB9-9994-2F37F947F484}" srcId="{556EE02F-5470-47A3-BF53-E8A458CCD5E1}" destId="{EFA17515-E29C-432C-A328-7D2F05966571}" srcOrd="2" destOrd="0" parTransId="{7F0FE70F-493C-4641-A66E-6A34F4DAD3F9}" sibTransId="{B4918E35-B146-475C-AEC2-3F4063921EC9}"/>
    <dgm:cxn modelId="{B6628216-0D4A-4BB4-8B7C-DAA611AB655D}" srcId="{556EE02F-5470-47A3-BF53-E8A458CCD5E1}" destId="{563E4276-47A2-433A-8FA0-7296EB620D41}" srcOrd="0" destOrd="0" parTransId="{6941230D-9BB7-41E2-9A39-49CB52E3A63F}" sibTransId="{762B1933-A46E-4CD9-822D-0554695B2D5C}"/>
    <dgm:cxn modelId="{E711E614-7354-4E66-B222-9405E7EE104A}" type="presOf" srcId="{556EE02F-5470-47A3-BF53-E8A458CCD5E1}" destId="{62C746A2-A331-444D-9DE2-971F8BD24BE4}" srcOrd="0" destOrd="0" presId="urn:microsoft.com/office/officeart/2005/8/layout/list1"/>
    <dgm:cxn modelId="{7064E697-F645-4DF1-B869-CD0243381E48}" type="presOf" srcId="{C04767E4-8EB6-4EC1-8539-98C9B85CB40F}" destId="{EFA7CF9A-D9F5-4EF6-9684-0B5B0E151388}" srcOrd="1" destOrd="0" presId="urn:microsoft.com/office/officeart/2005/8/layout/list1"/>
    <dgm:cxn modelId="{5659FDF4-2FB6-4621-8B8E-D4E6EB859E3B}" type="presOf" srcId="{E1B3F656-C43C-4E46-AF97-8D7BA881F4BA}" destId="{4797D04C-EA09-4050-B6F6-6D6E07235D0F}" srcOrd="0" destOrd="0" presId="urn:microsoft.com/office/officeart/2005/8/layout/list1"/>
    <dgm:cxn modelId="{E097FEEE-5D77-42E2-A872-9A43A257B76C}" type="presOf" srcId="{C04767E4-8EB6-4EC1-8539-98C9B85CB40F}" destId="{BFCFF4A3-B7F6-49BA-8127-FBF7FD5DCB8D}" srcOrd="0" destOrd="0" presId="urn:microsoft.com/office/officeart/2005/8/layout/list1"/>
    <dgm:cxn modelId="{F80E1167-7C6A-49B4-82BC-7EC931D2C626}" srcId="{EFA17515-E29C-432C-A328-7D2F05966571}" destId="{4E4B1184-0658-4D31-B4CC-4531E4FD1608}" srcOrd="0" destOrd="0" parTransId="{20C9B8CA-6779-47DA-ADB4-3A300EFC7E21}" sibTransId="{7E9A029C-5D5C-4206-89E9-53BE4C73EB0B}"/>
    <dgm:cxn modelId="{F98B9D80-0173-4F83-96EE-1B3AA762C576}" srcId="{C04767E4-8EB6-4EC1-8539-98C9B85CB40F}" destId="{DA741BE9-EABE-4939-8D2F-276D490722BB}" srcOrd="0" destOrd="0" parTransId="{3D9D1C15-ABE6-4F06-9A0C-28754D6B38D5}" sibTransId="{C2A22642-DED0-41C9-8DBA-7D86E6E71CF2}"/>
    <dgm:cxn modelId="{B5AB1A93-CA5C-4AE3-BA62-C13035CF29BD}" type="presOf" srcId="{503E1C60-7E3B-40DA-AE74-CFEADD73C26A}" destId="{0BED430C-57C9-41E2-95EA-A678B69C1579}" srcOrd="0" destOrd="0" presId="urn:microsoft.com/office/officeart/2005/8/layout/list1"/>
    <dgm:cxn modelId="{0D230CEA-6B81-454F-8B6E-97C0E79038FF}" srcId="{556EE02F-5470-47A3-BF53-E8A458CCD5E1}" destId="{E1B3F656-C43C-4E46-AF97-8D7BA881F4BA}" srcOrd="3" destOrd="0" parTransId="{7CCBC651-5359-49E8-9EF8-36D31357DA76}" sibTransId="{86565DCF-400D-4233-8965-7504167412BD}"/>
    <dgm:cxn modelId="{99F75B02-0EA3-404B-ACD5-A312E7A1EA63}" type="presOf" srcId="{563E4276-47A2-433A-8FA0-7296EB620D41}" destId="{DF72B85E-61AB-45E1-AFE8-2E10EA5009CC}" srcOrd="1" destOrd="0" presId="urn:microsoft.com/office/officeart/2005/8/layout/list1"/>
    <dgm:cxn modelId="{94FE9CD0-D49A-460C-AB48-21F1A854F5C9}" type="presOf" srcId="{EFA17515-E29C-432C-A328-7D2F05966571}" destId="{7BA66FFC-02D0-4929-9CBA-F647971DFB18}" srcOrd="1" destOrd="0" presId="urn:microsoft.com/office/officeart/2005/8/layout/list1"/>
    <dgm:cxn modelId="{1D38A7D7-B6E5-4058-A448-88DE6E67470B}" type="presOf" srcId="{D6C4AD7C-539C-41E1-B7A4-27ED14100B1F}" destId="{E05CD30B-ED33-42F3-BC39-6048CD95259F}" srcOrd="0" destOrd="0" presId="urn:microsoft.com/office/officeart/2005/8/layout/list1"/>
    <dgm:cxn modelId="{B678C020-FC44-4493-9C86-513D834A209C}" type="presOf" srcId="{4E4B1184-0658-4D31-B4CC-4531E4FD1608}" destId="{E44C6505-8429-45C5-9EA2-61DF823B5CF0}" srcOrd="0" destOrd="0" presId="urn:microsoft.com/office/officeart/2005/8/layout/list1"/>
    <dgm:cxn modelId="{4501AF1B-88B6-4528-B360-CD41A480D8E0}" srcId="{556EE02F-5470-47A3-BF53-E8A458CCD5E1}" destId="{C04767E4-8EB6-4EC1-8539-98C9B85CB40F}" srcOrd="1" destOrd="0" parTransId="{EE72EFE3-8453-4E11-BC2C-F7C6F55260A3}" sibTransId="{F3F43A63-3955-4DAC-80E3-DEE235D2B2B9}"/>
    <dgm:cxn modelId="{6C404637-1C94-4AEE-863F-3CB9E4F86346}" type="presOf" srcId="{9D49B687-F6D5-4C3C-BDAD-A115E796B545}" destId="{0BED430C-57C9-41E2-95EA-A678B69C1579}" srcOrd="0" destOrd="1" presId="urn:microsoft.com/office/officeart/2005/8/layout/list1"/>
    <dgm:cxn modelId="{5E1A2051-0387-4CEB-9D29-C5A41F833821}" type="presOf" srcId="{563E4276-47A2-433A-8FA0-7296EB620D41}" destId="{673D8F2E-9DAA-4D83-B1DB-2C4E91567CB5}" srcOrd="0" destOrd="0" presId="urn:microsoft.com/office/officeart/2005/8/layout/list1"/>
    <dgm:cxn modelId="{7A0BA845-DA89-440A-B1D5-9733F0BC4C30}" srcId="{E1B3F656-C43C-4E46-AF97-8D7BA881F4BA}" destId="{503E1C60-7E3B-40DA-AE74-CFEADD73C26A}" srcOrd="0" destOrd="0" parTransId="{3C2C7F27-3A12-4E13-B82D-0D359337C641}" sibTransId="{FD8DE3B6-EA0A-4D06-A3E3-A363DE5BDD4B}"/>
    <dgm:cxn modelId="{AB254E1F-3F96-4E3F-BD86-AABB7385F498}" srcId="{E1B3F656-C43C-4E46-AF97-8D7BA881F4BA}" destId="{9D49B687-F6D5-4C3C-BDAD-A115E796B545}" srcOrd="1" destOrd="0" parTransId="{6F45E5EE-C897-4421-BCED-C4CAFE5A55FA}" sibTransId="{55C03315-84AF-45E5-943C-D6F7E18E6D44}"/>
    <dgm:cxn modelId="{D7EE69AF-CBEF-45B2-A958-5846EB19710D}" srcId="{563E4276-47A2-433A-8FA0-7296EB620D41}" destId="{D6C4AD7C-539C-41E1-B7A4-27ED14100B1F}" srcOrd="0" destOrd="0" parTransId="{D5BDF0EE-3B6E-4166-B904-799D22F1C573}" sibTransId="{D5636191-EC4C-4C81-9AE9-6F90EC66DAFF}"/>
    <dgm:cxn modelId="{3A4E6B53-5988-4F37-A757-9222B53C35FD}" type="presOf" srcId="{E1B3F656-C43C-4E46-AF97-8D7BA881F4BA}" destId="{705E6633-31C9-47E8-AEA5-E814F2D61C52}" srcOrd="1" destOrd="0" presId="urn:microsoft.com/office/officeart/2005/8/layout/list1"/>
    <dgm:cxn modelId="{31139CB5-D108-45E7-9D7C-2D8E62B242AD}" type="presOf" srcId="{DA741BE9-EABE-4939-8D2F-276D490722BB}" destId="{617C3050-1916-44A5-965F-F1FE49C130A4}" srcOrd="0" destOrd="0" presId="urn:microsoft.com/office/officeart/2005/8/layout/list1"/>
    <dgm:cxn modelId="{53FBC2F0-1A1A-46DD-883C-8FC487A4B727}" type="presOf" srcId="{EFA17515-E29C-432C-A328-7D2F05966571}" destId="{B836A4A6-887C-4B21-81D6-3D8DAE267E73}" srcOrd="0" destOrd="0" presId="urn:microsoft.com/office/officeart/2005/8/layout/list1"/>
    <dgm:cxn modelId="{32E55DDC-455C-42C4-B582-A4FA4C85A3CE}" type="presParOf" srcId="{62C746A2-A331-444D-9DE2-971F8BD24BE4}" destId="{BEDD8C28-3338-4DFD-AE69-BD3592F946DE}" srcOrd="0" destOrd="0" presId="urn:microsoft.com/office/officeart/2005/8/layout/list1"/>
    <dgm:cxn modelId="{7663FA3E-F692-4F09-8B64-7667C63F27BA}" type="presParOf" srcId="{BEDD8C28-3338-4DFD-AE69-BD3592F946DE}" destId="{673D8F2E-9DAA-4D83-B1DB-2C4E91567CB5}" srcOrd="0" destOrd="0" presId="urn:microsoft.com/office/officeart/2005/8/layout/list1"/>
    <dgm:cxn modelId="{D2EDEF84-1ACB-4441-A2F3-0E9C52BEBF1B}" type="presParOf" srcId="{BEDD8C28-3338-4DFD-AE69-BD3592F946DE}" destId="{DF72B85E-61AB-45E1-AFE8-2E10EA5009CC}" srcOrd="1" destOrd="0" presId="urn:microsoft.com/office/officeart/2005/8/layout/list1"/>
    <dgm:cxn modelId="{BD097835-191A-4359-AF77-F2A2A2F4A54B}" type="presParOf" srcId="{62C746A2-A331-444D-9DE2-971F8BD24BE4}" destId="{8E208F6E-EC00-4375-9522-3E1A3C456B0D}" srcOrd="1" destOrd="0" presId="urn:microsoft.com/office/officeart/2005/8/layout/list1"/>
    <dgm:cxn modelId="{26313781-431F-47BB-90E7-EADCE6E2AFF2}" type="presParOf" srcId="{62C746A2-A331-444D-9DE2-971F8BD24BE4}" destId="{E05CD30B-ED33-42F3-BC39-6048CD95259F}" srcOrd="2" destOrd="0" presId="urn:microsoft.com/office/officeart/2005/8/layout/list1"/>
    <dgm:cxn modelId="{42557FB0-008D-4ECD-846B-957E1CE5D106}" type="presParOf" srcId="{62C746A2-A331-444D-9DE2-971F8BD24BE4}" destId="{5248645A-6EC9-498E-B03F-9A0069F8E810}" srcOrd="3" destOrd="0" presId="urn:microsoft.com/office/officeart/2005/8/layout/list1"/>
    <dgm:cxn modelId="{49321A42-124E-415C-811B-7688109B495F}" type="presParOf" srcId="{62C746A2-A331-444D-9DE2-971F8BD24BE4}" destId="{58EC2313-5A48-4E60-8F3D-92C80268AC4F}" srcOrd="4" destOrd="0" presId="urn:microsoft.com/office/officeart/2005/8/layout/list1"/>
    <dgm:cxn modelId="{64D3E24B-E69E-4D40-880E-1D863538B8DA}" type="presParOf" srcId="{58EC2313-5A48-4E60-8F3D-92C80268AC4F}" destId="{BFCFF4A3-B7F6-49BA-8127-FBF7FD5DCB8D}" srcOrd="0" destOrd="0" presId="urn:microsoft.com/office/officeart/2005/8/layout/list1"/>
    <dgm:cxn modelId="{D650FD04-A0D6-4036-A996-DBFA9034FB8A}" type="presParOf" srcId="{58EC2313-5A48-4E60-8F3D-92C80268AC4F}" destId="{EFA7CF9A-D9F5-4EF6-9684-0B5B0E151388}" srcOrd="1" destOrd="0" presId="urn:microsoft.com/office/officeart/2005/8/layout/list1"/>
    <dgm:cxn modelId="{B8B32DF1-38DF-4937-81D5-14D549C4BF80}" type="presParOf" srcId="{62C746A2-A331-444D-9DE2-971F8BD24BE4}" destId="{8FE7618C-61B9-4EEB-AFA5-7191347CE88A}" srcOrd="5" destOrd="0" presId="urn:microsoft.com/office/officeart/2005/8/layout/list1"/>
    <dgm:cxn modelId="{C6D9E7A5-1496-4367-9B59-EE7DB96BBB33}" type="presParOf" srcId="{62C746A2-A331-444D-9DE2-971F8BD24BE4}" destId="{617C3050-1916-44A5-965F-F1FE49C130A4}" srcOrd="6" destOrd="0" presId="urn:microsoft.com/office/officeart/2005/8/layout/list1"/>
    <dgm:cxn modelId="{35ADF3E0-92FA-4DDD-8EDE-4AFF48CD5676}" type="presParOf" srcId="{62C746A2-A331-444D-9DE2-971F8BD24BE4}" destId="{DAED4E4B-BFD2-400D-BC88-6E6132081D7F}" srcOrd="7" destOrd="0" presId="urn:microsoft.com/office/officeart/2005/8/layout/list1"/>
    <dgm:cxn modelId="{FA8E3F91-0EA2-4E13-A19A-FEB42C9C6B8F}" type="presParOf" srcId="{62C746A2-A331-444D-9DE2-971F8BD24BE4}" destId="{839767BA-32BC-45A2-8D04-8B0BDE32DBDC}" srcOrd="8" destOrd="0" presId="urn:microsoft.com/office/officeart/2005/8/layout/list1"/>
    <dgm:cxn modelId="{D0D335B8-7A23-483F-A72C-FAFED00F2E4B}" type="presParOf" srcId="{839767BA-32BC-45A2-8D04-8B0BDE32DBDC}" destId="{B836A4A6-887C-4B21-81D6-3D8DAE267E73}" srcOrd="0" destOrd="0" presId="urn:microsoft.com/office/officeart/2005/8/layout/list1"/>
    <dgm:cxn modelId="{5D7DB00B-0029-4BA3-8285-F7FAFA65270F}" type="presParOf" srcId="{839767BA-32BC-45A2-8D04-8B0BDE32DBDC}" destId="{7BA66FFC-02D0-4929-9CBA-F647971DFB18}" srcOrd="1" destOrd="0" presId="urn:microsoft.com/office/officeart/2005/8/layout/list1"/>
    <dgm:cxn modelId="{4216AD27-9C44-4297-8E86-3D5FD798ABA1}" type="presParOf" srcId="{62C746A2-A331-444D-9DE2-971F8BD24BE4}" destId="{63788056-A86D-4005-AA4A-D198B9A31AA4}" srcOrd="9" destOrd="0" presId="urn:microsoft.com/office/officeart/2005/8/layout/list1"/>
    <dgm:cxn modelId="{693688E5-DCF7-49A2-A455-B56A05AE128C}" type="presParOf" srcId="{62C746A2-A331-444D-9DE2-971F8BD24BE4}" destId="{E44C6505-8429-45C5-9EA2-61DF823B5CF0}" srcOrd="10" destOrd="0" presId="urn:microsoft.com/office/officeart/2005/8/layout/list1"/>
    <dgm:cxn modelId="{3637AF5E-7C6D-48BF-B219-32C8B778D1EA}" type="presParOf" srcId="{62C746A2-A331-444D-9DE2-971F8BD24BE4}" destId="{B225F4D7-A37C-472F-B10D-093C060B72DA}" srcOrd="11" destOrd="0" presId="urn:microsoft.com/office/officeart/2005/8/layout/list1"/>
    <dgm:cxn modelId="{AE740DE6-257F-4C1D-8F5A-43554C5BB396}" type="presParOf" srcId="{62C746A2-A331-444D-9DE2-971F8BD24BE4}" destId="{3A772559-C5A9-48B6-A3D5-0840CD170F89}" srcOrd="12" destOrd="0" presId="urn:microsoft.com/office/officeart/2005/8/layout/list1"/>
    <dgm:cxn modelId="{30A8E1F3-2AE8-4A90-A7B5-6A8228A52708}" type="presParOf" srcId="{3A772559-C5A9-48B6-A3D5-0840CD170F89}" destId="{4797D04C-EA09-4050-B6F6-6D6E07235D0F}" srcOrd="0" destOrd="0" presId="urn:microsoft.com/office/officeart/2005/8/layout/list1"/>
    <dgm:cxn modelId="{23E55ACC-91B0-4439-ACEA-F646F338F766}" type="presParOf" srcId="{3A772559-C5A9-48B6-A3D5-0840CD170F89}" destId="{705E6633-31C9-47E8-AEA5-E814F2D61C52}" srcOrd="1" destOrd="0" presId="urn:microsoft.com/office/officeart/2005/8/layout/list1"/>
    <dgm:cxn modelId="{EC9D9A05-028B-4FC7-BE78-0FA0A27693B5}" type="presParOf" srcId="{62C746A2-A331-444D-9DE2-971F8BD24BE4}" destId="{E054BCFD-7C7F-4573-AB69-A2D7870F34BE}" srcOrd="13" destOrd="0" presId="urn:microsoft.com/office/officeart/2005/8/layout/list1"/>
    <dgm:cxn modelId="{C423FF4A-C4B2-42E7-8E3F-9F9BB4D89380}" type="presParOf" srcId="{62C746A2-A331-444D-9DE2-971F8BD24BE4}" destId="{0BED430C-57C9-41E2-95EA-A678B69C157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1132A1B-58DF-488C-A70C-7701B148EFB0}">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814A5EA5-E164-4067-AB71-036A1B761D7E}" type="parTrans" cxnId="{64F3A2CB-45D0-4D8A-BD38-694A09D7E6DE}">
      <dgm:prSet/>
      <dgm:spPr/>
      <dgm:t>
        <a:bodyPr/>
        <a:lstStyle/>
        <a:p>
          <a:endParaRPr lang="en-US"/>
        </a:p>
      </dgm:t>
    </dgm:pt>
    <dgm:pt modelId="{74196BC0-0FE0-4C72-B066-64553E9D42FB}" type="sibTrans" cxnId="{64F3A2CB-45D0-4D8A-BD38-694A09D7E6DE}">
      <dgm:prSet/>
      <dgm:spPr/>
      <dgm:t>
        <a:bodyPr/>
        <a:lstStyle/>
        <a:p>
          <a:endParaRPr lang="en-US"/>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3"/>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4" custScaleX="82140" custScaleY="26751" custLinFactNeighborY="2467"/>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4" custScaleX="107265" custScaleY="227859" custLinFactY="-9967" custLinFactNeighborX="-327" custLinFactNeighborY="-100000"/>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1" custLinFactY="3900000" custLinFactNeighborX="1124" custLinFactNeighborY="3982283"/>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3" custLinFactNeighborY="-93543"/>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4" custScaleX="82140" custScaleY="75117" custLinFactNeighborY="-65052"/>
      <dgm:spPr/>
      <dgm:t>
        <a:bodyPr/>
        <a:lstStyle/>
        <a:p>
          <a:endParaRPr lang="en-US"/>
        </a:p>
      </dgm:t>
    </dgm:pt>
    <dgm:pt modelId="{57D1BE1C-288E-4D93-857F-82C76D38F197}" type="pres">
      <dgm:prSet presAssocID="{8B11413A-A39D-48C0-984F-ECABA70A5067}" presName="vert1" presStyleCnt="0"/>
      <dgm:spPr/>
    </dgm:pt>
    <dgm:pt modelId="{30F02B94-A471-45CF-8AF5-FFB10EC0337A}" type="pres">
      <dgm:prSet presAssocID="{11132A1B-58DF-488C-A70C-7701B148EFB0}" presName="thickLine" presStyleLbl="alignNode1" presStyleIdx="2" presStyleCnt="3" custLinFactNeighborY="-54874"/>
      <dgm:spPr/>
    </dgm:pt>
    <dgm:pt modelId="{BEA7E9C3-14ED-49AE-88D3-745A19C4C953}" type="pres">
      <dgm:prSet presAssocID="{11132A1B-58DF-488C-A70C-7701B148EFB0}" presName="horz1" presStyleCnt="0"/>
      <dgm:spPr/>
    </dgm:pt>
    <dgm:pt modelId="{80A5D7E0-A2D3-4C6C-B28A-190C74408F73}" type="pres">
      <dgm:prSet presAssocID="{11132A1B-58DF-488C-A70C-7701B148EFB0}" presName="tx1" presStyleLbl="revTx" presStyleIdx="3" presStyleCnt="4" custScaleX="82140" custScaleY="38268" custLinFactNeighborY="-17844"/>
      <dgm:spPr/>
      <dgm:t>
        <a:bodyPr/>
        <a:lstStyle/>
        <a:p>
          <a:endParaRPr lang="en-US"/>
        </a:p>
      </dgm:t>
    </dgm:pt>
    <dgm:pt modelId="{C1393448-94DA-4B52-B2CC-8D0B7A7EB78C}" type="pres">
      <dgm:prSet presAssocID="{11132A1B-58DF-488C-A70C-7701B148EFB0}" presName="vert1" presStyleCnt="0"/>
      <dgm:spPr/>
    </dgm:pt>
  </dgm:ptLst>
  <dgm:cxnLst>
    <dgm:cxn modelId="{1052F958-25A2-4BEC-B201-6861D88B6BA8}" type="presOf" srcId="{9913E13F-F5D1-4AB9-9C3E-6922DA30100F}" destId="{EAE4599C-B27A-4E13-B418-2F36D2CED72B}" srcOrd="0" destOrd="0" presId="urn:microsoft.com/office/officeart/2008/layout/LinedList"/>
    <dgm:cxn modelId="{64F3A2CB-45D0-4D8A-BD38-694A09D7E6DE}" srcId="{FEA87826-C15B-43C1-909B-511BC9B926D0}" destId="{11132A1B-58DF-488C-A70C-7701B148EFB0}" srcOrd="2" destOrd="0" parTransId="{814A5EA5-E164-4067-AB71-036A1B761D7E}" sibTransId="{74196BC0-0FE0-4C72-B066-64553E9D42FB}"/>
    <dgm:cxn modelId="{581388B1-C83C-4175-8447-55AF79B40A59}" type="presOf" srcId="{AFB19399-1F4C-4153-8F69-D7E391AF8EED}" destId="{B74867AF-FC58-4603-AF88-51B79A060004}" srcOrd="0" destOrd="0" presId="urn:microsoft.com/office/officeart/2008/layout/LinedList"/>
    <dgm:cxn modelId="{AF5CA0F6-8BB9-4B97-A55C-0FD92AA83EEC}" srcId="{FEA87826-C15B-43C1-909B-511BC9B926D0}" destId="{9913E13F-F5D1-4AB9-9C3E-6922DA30100F}" srcOrd="0" destOrd="0" parTransId="{9984F34A-17DE-4965-A0DC-6E355D2E1208}" sibTransId="{18B4160B-1155-4A32-949B-7370CFBA1B29}"/>
    <dgm:cxn modelId="{B3009470-55EC-4C6B-95BA-4779EB88C4C6}" type="presOf" srcId="{11132A1B-58DF-488C-A70C-7701B148EFB0}" destId="{80A5D7E0-A2D3-4C6C-B28A-190C74408F73}" srcOrd="0" destOrd="0" presId="urn:microsoft.com/office/officeart/2008/layout/LinedList"/>
    <dgm:cxn modelId="{454A42C6-D577-407A-B676-68D9123F7835}" type="presOf" srcId="{8B11413A-A39D-48C0-984F-ECABA70A5067}" destId="{0FE7586A-E0FC-4D42-8C55-A31D2EC2E4D6}"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9C0DF200-96F9-4D06-878F-261C7BE5780B}" srcId="{9913E13F-F5D1-4AB9-9C3E-6922DA30100F}" destId="{AFB19399-1F4C-4153-8F69-D7E391AF8EED}" srcOrd="0" destOrd="0" parTransId="{B74B925C-5EA5-4DBC-802C-4CCC328AE0A3}" sibTransId="{54DC3CCD-AC43-47B6-BF73-ADDD32497CBF}"/>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F95B4E1A-9E67-4B90-AE9E-47BC1F3524B1}" type="presParOf" srcId="{6AA46DBA-49E0-44B0-AE30-BA17A235D9D6}" destId="{30F02B94-A471-45CF-8AF5-FFB10EC0337A}" srcOrd="4" destOrd="0" presId="urn:microsoft.com/office/officeart/2008/layout/LinedList"/>
    <dgm:cxn modelId="{4F965AB7-C11D-4D3F-BE7B-08ED79342686}" type="presParOf" srcId="{6AA46DBA-49E0-44B0-AE30-BA17A235D9D6}" destId="{BEA7E9C3-14ED-49AE-88D3-745A19C4C953}" srcOrd="5" destOrd="0" presId="urn:microsoft.com/office/officeart/2008/layout/LinedList"/>
    <dgm:cxn modelId="{38A08F6E-A247-4D46-BAEC-68436AF562DD}" type="presParOf" srcId="{BEA7E9C3-14ED-49AE-88D3-745A19C4C953}" destId="{80A5D7E0-A2D3-4C6C-B28A-190C74408F73}" srcOrd="0" destOrd="0" presId="urn:microsoft.com/office/officeart/2008/layout/LinedList"/>
    <dgm:cxn modelId="{54615D21-6DDD-42A4-8215-C7E59983DE0E}" type="presParOf" srcId="{BEA7E9C3-14ED-49AE-88D3-745A19C4C953}" destId="{C1393448-94DA-4B52-B2CC-8D0B7A7EB78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56EE02F-5470-47A3-BF53-E8A458CCD5E1}"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563E4276-47A2-433A-8FA0-7296EB620D41}">
      <dgm:prSet phldrT="[Text]"/>
      <dgm:spPr/>
      <dgm:t>
        <a:bodyPr/>
        <a:lstStyle/>
        <a:p>
          <a:r>
            <a:rPr lang="en-US" dirty="0"/>
            <a:t>Everyone immediately becomes on edge</a:t>
          </a:r>
        </a:p>
      </dgm:t>
    </dgm:pt>
    <dgm:pt modelId="{6941230D-9BB7-41E2-9A39-49CB52E3A63F}" type="parTrans" cxnId="{B6628216-0D4A-4BB4-8B7C-DAA611AB655D}">
      <dgm:prSet/>
      <dgm:spPr/>
      <dgm:t>
        <a:bodyPr/>
        <a:lstStyle/>
        <a:p>
          <a:endParaRPr lang="en-US"/>
        </a:p>
      </dgm:t>
    </dgm:pt>
    <dgm:pt modelId="{762B1933-A46E-4CD9-822D-0554695B2D5C}" type="sibTrans" cxnId="{B6628216-0D4A-4BB4-8B7C-DAA611AB655D}">
      <dgm:prSet/>
      <dgm:spPr/>
      <dgm:t>
        <a:bodyPr/>
        <a:lstStyle/>
        <a:p>
          <a:endParaRPr lang="en-US"/>
        </a:p>
      </dgm:t>
    </dgm:pt>
    <dgm:pt modelId="{D6C4AD7C-539C-41E1-B7A4-27ED14100B1F}">
      <dgm:prSet/>
      <dgm:spPr/>
      <dgm:t>
        <a:bodyPr/>
        <a:lstStyle/>
        <a:p>
          <a:r>
            <a:rPr lang="en-US" dirty="0">
              <a:solidFill>
                <a:schemeClr val="accent1"/>
              </a:solidFill>
            </a:rPr>
            <a:t>And nobody performs as well when on edge</a:t>
          </a:r>
        </a:p>
      </dgm:t>
    </dgm:pt>
    <dgm:pt modelId="{D5BDF0EE-3B6E-4166-B904-799D22F1C573}" type="parTrans" cxnId="{D7EE69AF-CBEF-45B2-A958-5846EB19710D}">
      <dgm:prSet/>
      <dgm:spPr/>
      <dgm:t>
        <a:bodyPr/>
        <a:lstStyle/>
        <a:p>
          <a:endParaRPr lang="en-US"/>
        </a:p>
      </dgm:t>
    </dgm:pt>
    <dgm:pt modelId="{D5636191-EC4C-4C81-9AE9-6F90EC66DAFF}" type="sibTrans" cxnId="{D7EE69AF-CBEF-45B2-A958-5846EB19710D}">
      <dgm:prSet/>
      <dgm:spPr/>
      <dgm:t>
        <a:bodyPr/>
        <a:lstStyle/>
        <a:p>
          <a:endParaRPr lang="en-US"/>
        </a:p>
      </dgm:t>
    </dgm:pt>
    <dgm:pt modelId="{C04767E4-8EB6-4EC1-8539-98C9B85CB40F}">
      <dgm:prSet/>
      <dgm:spPr/>
      <dgm:t>
        <a:bodyPr/>
        <a:lstStyle/>
        <a:p>
          <a:r>
            <a:rPr lang="en-US" dirty="0"/>
            <a:t>Staff might get offended</a:t>
          </a:r>
        </a:p>
      </dgm:t>
    </dgm:pt>
    <dgm:pt modelId="{EE72EFE3-8453-4E11-BC2C-F7C6F55260A3}" type="parTrans" cxnId="{4501AF1B-88B6-4528-B360-CD41A480D8E0}">
      <dgm:prSet/>
      <dgm:spPr/>
      <dgm:t>
        <a:bodyPr/>
        <a:lstStyle/>
        <a:p>
          <a:endParaRPr lang="en-US"/>
        </a:p>
      </dgm:t>
    </dgm:pt>
    <dgm:pt modelId="{F3F43A63-3955-4DAC-80E3-DEE235D2B2B9}" type="sibTrans" cxnId="{4501AF1B-88B6-4528-B360-CD41A480D8E0}">
      <dgm:prSet/>
      <dgm:spPr/>
      <dgm:t>
        <a:bodyPr/>
        <a:lstStyle/>
        <a:p>
          <a:endParaRPr lang="en-US"/>
        </a:p>
      </dgm:t>
    </dgm:pt>
    <dgm:pt modelId="{DA741BE9-EABE-4939-8D2F-276D490722BB}">
      <dgm:prSet/>
      <dgm:spPr/>
      <dgm:t>
        <a:bodyPr/>
        <a:lstStyle/>
        <a:p>
          <a:r>
            <a:rPr lang="en-US" dirty="0">
              <a:solidFill>
                <a:schemeClr val="accent1"/>
              </a:solidFill>
            </a:rPr>
            <a:t>They might feel put in the middle</a:t>
          </a:r>
        </a:p>
      </dgm:t>
    </dgm:pt>
    <dgm:pt modelId="{3D9D1C15-ABE6-4F06-9A0C-28754D6B38D5}" type="parTrans" cxnId="{F98B9D80-0173-4F83-96EE-1B3AA762C576}">
      <dgm:prSet/>
      <dgm:spPr/>
      <dgm:t>
        <a:bodyPr/>
        <a:lstStyle/>
        <a:p>
          <a:endParaRPr lang="en-US"/>
        </a:p>
      </dgm:t>
    </dgm:pt>
    <dgm:pt modelId="{C2A22642-DED0-41C9-8DBA-7D86E6E71CF2}" type="sibTrans" cxnId="{F98B9D80-0173-4F83-96EE-1B3AA762C576}">
      <dgm:prSet/>
      <dgm:spPr/>
      <dgm:t>
        <a:bodyPr/>
        <a:lstStyle/>
        <a:p>
          <a:endParaRPr lang="en-US"/>
        </a:p>
      </dgm:t>
    </dgm:pt>
    <dgm:pt modelId="{D3916064-2E14-4D93-A119-48BD423D502B}">
      <dgm:prSet/>
      <dgm:spPr/>
      <dgm:t>
        <a:bodyPr/>
        <a:lstStyle/>
        <a:p>
          <a:r>
            <a:rPr lang="en-US" dirty="0">
              <a:solidFill>
                <a:schemeClr val="accent1"/>
              </a:solidFill>
            </a:rPr>
            <a:t>You might have to take sides, but do so professionally</a:t>
          </a:r>
        </a:p>
      </dgm:t>
    </dgm:pt>
    <dgm:pt modelId="{37C29F44-95A6-4CF4-BC9A-B63D73060193}" type="parTrans" cxnId="{4EBC128B-4B79-48B0-A2EE-B7FC031BFD50}">
      <dgm:prSet/>
      <dgm:spPr/>
      <dgm:t>
        <a:bodyPr/>
        <a:lstStyle/>
        <a:p>
          <a:endParaRPr lang="en-US"/>
        </a:p>
      </dgm:t>
    </dgm:pt>
    <dgm:pt modelId="{768109B1-8704-441B-9301-EB92A1B772BB}" type="sibTrans" cxnId="{4EBC128B-4B79-48B0-A2EE-B7FC031BFD50}">
      <dgm:prSet/>
      <dgm:spPr/>
      <dgm:t>
        <a:bodyPr/>
        <a:lstStyle/>
        <a:p>
          <a:endParaRPr lang="en-US"/>
        </a:p>
      </dgm:t>
    </dgm:pt>
    <dgm:pt modelId="{EFA17515-E29C-432C-A328-7D2F05966571}">
      <dgm:prSet/>
      <dgm:spPr/>
      <dgm:t>
        <a:bodyPr/>
        <a:lstStyle/>
        <a:p>
          <a:r>
            <a:rPr lang="en-US" dirty="0"/>
            <a:t>Other patients might get offended</a:t>
          </a:r>
        </a:p>
      </dgm:t>
    </dgm:pt>
    <dgm:pt modelId="{7F0FE70F-493C-4641-A66E-6A34F4DAD3F9}" type="parTrans" cxnId="{D4F6139D-F8C8-4DB9-9994-2F37F947F484}">
      <dgm:prSet/>
      <dgm:spPr/>
      <dgm:t>
        <a:bodyPr/>
        <a:lstStyle/>
        <a:p>
          <a:endParaRPr lang="en-US"/>
        </a:p>
      </dgm:t>
    </dgm:pt>
    <dgm:pt modelId="{B4918E35-B146-475C-AEC2-3F4063921EC9}" type="sibTrans" cxnId="{D4F6139D-F8C8-4DB9-9994-2F37F947F484}">
      <dgm:prSet/>
      <dgm:spPr/>
      <dgm:t>
        <a:bodyPr/>
        <a:lstStyle/>
        <a:p>
          <a:endParaRPr lang="en-US"/>
        </a:p>
      </dgm:t>
    </dgm:pt>
    <dgm:pt modelId="{4E4B1184-0658-4D31-B4CC-4531E4FD1608}">
      <dgm:prSet/>
      <dgm:spPr/>
      <dgm:t>
        <a:bodyPr/>
        <a:lstStyle/>
        <a:p>
          <a:r>
            <a:rPr lang="en-US" dirty="0">
              <a:solidFill>
                <a:schemeClr val="accent1"/>
              </a:solidFill>
            </a:rPr>
            <a:t>Is it worth losing other patients?</a:t>
          </a:r>
        </a:p>
      </dgm:t>
    </dgm:pt>
    <dgm:pt modelId="{20C9B8CA-6779-47DA-ADB4-3A300EFC7E21}" type="parTrans" cxnId="{F80E1167-7C6A-49B4-82BC-7EC931D2C626}">
      <dgm:prSet/>
      <dgm:spPr/>
      <dgm:t>
        <a:bodyPr/>
        <a:lstStyle/>
        <a:p>
          <a:endParaRPr lang="en-US"/>
        </a:p>
      </dgm:t>
    </dgm:pt>
    <dgm:pt modelId="{7E9A029C-5D5C-4206-89E9-53BE4C73EB0B}" type="sibTrans" cxnId="{F80E1167-7C6A-49B4-82BC-7EC931D2C626}">
      <dgm:prSet/>
      <dgm:spPr/>
      <dgm:t>
        <a:bodyPr/>
        <a:lstStyle/>
        <a:p>
          <a:endParaRPr lang="en-US"/>
        </a:p>
      </dgm:t>
    </dgm:pt>
    <dgm:pt modelId="{E1B3F656-C43C-4E46-AF97-8D7BA881F4BA}">
      <dgm:prSet/>
      <dgm:spPr/>
      <dgm:t>
        <a:bodyPr/>
        <a:lstStyle/>
        <a:p>
          <a:r>
            <a:rPr lang="en-US" dirty="0"/>
            <a:t>The schedule falls behind</a:t>
          </a:r>
        </a:p>
      </dgm:t>
    </dgm:pt>
    <dgm:pt modelId="{7CCBC651-5359-49E8-9EF8-36D31357DA76}" type="parTrans" cxnId="{0D230CEA-6B81-454F-8B6E-97C0E79038FF}">
      <dgm:prSet/>
      <dgm:spPr/>
      <dgm:t>
        <a:bodyPr/>
        <a:lstStyle/>
        <a:p>
          <a:endParaRPr lang="en-US"/>
        </a:p>
      </dgm:t>
    </dgm:pt>
    <dgm:pt modelId="{86565DCF-400D-4233-8965-7504167412BD}" type="sibTrans" cxnId="{0D230CEA-6B81-454F-8B6E-97C0E79038FF}">
      <dgm:prSet/>
      <dgm:spPr/>
      <dgm:t>
        <a:bodyPr/>
        <a:lstStyle/>
        <a:p>
          <a:endParaRPr lang="en-US"/>
        </a:p>
      </dgm:t>
    </dgm:pt>
    <dgm:pt modelId="{A84768C5-F593-4EC1-975C-B0F59FD490D1}">
      <dgm:prSet/>
      <dgm:spPr/>
      <dgm:t>
        <a:bodyPr/>
        <a:lstStyle/>
        <a:p>
          <a:r>
            <a:rPr lang="en-US" b="0" dirty="0"/>
            <a:t>Angry patients more likely to sue and make Board complaints</a:t>
          </a:r>
        </a:p>
      </dgm:t>
    </dgm:pt>
    <dgm:pt modelId="{D70897E9-6651-4EEC-914E-4FC94503E98E}" type="parTrans" cxnId="{484D43AC-6754-4D0C-9888-CDE3323254C3}">
      <dgm:prSet/>
      <dgm:spPr/>
      <dgm:t>
        <a:bodyPr/>
        <a:lstStyle/>
        <a:p>
          <a:endParaRPr lang="en-US"/>
        </a:p>
      </dgm:t>
    </dgm:pt>
    <dgm:pt modelId="{265D83C0-43DF-461E-8C75-CEA751C6BBAA}" type="sibTrans" cxnId="{484D43AC-6754-4D0C-9888-CDE3323254C3}">
      <dgm:prSet/>
      <dgm:spPr/>
      <dgm:t>
        <a:bodyPr/>
        <a:lstStyle/>
        <a:p>
          <a:endParaRPr lang="en-US"/>
        </a:p>
      </dgm:t>
    </dgm:pt>
    <dgm:pt modelId="{62C746A2-A331-444D-9DE2-971F8BD24BE4}" type="pres">
      <dgm:prSet presAssocID="{556EE02F-5470-47A3-BF53-E8A458CCD5E1}" presName="linear" presStyleCnt="0">
        <dgm:presLayoutVars>
          <dgm:dir/>
          <dgm:animLvl val="lvl"/>
          <dgm:resizeHandles val="exact"/>
        </dgm:presLayoutVars>
      </dgm:prSet>
      <dgm:spPr/>
      <dgm:t>
        <a:bodyPr/>
        <a:lstStyle/>
        <a:p>
          <a:endParaRPr lang="en-US"/>
        </a:p>
      </dgm:t>
    </dgm:pt>
    <dgm:pt modelId="{BEDD8C28-3338-4DFD-AE69-BD3592F946DE}" type="pres">
      <dgm:prSet presAssocID="{563E4276-47A2-433A-8FA0-7296EB620D41}" presName="parentLin" presStyleCnt="0"/>
      <dgm:spPr/>
    </dgm:pt>
    <dgm:pt modelId="{673D8F2E-9DAA-4D83-B1DB-2C4E91567CB5}" type="pres">
      <dgm:prSet presAssocID="{563E4276-47A2-433A-8FA0-7296EB620D41}" presName="parentLeftMargin" presStyleLbl="node1" presStyleIdx="0" presStyleCnt="5"/>
      <dgm:spPr/>
      <dgm:t>
        <a:bodyPr/>
        <a:lstStyle/>
        <a:p>
          <a:endParaRPr lang="en-US"/>
        </a:p>
      </dgm:t>
    </dgm:pt>
    <dgm:pt modelId="{DF72B85E-61AB-45E1-AFE8-2E10EA5009CC}" type="pres">
      <dgm:prSet presAssocID="{563E4276-47A2-433A-8FA0-7296EB620D41}" presName="parentText" presStyleLbl="node1" presStyleIdx="0" presStyleCnt="5">
        <dgm:presLayoutVars>
          <dgm:chMax val="0"/>
          <dgm:bulletEnabled val="1"/>
        </dgm:presLayoutVars>
      </dgm:prSet>
      <dgm:spPr/>
      <dgm:t>
        <a:bodyPr/>
        <a:lstStyle/>
        <a:p>
          <a:endParaRPr lang="en-US"/>
        </a:p>
      </dgm:t>
    </dgm:pt>
    <dgm:pt modelId="{8E208F6E-EC00-4375-9522-3E1A3C456B0D}" type="pres">
      <dgm:prSet presAssocID="{563E4276-47A2-433A-8FA0-7296EB620D41}" presName="negativeSpace" presStyleCnt="0"/>
      <dgm:spPr/>
    </dgm:pt>
    <dgm:pt modelId="{E05CD30B-ED33-42F3-BC39-6048CD95259F}" type="pres">
      <dgm:prSet presAssocID="{563E4276-47A2-433A-8FA0-7296EB620D41}" presName="childText" presStyleLbl="conFgAcc1" presStyleIdx="0" presStyleCnt="5">
        <dgm:presLayoutVars>
          <dgm:bulletEnabled val="1"/>
        </dgm:presLayoutVars>
      </dgm:prSet>
      <dgm:spPr/>
      <dgm:t>
        <a:bodyPr/>
        <a:lstStyle/>
        <a:p>
          <a:endParaRPr lang="en-US"/>
        </a:p>
      </dgm:t>
    </dgm:pt>
    <dgm:pt modelId="{5248645A-6EC9-498E-B03F-9A0069F8E810}" type="pres">
      <dgm:prSet presAssocID="{762B1933-A46E-4CD9-822D-0554695B2D5C}" presName="spaceBetweenRectangles" presStyleCnt="0"/>
      <dgm:spPr/>
    </dgm:pt>
    <dgm:pt modelId="{58EC2313-5A48-4E60-8F3D-92C80268AC4F}" type="pres">
      <dgm:prSet presAssocID="{C04767E4-8EB6-4EC1-8539-98C9B85CB40F}" presName="parentLin" presStyleCnt="0"/>
      <dgm:spPr/>
    </dgm:pt>
    <dgm:pt modelId="{BFCFF4A3-B7F6-49BA-8127-FBF7FD5DCB8D}" type="pres">
      <dgm:prSet presAssocID="{C04767E4-8EB6-4EC1-8539-98C9B85CB40F}" presName="parentLeftMargin" presStyleLbl="node1" presStyleIdx="0" presStyleCnt="5"/>
      <dgm:spPr/>
      <dgm:t>
        <a:bodyPr/>
        <a:lstStyle/>
        <a:p>
          <a:endParaRPr lang="en-US"/>
        </a:p>
      </dgm:t>
    </dgm:pt>
    <dgm:pt modelId="{EFA7CF9A-D9F5-4EF6-9684-0B5B0E151388}" type="pres">
      <dgm:prSet presAssocID="{C04767E4-8EB6-4EC1-8539-98C9B85CB40F}" presName="parentText" presStyleLbl="node1" presStyleIdx="1" presStyleCnt="5">
        <dgm:presLayoutVars>
          <dgm:chMax val="0"/>
          <dgm:bulletEnabled val="1"/>
        </dgm:presLayoutVars>
      </dgm:prSet>
      <dgm:spPr/>
      <dgm:t>
        <a:bodyPr/>
        <a:lstStyle/>
        <a:p>
          <a:endParaRPr lang="en-US"/>
        </a:p>
      </dgm:t>
    </dgm:pt>
    <dgm:pt modelId="{8FE7618C-61B9-4EEB-AFA5-7191347CE88A}" type="pres">
      <dgm:prSet presAssocID="{C04767E4-8EB6-4EC1-8539-98C9B85CB40F}" presName="negativeSpace" presStyleCnt="0"/>
      <dgm:spPr/>
    </dgm:pt>
    <dgm:pt modelId="{617C3050-1916-44A5-965F-F1FE49C130A4}" type="pres">
      <dgm:prSet presAssocID="{C04767E4-8EB6-4EC1-8539-98C9B85CB40F}" presName="childText" presStyleLbl="conFgAcc1" presStyleIdx="1" presStyleCnt="5">
        <dgm:presLayoutVars>
          <dgm:bulletEnabled val="1"/>
        </dgm:presLayoutVars>
      </dgm:prSet>
      <dgm:spPr/>
      <dgm:t>
        <a:bodyPr/>
        <a:lstStyle/>
        <a:p>
          <a:endParaRPr lang="en-US"/>
        </a:p>
      </dgm:t>
    </dgm:pt>
    <dgm:pt modelId="{DAED4E4B-BFD2-400D-BC88-6E6132081D7F}" type="pres">
      <dgm:prSet presAssocID="{F3F43A63-3955-4DAC-80E3-DEE235D2B2B9}" presName="spaceBetweenRectangles" presStyleCnt="0"/>
      <dgm:spPr/>
    </dgm:pt>
    <dgm:pt modelId="{839767BA-32BC-45A2-8D04-8B0BDE32DBDC}" type="pres">
      <dgm:prSet presAssocID="{EFA17515-E29C-432C-A328-7D2F05966571}" presName="parentLin" presStyleCnt="0"/>
      <dgm:spPr/>
    </dgm:pt>
    <dgm:pt modelId="{B836A4A6-887C-4B21-81D6-3D8DAE267E73}" type="pres">
      <dgm:prSet presAssocID="{EFA17515-E29C-432C-A328-7D2F05966571}" presName="parentLeftMargin" presStyleLbl="node1" presStyleIdx="1" presStyleCnt="5"/>
      <dgm:spPr/>
      <dgm:t>
        <a:bodyPr/>
        <a:lstStyle/>
        <a:p>
          <a:endParaRPr lang="en-US"/>
        </a:p>
      </dgm:t>
    </dgm:pt>
    <dgm:pt modelId="{7BA66FFC-02D0-4929-9CBA-F647971DFB18}" type="pres">
      <dgm:prSet presAssocID="{EFA17515-E29C-432C-A328-7D2F05966571}" presName="parentText" presStyleLbl="node1" presStyleIdx="2" presStyleCnt="5">
        <dgm:presLayoutVars>
          <dgm:chMax val="0"/>
          <dgm:bulletEnabled val="1"/>
        </dgm:presLayoutVars>
      </dgm:prSet>
      <dgm:spPr/>
      <dgm:t>
        <a:bodyPr/>
        <a:lstStyle/>
        <a:p>
          <a:endParaRPr lang="en-US"/>
        </a:p>
      </dgm:t>
    </dgm:pt>
    <dgm:pt modelId="{63788056-A86D-4005-AA4A-D198B9A31AA4}" type="pres">
      <dgm:prSet presAssocID="{EFA17515-E29C-432C-A328-7D2F05966571}" presName="negativeSpace" presStyleCnt="0"/>
      <dgm:spPr/>
    </dgm:pt>
    <dgm:pt modelId="{E44C6505-8429-45C5-9EA2-61DF823B5CF0}" type="pres">
      <dgm:prSet presAssocID="{EFA17515-E29C-432C-A328-7D2F05966571}" presName="childText" presStyleLbl="conFgAcc1" presStyleIdx="2" presStyleCnt="5">
        <dgm:presLayoutVars>
          <dgm:bulletEnabled val="1"/>
        </dgm:presLayoutVars>
      </dgm:prSet>
      <dgm:spPr/>
      <dgm:t>
        <a:bodyPr/>
        <a:lstStyle/>
        <a:p>
          <a:endParaRPr lang="en-US"/>
        </a:p>
      </dgm:t>
    </dgm:pt>
    <dgm:pt modelId="{B225F4D7-A37C-472F-B10D-093C060B72DA}" type="pres">
      <dgm:prSet presAssocID="{B4918E35-B146-475C-AEC2-3F4063921EC9}" presName="spaceBetweenRectangles" presStyleCnt="0"/>
      <dgm:spPr/>
    </dgm:pt>
    <dgm:pt modelId="{3A772559-C5A9-48B6-A3D5-0840CD170F89}" type="pres">
      <dgm:prSet presAssocID="{E1B3F656-C43C-4E46-AF97-8D7BA881F4BA}" presName="parentLin" presStyleCnt="0"/>
      <dgm:spPr/>
    </dgm:pt>
    <dgm:pt modelId="{4797D04C-EA09-4050-B6F6-6D6E07235D0F}" type="pres">
      <dgm:prSet presAssocID="{E1B3F656-C43C-4E46-AF97-8D7BA881F4BA}" presName="parentLeftMargin" presStyleLbl="node1" presStyleIdx="2" presStyleCnt="5"/>
      <dgm:spPr/>
      <dgm:t>
        <a:bodyPr/>
        <a:lstStyle/>
        <a:p>
          <a:endParaRPr lang="en-US"/>
        </a:p>
      </dgm:t>
    </dgm:pt>
    <dgm:pt modelId="{705E6633-31C9-47E8-AEA5-E814F2D61C52}" type="pres">
      <dgm:prSet presAssocID="{E1B3F656-C43C-4E46-AF97-8D7BA881F4BA}" presName="parentText" presStyleLbl="node1" presStyleIdx="3" presStyleCnt="5">
        <dgm:presLayoutVars>
          <dgm:chMax val="0"/>
          <dgm:bulletEnabled val="1"/>
        </dgm:presLayoutVars>
      </dgm:prSet>
      <dgm:spPr/>
      <dgm:t>
        <a:bodyPr/>
        <a:lstStyle/>
        <a:p>
          <a:endParaRPr lang="en-US"/>
        </a:p>
      </dgm:t>
    </dgm:pt>
    <dgm:pt modelId="{E054BCFD-7C7F-4573-AB69-A2D7870F34BE}" type="pres">
      <dgm:prSet presAssocID="{E1B3F656-C43C-4E46-AF97-8D7BA881F4BA}" presName="negativeSpace" presStyleCnt="0"/>
      <dgm:spPr/>
    </dgm:pt>
    <dgm:pt modelId="{0BED430C-57C9-41E2-95EA-A678B69C1579}" type="pres">
      <dgm:prSet presAssocID="{E1B3F656-C43C-4E46-AF97-8D7BA881F4BA}" presName="childText" presStyleLbl="conFgAcc1" presStyleIdx="3" presStyleCnt="5">
        <dgm:presLayoutVars>
          <dgm:bulletEnabled val="1"/>
        </dgm:presLayoutVars>
      </dgm:prSet>
      <dgm:spPr/>
    </dgm:pt>
    <dgm:pt modelId="{099BB92E-6D5E-4A6D-8735-5EB5CF8B277E}" type="pres">
      <dgm:prSet presAssocID="{86565DCF-400D-4233-8965-7504167412BD}" presName="spaceBetweenRectangles" presStyleCnt="0"/>
      <dgm:spPr/>
    </dgm:pt>
    <dgm:pt modelId="{72E8BFEF-0131-444F-8CF6-9EB3C10A42EB}" type="pres">
      <dgm:prSet presAssocID="{A84768C5-F593-4EC1-975C-B0F59FD490D1}" presName="parentLin" presStyleCnt="0"/>
      <dgm:spPr/>
    </dgm:pt>
    <dgm:pt modelId="{98352CFC-E4C8-431C-906B-F5FB99B946B3}" type="pres">
      <dgm:prSet presAssocID="{A84768C5-F593-4EC1-975C-B0F59FD490D1}" presName="parentLeftMargin" presStyleLbl="node1" presStyleIdx="3" presStyleCnt="5"/>
      <dgm:spPr/>
      <dgm:t>
        <a:bodyPr/>
        <a:lstStyle/>
        <a:p>
          <a:endParaRPr lang="en-US"/>
        </a:p>
      </dgm:t>
    </dgm:pt>
    <dgm:pt modelId="{7B9F9C68-61C3-4B76-849A-B8763A418F05}" type="pres">
      <dgm:prSet presAssocID="{A84768C5-F593-4EC1-975C-B0F59FD490D1}" presName="parentText" presStyleLbl="node1" presStyleIdx="4" presStyleCnt="5" custScaleY="119397">
        <dgm:presLayoutVars>
          <dgm:chMax val="0"/>
          <dgm:bulletEnabled val="1"/>
        </dgm:presLayoutVars>
      </dgm:prSet>
      <dgm:spPr/>
      <dgm:t>
        <a:bodyPr/>
        <a:lstStyle/>
        <a:p>
          <a:endParaRPr lang="en-US"/>
        </a:p>
      </dgm:t>
    </dgm:pt>
    <dgm:pt modelId="{CD5FD377-2FB9-4C5F-8BFA-F3089BB6AC9E}" type="pres">
      <dgm:prSet presAssocID="{A84768C5-F593-4EC1-975C-B0F59FD490D1}" presName="negativeSpace" presStyleCnt="0"/>
      <dgm:spPr/>
    </dgm:pt>
    <dgm:pt modelId="{9B11A4DA-1328-4D06-BFF0-5C05903FFF31}" type="pres">
      <dgm:prSet presAssocID="{A84768C5-F593-4EC1-975C-B0F59FD490D1}" presName="childText" presStyleLbl="conFgAcc1" presStyleIdx="4" presStyleCnt="5">
        <dgm:presLayoutVars>
          <dgm:bulletEnabled val="1"/>
        </dgm:presLayoutVars>
      </dgm:prSet>
      <dgm:spPr/>
    </dgm:pt>
  </dgm:ptLst>
  <dgm:cxnLst>
    <dgm:cxn modelId="{D4F6139D-F8C8-4DB9-9994-2F37F947F484}" srcId="{556EE02F-5470-47A3-BF53-E8A458CCD5E1}" destId="{EFA17515-E29C-432C-A328-7D2F05966571}" srcOrd="2" destOrd="0" parTransId="{7F0FE70F-493C-4641-A66E-6A34F4DAD3F9}" sibTransId="{B4918E35-B146-475C-AEC2-3F4063921EC9}"/>
    <dgm:cxn modelId="{B6628216-0D4A-4BB4-8B7C-DAA611AB655D}" srcId="{556EE02F-5470-47A3-BF53-E8A458CCD5E1}" destId="{563E4276-47A2-433A-8FA0-7296EB620D41}" srcOrd="0" destOrd="0" parTransId="{6941230D-9BB7-41E2-9A39-49CB52E3A63F}" sibTransId="{762B1933-A46E-4CD9-822D-0554695B2D5C}"/>
    <dgm:cxn modelId="{E711E614-7354-4E66-B222-9405E7EE104A}" type="presOf" srcId="{556EE02F-5470-47A3-BF53-E8A458CCD5E1}" destId="{62C746A2-A331-444D-9DE2-971F8BD24BE4}" srcOrd="0" destOrd="0" presId="urn:microsoft.com/office/officeart/2005/8/layout/list1"/>
    <dgm:cxn modelId="{7064E697-F645-4DF1-B869-CD0243381E48}" type="presOf" srcId="{C04767E4-8EB6-4EC1-8539-98C9B85CB40F}" destId="{EFA7CF9A-D9F5-4EF6-9684-0B5B0E151388}" srcOrd="1" destOrd="0" presId="urn:microsoft.com/office/officeart/2005/8/layout/list1"/>
    <dgm:cxn modelId="{4EBC128B-4B79-48B0-A2EE-B7FC031BFD50}" srcId="{C04767E4-8EB6-4EC1-8539-98C9B85CB40F}" destId="{D3916064-2E14-4D93-A119-48BD423D502B}" srcOrd="1" destOrd="0" parTransId="{37C29F44-95A6-4CF4-BC9A-B63D73060193}" sibTransId="{768109B1-8704-441B-9301-EB92A1B772BB}"/>
    <dgm:cxn modelId="{484D43AC-6754-4D0C-9888-CDE3323254C3}" srcId="{556EE02F-5470-47A3-BF53-E8A458CCD5E1}" destId="{A84768C5-F593-4EC1-975C-B0F59FD490D1}" srcOrd="4" destOrd="0" parTransId="{D70897E9-6651-4EEC-914E-4FC94503E98E}" sibTransId="{265D83C0-43DF-461E-8C75-CEA751C6BBAA}"/>
    <dgm:cxn modelId="{5659FDF4-2FB6-4621-8B8E-D4E6EB859E3B}" type="presOf" srcId="{E1B3F656-C43C-4E46-AF97-8D7BA881F4BA}" destId="{4797D04C-EA09-4050-B6F6-6D6E07235D0F}" srcOrd="0" destOrd="0" presId="urn:microsoft.com/office/officeart/2005/8/layout/list1"/>
    <dgm:cxn modelId="{E097FEEE-5D77-42E2-A872-9A43A257B76C}" type="presOf" srcId="{C04767E4-8EB6-4EC1-8539-98C9B85CB40F}" destId="{BFCFF4A3-B7F6-49BA-8127-FBF7FD5DCB8D}" srcOrd="0" destOrd="0" presId="urn:microsoft.com/office/officeart/2005/8/layout/list1"/>
    <dgm:cxn modelId="{F80E1167-7C6A-49B4-82BC-7EC931D2C626}" srcId="{EFA17515-E29C-432C-A328-7D2F05966571}" destId="{4E4B1184-0658-4D31-B4CC-4531E4FD1608}" srcOrd="0" destOrd="0" parTransId="{20C9B8CA-6779-47DA-ADB4-3A300EFC7E21}" sibTransId="{7E9A029C-5D5C-4206-89E9-53BE4C73EB0B}"/>
    <dgm:cxn modelId="{F98B9D80-0173-4F83-96EE-1B3AA762C576}" srcId="{C04767E4-8EB6-4EC1-8539-98C9B85CB40F}" destId="{DA741BE9-EABE-4939-8D2F-276D490722BB}" srcOrd="0" destOrd="0" parTransId="{3D9D1C15-ABE6-4F06-9A0C-28754D6B38D5}" sibTransId="{C2A22642-DED0-41C9-8DBA-7D86E6E71CF2}"/>
    <dgm:cxn modelId="{0D230CEA-6B81-454F-8B6E-97C0E79038FF}" srcId="{556EE02F-5470-47A3-BF53-E8A458CCD5E1}" destId="{E1B3F656-C43C-4E46-AF97-8D7BA881F4BA}" srcOrd="3" destOrd="0" parTransId="{7CCBC651-5359-49E8-9EF8-36D31357DA76}" sibTransId="{86565DCF-400D-4233-8965-7504167412BD}"/>
    <dgm:cxn modelId="{99F75B02-0EA3-404B-ACD5-A312E7A1EA63}" type="presOf" srcId="{563E4276-47A2-433A-8FA0-7296EB620D41}" destId="{DF72B85E-61AB-45E1-AFE8-2E10EA5009CC}" srcOrd="1" destOrd="0" presId="urn:microsoft.com/office/officeart/2005/8/layout/list1"/>
    <dgm:cxn modelId="{94FE9CD0-D49A-460C-AB48-21F1A854F5C9}" type="presOf" srcId="{EFA17515-E29C-432C-A328-7D2F05966571}" destId="{7BA66FFC-02D0-4929-9CBA-F647971DFB18}" srcOrd="1" destOrd="0" presId="urn:microsoft.com/office/officeart/2005/8/layout/list1"/>
    <dgm:cxn modelId="{000C19DB-3E00-483A-A4CF-09A106596870}" type="presOf" srcId="{D3916064-2E14-4D93-A119-48BD423D502B}" destId="{617C3050-1916-44A5-965F-F1FE49C130A4}" srcOrd="0" destOrd="1" presId="urn:microsoft.com/office/officeart/2005/8/layout/list1"/>
    <dgm:cxn modelId="{1D38A7D7-B6E5-4058-A448-88DE6E67470B}" type="presOf" srcId="{D6C4AD7C-539C-41E1-B7A4-27ED14100B1F}" destId="{E05CD30B-ED33-42F3-BC39-6048CD95259F}" srcOrd="0" destOrd="0" presId="urn:microsoft.com/office/officeart/2005/8/layout/list1"/>
    <dgm:cxn modelId="{B678C020-FC44-4493-9C86-513D834A209C}" type="presOf" srcId="{4E4B1184-0658-4D31-B4CC-4531E4FD1608}" destId="{E44C6505-8429-45C5-9EA2-61DF823B5CF0}" srcOrd="0" destOrd="0" presId="urn:microsoft.com/office/officeart/2005/8/layout/list1"/>
    <dgm:cxn modelId="{4501AF1B-88B6-4528-B360-CD41A480D8E0}" srcId="{556EE02F-5470-47A3-BF53-E8A458CCD5E1}" destId="{C04767E4-8EB6-4EC1-8539-98C9B85CB40F}" srcOrd="1" destOrd="0" parTransId="{EE72EFE3-8453-4E11-BC2C-F7C6F55260A3}" sibTransId="{F3F43A63-3955-4DAC-80E3-DEE235D2B2B9}"/>
    <dgm:cxn modelId="{9F8F3E7F-8284-4ED6-BC08-7027437A733B}" type="presOf" srcId="{A84768C5-F593-4EC1-975C-B0F59FD490D1}" destId="{7B9F9C68-61C3-4B76-849A-B8763A418F05}" srcOrd="1" destOrd="0" presId="urn:microsoft.com/office/officeart/2005/8/layout/list1"/>
    <dgm:cxn modelId="{84F0C1F3-D966-474C-ACE0-C7AA3031EC7D}" type="presOf" srcId="{A84768C5-F593-4EC1-975C-B0F59FD490D1}" destId="{98352CFC-E4C8-431C-906B-F5FB99B946B3}" srcOrd="0" destOrd="0" presId="urn:microsoft.com/office/officeart/2005/8/layout/list1"/>
    <dgm:cxn modelId="{5E1A2051-0387-4CEB-9D29-C5A41F833821}" type="presOf" srcId="{563E4276-47A2-433A-8FA0-7296EB620D41}" destId="{673D8F2E-9DAA-4D83-B1DB-2C4E91567CB5}" srcOrd="0" destOrd="0" presId="urn:microsoft.com/office/officeart/2005/8/layout/list1"/>
    <dgm:cxn modelId="{D7EE69AF-CBEF-45B2-A958-5846EB19710D}" srcId="{563E4276-47A2-433A-8FA0-7296EB620D41}" destId="{D6C4AD7C-539C-41E1-B7A4-27ED14100B1F}" srcOrd="0" destOrd="0" parTransId="{D5BDF0EE-3B6E-4166-B904-799D22F1C573}" sibTransId="{D5636191-EC4C-4C81-9AE9-6F90EC66DAFF}"/>
    <dgm:cxn modelId="{3A4E6B53-5988-4F37-A757-9222B53C35FD}" type="presOf" srcId="{E1B3F656-C43C-4E46-AF97-8D7BA881F4BA}" destId="{705E6633-31C9-47E8-AEA5-E814F2D61C52}" srcOrd="1" destOrd="0" presId="urn:microsoft.com/office/officeart/2005/8/layout/list1"/>
    <dgm:cxn modelId="{31139CB5-D108-45E7-9D7C-2D8E62B242AD}" type="presOf" srcId="{DA741BE9-EABE-4939-8D2F-276D490722BB}" destId="{617C3050-1916-44A5-965F-F1FE49C130A4}" srcOrd="0" destOrd="0" presId="urn:microsoft.com/office/officeart/2005/8/layout/list1"/>
    <dgm:cxn modelId="{53FBC2F0-1A1A-46DD-883C-8FC487A4B727}" type="presOf" srcId="{EFA17515-E29C-432C-A328-7D2F05966571}" destId="{B836A4A6-887C-4B21-81D6-3D8DAE267E73}" srcOrd="0" destOrd="0" presId="urn:microsoft.com/office/officeart/2005/8/layout/list1"/>
    <dgm:cxn modelId="{32E55DDC-455C-42C4-B582-A4FA4C85A3CE}" type="presParOf" srcId="{62C746A2-A331-444D-9DE2-971F8BD24BE4}" destId="{BEDD8C28-3338-4DFD-AE69-BD3592F946DE}" srcOrd="0" destOrd="0" presId="urn:microsoft.com/office/officeart/2005/8/layout/list1"/>
    <dgm:cxn modelId="{7663FA3E-F692-4F09-8B64-7667C63F27BA}" type="presParOf" srcId="{BEDD8C28-3338-4DFD-AE69-BD3592F946DE}" destId="{673D8F2E-9DAA-4D83-B1DB-2C4E91567CB5}" srcOrd="0" destOrd="0" presId="urn:microsoft.com/office/officeart/2005/8/layout/list1"/>
    <dgm:cxn modelId="{D2EDEF84-1ACB-4441-A2F3-0E9C52BEBF1B}" type="presParOf" srcId="{BEDD8C28-3338-4DFD-AE69-BD3592F946DE}" destId="{DF72B85E-61AB-45E1-AFE8-2E10EA5009CC}" srcOrd="1" destOrd="0" presId="urn:microsoft.com/office/officeart/2005/8/layout/list1"/>
    <dgm:cxn modelId="{BD097835-191A-4359-AF77-F2A2A2F4A54B}" type="presParOf" srcId="{62C746A2-A331-444D-9DE2-971F8BD24BE4}" destId="{8E208F6E-EC00-4375-9522-3E1A3C456B0D}" srcOrd="1" destOrd="0" presId="urn:microsoft.com/office/officeart/2005/8/layout/list1"/>
    <dgm:cxn modelId="{26313781-431F-47BB-90E7-EADCE6E2AFF2}" type="presParOf" srcId="{62C746A2-A331-444D-9DE2-971F8BD24BE4}" destId="{E05CD30B-ED33-42F3-BC39-6048CD95259F}" srcOrd="2" destOrd="0" presId="urn:microsoft.com/office/officeart/2005/8/layout/list1"/>
    <dgm:cxn modelId="{42557FB0-008D-4ECD-846B-957E1CE5D106}" type="presParOf" srcId="{62C746A2-A331-444D-9DE2-971F8BD24BE4}" destId="{5248645A-6EC9-498E-B03F-9A0069F8E810}" srcOrd="3" destOrd="0" presId="urn:microsoft.com/office/officeart/2005/8/layout/list1"/>
    <dgm:cxn modelId="{49321A42-124E-415C-811B-7688109B495F}" type="presParOf" srcId="{62C746A2-A331-444D-9DE2-971F8BD24BE4}" destId="{58EC2313-5A48-4E60-8F3D-92C80268AC4F}" srcOrd="4" destOrd="0" presId="urn:microsoft.com/office/officeart/2005/8/layout/list1"/>
    <dgm:cxn modelId="{64D3E24B-E69E-4D40-880E-1D863538B8DA}" type="presParOf" srcId="{58EC2313-5A48-4E60-8F3D-92C80268AC4F}" destId="{BFCFF4A3-B7F6-49BA-8127-FBF7FD5DCB8D}" srcOrd="0" destOrd="0" presId="urn:microsoft.com/office/officeart/2005/8/layout/list1"/>
    <dgm:cxn modelId="{D650FD04-A0D6-4036-A996-DBFA9034FB8A}" type="presParOf" srcId="{58EC2313-5A48-4E60-8F3D-92C80268AC4F}" destId="{EFA7CF9A-D9F5-4EF6-9684-0B5B0E151388}" srcOrd="1" destOrd="0" presId="urn:microsoft.com/office/officeart/2005/8/layout/list1"/>
    <dgm:cxn modelId="{B8B32DF1-38DF-4937-81D5-14D549C4BF80}" type="presParOf" srcId="{62C746A2-A331-444D-9DE2-971F8BD24BE4}" destId="{8FE7618C-61B9-4EEB-AFA5-7191347CE88A}" srcOrd="5" destOrd="0" presId="urn:microsoft.com/office/officeart/2005/8/layout/list1"/>
    <dgm:cxn modelId="{C6D9E7A5-1496-4367-9B59-EE7DB96BBB33}" type="presParOf" srcId="{62C746A2-A331-444D-9DE2-971F8BD24BE4}" destId="{617C3050-1916-44A5-965F-F1FE49C130A4}" srcOrd="6" destOrd="0" presId="urn:microsoft.com/office/officeart/2005/8/layout/list1"/>
    <dgm:cxn modelId="{35ADF3E0-92FA-4DDD-8EDE-4AFF48CD5676}" type="presParOf" srcId="{62C746A2-A331-444D-9DE2-971F8BD24BE4}" destId="{DAED4E4B-BFD2-400D-BC88-6E6132081D7F}" srcOrd="7" destOrd="0" presId="urn:microsoft.com/office/officeart/2005/8/layout/list1"/>
    <dgm:cxn modelId="{FA8E3F91-0EA2-4E13-A19A-FEB42C9C6B8F}" type="presParOf" srcId="{62C746A2-A331-444D-9DE2-971F8BD24BE4}" destId="{839767BA-32BC-45A2-8D04-8B0BDE32DBDC}" srcOrd="8" destOrd="0" presId="urn:microsoft.com/office/officeart/2005/8/layout/list1"/>
    <dgm:cxn modelId="{D0D335B8-7A23-483F-A72C-FAFED00F2E4B}" type="presParOf" srcId="{839767BA-32BC-45A2-8D04-8B0BDE32DBDC}" destId="{B836A4A6-887C-4B21-81D6-3D8DAE267E73}" srcOrd="0" destOrd="0" presId="urn:microsoft.com/office/officeart/2005/8/layout/list1"/>
    <dgm:cxn modelId="{5D7DB00B-0029-4BA3-8285-F7FAFA65270F}" type="presParOf" srcId="{839767BA-32BC-45A2-8D04-8B0BDE32DBDC}" destId="{7BA66FFC-02D0-4929-9CBA-F647971DFB18}" srcOrd="1" destOrd="0" presId="urn:microsoft.com/office/officeart/2005/8/layout/list1"/>
    <dgm:cxn modelId="{4216AD27-9C44-4297-8E86-3D5FD798ABA1}" type="presParOf" srcId="{62C746A2-A331-444D-9DE2-971F8BD24BE4}" destId="{63788056-A86D-4005-AA4A-D198B9A31AA4}" srcOrd="9" destOrd="0" presId="urn:microsoft.com/office/officeart/2005/8/layout/list1"/>
    <dgm:cxn modelId="{693688E5-DCF7-49A2-A455-B56A05AE128C}" type="presParOf" srcId="{62C746A2-A331-444D-9DE2-971F8BD24BE4}" destId="{E44C6505-8429-45C5-9EA2-61DF823B5CF0}" srcOrd="10" destOrd="0" presId="urn:microsoft.com/office/officeart/2005/8/layout/list1"/>
    <dgm:cxn modelId="{3637AF5E-7C6D-48BF-B219-32C8B778D1EA}" type="presParOf" srcId="{62C746A2-A331-444D-9DE2-971F8BD24BE4}" destId="{B225F4D7-A37C-472F-B10D-093C060B72DA}" srcOrd="11" destOrd="0" presId="urn:microsoft.com/office/officeart/2005/8/layout/list1"/>
    <dgm:cxn modelId="{AE740DE6-257F-4C1D-8F5A-43554C5BB396}" type="presParOf" srcId="{62C746A2-A331-444D-9DE2-971F8BD24BE4}" destId="{3A772559-C5A9-48B6-A3D5-0840CD170F89}" srcOrd="12" destOrd="0" presId="urn:microsoft.com/office/officeart/2005/8/layout/list1"/>
    <dgm:cxn modelId="{30A8E1F3-2AE8-4A90-A7B5-6A8228A52708}" type="presParOf" srcId="{3A772559-C5A9-48B6-A3D5-0840CD170F89}" destId="{4797D04C-EA09-4050-B6F6-6D6E07235D0F}" srcOrd="0" destOrd="0" presId="urn:microsoft.com/office/officeart/2005/8/layout/list1"/>
    <dgm:cxn modelId="{23E55ACC-91B0-4439-ACEA-F646F338F766}" type="presParOf" srcId="{3A772559-C5A9-48B6-A3D5-0840CD170F89}" destId="{705E6633-31C9-47E8-AEA5-E814F2D61C52}" srcOrd="1" destOrd="0" presId="urn:microsoft.com/office/officeart/2005/8/layout/list1"/>
    <dgm:cxn modelId="{EC9D9A05-028B-4FC7-BE78-0FA0A27693B5}" type="presParOf" srcId="{62C746A2-A331-444D-9DE2-971F8BD24BE4}" destId="{E054BCFD-7C7F-4573-AB69-A2D7870F34BE}" srcOrd="13" destOrd="0" presId="urn:microsoft.com/office/officeart/2005/8/layout/list1"/>
    <dgm:cxn modelId="{C423FF4A-C4B2-42E7-8E3F-9F9BB4D89380}" type="presParOf" srcId="{62C746A2-A331-444D-9DE2-971F8BD24BE4}" destId="{0BED430C-57C9-41E2-95EA-A678B69C1579}" srcOrd="14" destOrd="0" presId="urn:microsoft.com/office/officeart/2005/8/layout/list1"/>
    <dgm:cxn modelId="{52EF0EEE-5D0A-4BFA-802C-4AE7F4EE7FBD}" type="presParOf" srcId="{62C746A2-A331-444D-9DE2-971F8BD24BE4}" destId="{099BB92E-6D5E-4A6D-8735-5EB5CF8B277E}" srcOrd="15" destOrd="0" presId="urn:microsoft.com/office/officeart/2005/8/layout/list1"/>
    <dgm:cxn modelId="{DFEB0F8B-9269-4B50-80AE-9E660F3291F6}" type="presParOf" srcId="{62C746A2-A331-444D-9DE2-971F8BD24BE4}" destId="{72E8BFEF-0131-444F-8CF6-9EB3C10A42EB}" srcOrd="16" destOrd="0" presId="urn:microsoft.com/office/officeart/2005/8/layout/list1"/>
    <dgm:cxn modelId="{8E31CCC0-D375-4D45-8C27-21C6DF66B240}" type="presParOf" srcId="{72E8BFEF-0131-444F-8CF6-9EB3C10A42EB}" destId="{98352CFC-E4C8-431C-906B-F5FB99B946B3}" srcOrd="0" destOrd="0" presId="urn:microsoft.com/office/officeart/2005/8/layout/list1"/>
    <dgm:cxn modelId="{B9F9BD9C-ED0F-47EC-A64E-4753B778B1EC}" type="presParOf" srcId="{72E8BFEF-0131-444F-8CF6-9EB3C10A42EB}" destId="{7B9F9C68-61C3-4B76-849A-B8763A418F05}" srcOrd="1" destOrd="0" presId="urn:microsoft.com/office/officeart/2005/8/layout/list1"/>
    <dgm:cxn modelId="{139A7312-BAC3-4565-AE65-606F1783CFE5}" type="presParOf" srcId="{62C746A2-A331-444D-9DE2-971F8BD24BE4}" destId="{CD5FD377-2FB9-4C5F-8BFA-F3089BB6AC9E}" srcOrd="17" destOrd="0" presId="urn:microsoft.com/office/officeart/2005/8/layout/list1"/>
    <dgm:cxn modelId="{54DD74BC-CF69-45E1-AF86-462AEC173A05}" type="presParOf" srcId="{62C746A2-A331-444D-9DE2-971F8BD24BE4}" destId="{9B11A4DA-1328-4D06-BFF0-5C05903FFF3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F6D1D462-4E15-4008-B307-C86BAD1C2372}"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0176B7FB-B158-4548-A426-8CFF61EB8B87}">
      <dgm:prSet phldrT="[Text]" custT="1"/>
      <dgm:spPr/>
      <dgm:t>
        <a:bodyPr/>
        <a:lstStyle/>
        <a:p>
          <a:r>
            <a:rPr lang="en-US" sz="2200" dirty="0"/>
            <a:t>Will this be the patient who, when you see their name on the schedule, you cringe?</a:t>
          </a:r>
        </a:p>
      </dgm:t>
    </dgm:pt>
    <dgm:pt modelId="{518C7184-B2EC-48BC-955E-4D0899EDB864}" type="parTrans" cxnId="{E251BD7C-9BEA-479D-ADDB-95DE156B605A}">
      <dgm:prSet/>
      <dgm:spPr/>
      <dgm:t>
        <a:bodyPr/>
        <a:lstStyle/>
        <a:p>
          <a:endParaRPr lang="en-US"/>
        </a:p>
      </dgm:t>
    </dgm:pt>
    <dgm:pt modelId="{91FB92FB-956A-41A1-934E-576FC2885F2C}" type="sibTrans" cxnId="{E251BD7C-9BEA-479D-ADDB-95DE156B605A}">
      <dgm:prSet/>
      <dgm:spPr/>
      <dgm:t>
        <a:bodyPr/>
        <a:lstStyle/>
        <a:p>
          <a:endParaRPr lang="en-US"/>
        </a:p>
      </dgm:t>
    </dgm:pt>
    <dgm:pt modelId="{C9100F91-3800-416C-978B-CF73E03EE4A2}">
      <dgm:prSet custT="1"/>
      <dgm:spPr/>
      <dgm:t>
        <a:bodyPr/>
        <a:lstStyle/>
        <a:p>
          <a:r>
            <a:rPr lang="en-US" sz="2200" dirty="0"/>
            <a:t>Think, and re-think, whether you want them to be part of your life</a:t>
          </a:r>
        </a:p>
      </dgm:t>
    </dgm:pt>
    <dgm:pt modelId="{70F396FD-F6A1-47D9-B97B-5253436D7A7C}" type="parTrans" cxnId="{069006DC-3BCB-4B0B-AF43-11F081A018F9}">
      <dgm:prSet/>
      <dgm:spPr/>
      <dgm:t>
        <a:bodyPr/>
        <a:lstStyle/>
        <a:p>
          <a:endParaRPr lang="en-US"/>
        </a:p>
      </dgm:t>
    </dgm:pt>
    <dgm:pt modelId="{3129684E-C9E4-422B-B5B2-32BD2B6B9A37}" type="sibTrans" cxnId="{069006DC-3BCB-4B0B-AF43-11F081A018F9}">
      <dgm:prSet/>
      <dgm:spPr/>
      <dgm:t>
        <a:bodyPr/>
        <a:lstStyle/>
        <a:p>
          <a:endParaRPr lang="en-US"/>
        </a:p>
      </dgm:t>
    </dgm:pt>
    <dgm:pt modelId="{B2165662-F2BF-4432-9251-6032F5B90842}">
      <dgm:prSet custT="1"/>
      <dgm:spPr/>
      <dgm:t>
        <a:bodyPr/>
        <a:lstStyle/>
        <a:p>
          <a:r>
            <a:rPr lang="en-US" sz="2200"/>
            <a:t>The new employee/assertive supervisor conundrum</a:t>
          </a:r>
          <a:endParaRPr lang="en-US" sz="2200" dirty="0"/>
        </a:p>
      </dgm:t>
    </dgm:pt>
    <dgm:pt modelId="{FC2162B0-BE91-49BB-8139-438D7E99D53E}" type="parTrans" cxnId="{989F63F9-5090-49FA-9AFF-B2F2D72B28F5}">
      <dgm:prSet/>
      <dgm:spPr/>
      <dgm:t>
        <a:bodyPr/>
        <a:lstStyle/>
        <a:p>
          <a:endParaRPr lang="en-US"/>
        </a:p>
      </dgm:t>
    </dgm:pt>
    <dgm:pt modelId="{4F659608-18AD-4353-99F1-90872250CA9E}" type="sibTrans" cxnId="{989F63F9-5090-49FA-9AFF-B2F2D72B28F5}">
      <dgm:prSet/>
      <dgm:spPr/>
      <dgm:t>
        <a:bodyPr/>
        <a:lstStyle/>
        <a:p>
          <a:endParaRPr lang="en-US"/>
        </a:p>
      </dgm:t>
    </dgm:pt>
    <dgm:pt modelId="{7CE2E6F7-1734-4DF5-A19E-F4C59CE11638}">
      <dgm:prSet custT="1"/>
      <dgm:spPr/>
      <dgm:t>
        <a:bodyPr/>
        <a:lstStyle/>
        <a:p>
          <a:r>
            <a:rPr lang="en-US" sz="2200" dirty="0"/>
            <a:t>It's far easier to (politely and professionally) opt against taking them on, than dismissing</a:t>
          </a:r>
        </a:p>
      </dgm:t>
    </dgm:pt>
    <dgm:pt modelId="{467CC86F-154D-4630-BC2D-401F3D46BEF8}" type="parTrans" cxnId="{900DC4E1-AD82-46EA-AF7E-6CDAF8EA2944}">
      <dgm:prSet/>
      <dgm:spPr/>
      <dgm:t>
        <a:bodyPr/>
        <a:lstStyle/>
        <a:p>
          <a:endParaRPr lang="en-US"/>
        </a:p>
      </dgm:t>
    </dgm:pt>
    <dgm:pt modelId="{1FC5265A-BA19-4837-9C08-EBA936E923B2}" type="sibTrans" cxnId="{900DC4E1-AD82-46EA-AF7E-6CDAF8EA2944}">
      <dgm:prSet/>
      <dgm:spPr/>
      <dgm:t>
        <a:bodyPr/>
        <a:lstStyle/>
        <a:p>
          <a:endParaRPr lang="en-US"/>
        </a:p>
      </dgm:t>
    </dgm:pt>
    <dgm:pt modelId="{18EB57F9-DD5C-464E-8D44-FA6FDBF5F4FF}">
      <dgm:prSet custT="1"/>
      <dgm:spPr/>
      <dgm:t>
        <a:bodyPr/>
        <a:lstStyle/>
        <a:p>
          <a:r>
            <a:rPr lang="en-US" sz="2200"/>
            <a:t>But beware of claims of discrimination</a:t>
          </a:r>
          <a:endParaRPr lang="en-US" sz="2200" dirty="0"/>
        </a:p>
      </dgm:t>
    </dgm:pt>
    <dgm:pt modelId="{93FF834F-2F14-4575-8EAB-A67781FB4322}" type="parTrans" cxnId="{6DA87E6C-93F1-46C1-AD46-41CBFBB0AD5F}">
      <dgm:prSet/>
      <dgm:spPr/>
      <dgm:t>
        <a:bodyPr/>
        <a:lstStyle/>
        <a:p>
          <a:endParaRPr lang="en-US"/>
        </a:p>
      </dgm:t>
    </dgm:pt>
    <dgm:pt modelId="{353526BB-3526-4092-90D9-3C9215F85692}" type="sibTrans" cxnId="{6DA87E6C-93F1-46C1-AD46-41CBFBB0AD5F}">
      <dgm:prSet/>
      <dgm:spPr/>
      <dgm:t>
        <a:bodyPr/>
        <a:lstStyle/>
        <a:p>
          <a:endParaRPr lang="en-US"/>
        </a:p>
      </dgm:t>
    </dgm:pt>
    <dgm:pt modelId="{5656C0DA-848D-478C-AF76-860BEA106AB0}">
      <dgm:prSet custT="1"/>
      <dgm:spPr/>
      <dgm:t>
        <a:bodyPr/>
        <a:lstStyle/>
        <a:p>
          <a:r>
            <a:rPr lang="en-US" sz="2200"/>
            <a:t>Protected classes</a:t>
          </a:r>
          <a:endParaRPr lang="en-US" sz="2200" dirty="0"/>
        </a:p>
      </dgm:t>
    </dgm:pt>
    <dgm:pt modelId="{1A18ED8B-01C2-4FAB-BADD-21EF3282B762}" type="parTrans" cxnId="{DE85958A-B385-439E-AAC5-D2975F24D455}">
      <dgm:prSet/>
      <dgm:spPr/>
      <dgm:t>
        <a:bodyPr/>
        <a:lstStyle/>
        <a:p>
          <a:endParaRPr lang="en-US"/>
        </a:p>
      </dgm:t>
    </dgm:pt>
    <dgm:pt modelId="{1F1643C0-02A3-416A-9838-044BD636E9D2}" type="sibTrans" cxnId="{DE85958A-B385-439E-AAC5-D2975F24D455}">
      <dgm:prSet/>
      <dgm:spPr/>
      <dgm:t>
        <a:bodyPr/>
        <a:lstStyle/>
        <a:p>
          <a:endParaRPr lang="en-US"/>
        </a:p>
      </dgm:t>
    </dgm:pt>
    <dgm:pt modelId="{D8A9A819-EC17-4E46-8195-4E571B38D73A}">
      <dgm:prSet custT="1"/>
      <dgm:spPr/>
      <dgm:t>
        <a:bodyPr/>
        <a:lstStyle/>
        <a:p>
          <a:r>
            <a:rPr lang="en-US" sz="2200"/>
            <a:t>Race</a:t>
          </a:r>
          <a:endParaRPr lang="en-US" sz="2200" dirty="0"/>
        </a:p>
      </dgm:t>
    </dgm:pt>
    <dgm:pt modelId="{28E4F98E-4282-45EE-A783-CA2EE2C4318B}" type="parTrans" cxnId="{0A10F32A-E519-4B22-B979-B83E57FCE4F6}">
      <dgm:prSet/>
      <dgm:spPr/>
      <dgm:t>
        <a:bodyPr/>
        <a:lstStyle/>
        <a:p>
          <a:endParaRPr lang="en-US"/>
        </a:p>
      </dgm:t>
    </dgm:pt>
    <dgm:pt modelId="{AB03EF51-6CA7-40A7-8043-041970F02CAD}" type="sibTrans" cxnId="{0A10F32A-E519-4B22-B979-B83E57FCE4F6}">
      <dgm:prSet/>
      <dgm:spPr/>
      <dgm:t>
        <a:bodyPr/>
        <a:lstStyle/>
        <a:p>
          <a:endParaRPr lang="en-US"/>
        </a:p>
      </dgm:t>
    </dgm:pt>
    <dgm:pt modelId="{18ECB3CF-4633-4C92-882F-EC9A8F1864D0}">
      <dgm:prSet custT="1"/>
      <dgm:spPr/>
      <dgm:t>
        <a:bodyPr/>
        <a:lstStyle/>
        <a:p>
          <a:r>
            <a:rPr lang="en-US" sz="2200"/>
            <a:t>Ethnicity</a:t>
          </a:r>
          <a:endParaRPr lang="en-US" sz="2200" dirty="0"/>
        </a:p>
      </dgm:t>
    </dgm:pt>
    <dgm:pt modelId="{63D88F68-57E1-424B-9E15-0963085F9654}" type="parTrans" cxnId="{3EFC77C3-344D-4386-B9C2-04F7D4F00D99}">
      <dgm:prSet/>
      <dgm:spPr/>
      <dgm:t>
        <a:bodyPr/>
        <a:lstStyle/>
        <a:p>
          <a:endParaRPr lang="en-US"/>
        </a:p>
      </dgm:t>
    </dgm:pt>
    <dgm:pt modelId="{0E70488B-F5E2-42A9-80E9-A61BB3A9905E}" type="sibTrans" cxnId="{3EFC77C3-344D-4386-B9C2-04F7D4F00D99}">
      <dgm:prSet/>
      <dgm:spPr/>
      <dgm:t>
        <a:bodyPr/>
        <a:lstStyle/>
        <a:p>
          <a:endParaRPr lang="en-US"/>
        </a:p>
      </dgm:t>
    </dgm:pt>
    <dgm:pt modelId="{7B4E2870-1B0F-4E07-9043-109FD21265F1}">
      <dgm:prSet custT="1"/>
      <dgm:spPr/>
      <dgm:t>
        <a:bodyPr/>
        <a:lstStyle/>
        <a:p>
          <a:r>
            <a:rPr lang="en-US" sz="2200"/>
            <a:t>Certain medical conditions</a:t>
          </a:r>
          <a:endParaRPr lang="en-US" sz="2200" dirty="0"/>
        </a:p>
      </dgm:t>
    </dgm:pt>
    <dgm:pt modelId="{E23DB720-66DC-43F7-8C0F-A49D849AEDF3}" type="parTrans" cxnId="{097BA312-AD4A-463E-81A2-5657602B438F}">
      <dgm:prSet/>
      <dgm:spPr/>
      <dgm:t>
        <a:bodyPr/>
        <a:lstStyle/>
        <a:p>
          <a:endParaRPr lang="en-US"/>
        </a:p>
      </dgm:t>
    </dgm:pt>
    <dgm:pt modelId="{91E944F5-2677-4130-AE2F-B1B05E31B03D}" type="sibTrans" cxnId="{097BA312-AD4A-463E-81A2-5657602B438F}">
      <dgm:prSet/>
      <dgm:spPr/>
      <dgm:t>
        <a:bodyPr/>
        <a:lstStyle/>
        <a:p>
          <a:endParaRPr lang="en-US"/>
        </a:p>
      </dgm:t>
    </dgm:pt>
    <dgm:pt modelId="{8F5945E1-7700-4912-8B33-8E225267DD70}" type="pres">
      <dgm:prSet presAssocID="{F6D1D462-4E15-4008-B307-C86BAD1C2372}" presName="linear" presStyleCnt="0">
        <dgm:presLayoutVars>
          <dgm:animLvl val="lvl"/>
          <dgm:resizeHandles val="exact"/>
        </dgm:presLayoutVars>
      </dgm:prSet>
      <dgm:spPr/>
      <dgm:t>
        <a:bodyPr/>
        <a:lstStyle/>
        <a:p>
          <a:endParaRPr lang="en-US"/>
        </a:p>
      </dgm:t>
    </dgm:pt>
    <dgm:pt modelId="{3D54B9CD-AD07-4745-9796-113D7E559CBC}" type="pres">
      <dgm:prSet presAssocID="{0176B7FB-B158-4548-A426-8CFF61EB8B87}" presName="parentText" presStyleLbl="node1" presStyleIdx="0" presStyleCnt="3" custLinFactNeighborY="26724">
        <dgm:presLayoutVars>
          <dgm:chMax val="0"/>
          <dgm:bulletEnabled val="1"/>
        </dgm:presLayoutVars>
      </dgm:prSet>
      <dgm:spPr/>
      <dgm:t>
        <a:bodyPr/>
        <a:lstStyle/>
        <a:p>
          <a:endParaRPr lang="en-US"/>
        </a:p>
      </dgm:t>
    </dgm:pt>
    <dgm:pt modelId="{36C01A32-0061-4E1A-9F9D-F7408A0DD3C4}" type="pres">
      <dgm:prSet presAssocID="{91FB92FB-956A-41A1-934E-576FC2885F2C}" presName="spacer" presStyleCnt="0"/>
      <dgm:spPr/>
    </dgm:pt>
    <dgm:pt modelId="{71F11160-F6C9-46D2-B662-DA497E59E292}" type="pres">
      <dgm:prSet presAssocID="{C9100F91-3800-416C-978B-CF73E03EE4A2}" presName="parentText" presStyleLbl="node1" presStyleIdx="1" presStyleCnt="3" custLinFactNeighborY="4648">
        <dgm:presLayoutVars>
          <dgm:chMax val="0"/>
          <dgm:bulletEnabled val="1"/>
        </dgm:presLayoutVars>
      </dgm:prSet>
      <dgm:spPr/>
      <dgm:t>
        <a:bodyPr/>
        <a:lstStyle/>
        <a:p>
          <a:endParaRPr lang="en-US"/>
        </a:p>
      </dgm:t>
    </dgm:pt>
    <dgm:pt modelId="{C2D0C5DC-64AB-4CD6-8947-E5D199B4B97F}" type="pres">
      <dgm:prSet presAssocID="{C9100F91-3800-416C-978B-CF73E03EE4A2}" presName="childText" presStyleLbl="revTx" presStyleIdx="0" presStyleCnt="2" custLinFactNeighborY="10279">
        <dgm:presLayoutVars>
          <dgm:bulletEnabled val="1"/>
        </dgm:presLayoutVars>
      </dgm:prSet>
      <dgm:spPr/>
      <dgm:t>
        <a:bodyPr/>
        <a:lstStyle/>
        <a:p>
          <a:endParaRPr lang="en-US"/>
        </a:p>
      </dgm:t>
    </dgm:pt>
    <dgm:pt modelId="{64753A5C-0C0B-43E6-99C7-5D0BE91910E4}" type="pres">
      <dgm:prSet presAssocID="{7CE2E6F7-1734-4DF5-A19E-F4C59CE11638}" presName="parentText" presStyleLbl="node1" presStyleIdx="2" presStyleCnt="3" custLinFactNeighborY="-9298">
        <dgm:presLayoutVars>
          <dgm:chMax val="0"/>
          <dgm:bulletEnabled val="1"/>
        </dgm:presLayoutVars>
      </dgm:prSet>
      <dgm:spPr/>
      <dgm:t>
        <a:bodyPr/>
        <a:lstStyle/>
        <a:p>
          <a:endParaRPr lang="en-US"/>
        </a:p>
      </dgm:t>
    </dgm:pt>
    <dgm:pt modelId="{161A1A7E-4102-4100-880B-B046EDB6703C}" type="pres">
      <dgm:prSet presAssocID="{7CE2E6F7-1734-4DF5-A19E-F4C59CE11638}" presName="childText" presStyleLbl="revTx" presStyleIdx="1" presStyleCnt="2" custLinFactNeighborY="-7195">
        <dgm:presLayoutVars>
          <dgm:bulletEnabled val="1"/>
        </dgm:presLayoutVars>
      </dgm:prSet>
      <dgm:spPr/>
      <dgm:t>
        <a:bodyPr/>
        <a:lstStyle/>
        <a:p>
          <a:endParaRPr lang="en-US"/>
        </a:p>
      </dgm:t>
    </dgm:pt>
  </dgm:ptLst>
  <dgm:cxnLst>
    <dgm:cxn modelId="{6DA87E6C-93F1-46C1-AD46-41CBFBB0AD5F}" srcId="{7CE2E6F7-1734-4DF5-A19E-F4C59CE11638}" destId="{18EB57F9-DD5C-464E-8D44-FA6FDBF5F4FF}" srcOrd="0" destOrd="0" parTransId="{93FF834F-2F14-4575-8EAB-A67781FB4322}" sibTransId="{353526BB-3526-4092-90D9-3C9215F85692}"/>
    <dgm:cxn modelId="{069006DC-3BCB-4B0B-AF43-11F081A018F9}" srcId="{F6D1D462-4E15-4008-B307-C86BAD1C2372}" destId="{C9100F91-3800-416C-978B-CF73E03EE4A2}" srcOrd="1" destOrd="0" parTransId="{70F396FD-F6A1-47D9-B97B-5253436D7A7C}" sibTransId="{3129684E-C9E4-422B-B5B2-32BD2B6B9A37}"/>
    <dgm:cxn modelId="{0A10F32A-E519-4B22-B979-B83E57FCE4F6}" srcId="{5656C0DA-848D-478C-AF76-860BEA106AB0}" destId="{D8A9A819-EC17-4E46-8195-4E571B38D73A}" srcOrd="0" destOrd="0" parTransId="{28E4F98E-4282-45EE-A783-CA2EE2C4318B}" sibTransId="{AB03EF51-6CA7-40A7-8043-041970F02CAD}"/>
    <dgm:cxn modelId="{6D3539E4-898D-4057-9733-4EABAE0441C7}" type="presOf" srcId="{F6D1D462-4E15-4008-B307-C86BAD1C2372}" destId="{8F5945E1-7700-4912-8B33-8E225267DD70}" srcOrd="0" destOrd="0" presId="urn:microsoft.com/office/officeart/2005/8/layout/vList2"/>
    <dgm:cxn modelId="{7B397FA3-AA10-4574-8396-A05011412166}" type="presOf" srcId="{B2165662-F2BF-4432-9251-6032F5B90842}" destId="{C2D0C5DC-64AB-4CD6-8947-E5D199B4B97F}" srcOrd="0" destOrd="0" presId="urn:microsoft.com/office/officeart/2005/8/layout/vList2"/>
    <dgm:cxn modelId="{331E3061-E896-4899-84B7-A44D97EDB400}" type="presOf" srcId="{7B4E2870-1B0F-4E07-9043-109FD21265F1}" destId="{161A1A7E-4102-4100-880B-B046EDB6703C}" srcOrd="0" destOrd="4" presId="urn:microsoft.com/office/officeart/2005/8/layout/vList2"/>
    <dgm:cxn modelId="{9E19061E-8BDA-42BA-BDAE-7A732E7D07C1}" type="presOf" srcId="{18ECB3CF-4633-4C92-882F-EC9A8F1864D0}" destId="{161A1A7E-4102-4100-880B-B046EDB6703C}" srcOrd="0" destOrd="3" presId="urn:microsoft.com/office/officeart/2005/8/layout/vList2"/>
    <dgm:cxn modelId="{DE85958A-B385-439E-AAC5-D2975F24D455}" srcId="{18EB57F9-DD5C-464E-8D44-FA6FDBF5F4FF}" destId="{5656C0DA-848D-478C-AF76-860BEA106AB0}" srcOrd="0" destOrd="0" parTransId="{1A18ED8B-01C2-4FAB-BADD-21EF3282B762}" sibTransId="{1F1643C0-02A3-416A-9838-044BD636E9D2}"/>
    <dgm:cxn modelId="{900DC4E1-AD82-46EA-AF7E-6CDAF8EA2944}" srcId="{F6D1D462-4E15-4008-B307-C86BAD1C2372}" destId="{7CE2E6F7-1734-4DF5-A19E-F4C59CE11638}" srcOrd="2" destOrd="0" parTransId="{467CC86F-154D-4630-BC2D-401F3D46BEF8}" sibTransId="{1FC5265A-BA19-4837-9C08-EBA936E923B2}"/>
    <dgm:cxn modelId="{E251BD7C-9BEA-479D-ADDB-95DE156B605A}" srcId="{F6D1D462-4E15-4008-B307-C86BAD1C2372}" destId="{0176B7FB-B158-4548-A426-8CFF61EB8B87}" srcOrd="0" destOrd="0" parTransId="{518C7184-B2EC-48BC-955E-4D0899EDB864}" sibTransId="{91FB92FB-956A-41A1-934E-576FC2885F2C}"/>
    <dgm:cxn modelId="{438D284D-8EA1-444F-B4E5-EEC8734ECEC2}" type="presOf" srcId="{5656C0DA-848D-478C-AF76-860BEA106AB0}" destId="{161A1A7E-4102-4100-880B-B046EDB6703C}" srcOrd="0" destOrd="1" presId="urn:microsoft.com/office/officeart/2005/8/layout/vList2"/>
    <dgm:cxn modelId="{097BA312-AD4A-463E-81A2-5657602B438F}" srcId="{5656C0DA-848D-478C-AF76-860BEA106AB0}" destId="{7B4E2870-1B0F-4E07-9043-109FD21265F1}" srcOrd="2" destOrd="0" parTransId="{E23DB720-66DC-43F7-8C0F-A49D849AEDF3}" sibTransId="{91E944F5-2677-4130-AE2F-B1B05E31B03D}"/>
    <dgm:cxn modelId="{4A1D4AB2-9EBC-4B09-9907-C6FEC669A0D4}" type="presOf" srcId="{D8A9A819-EC17-4E46-8195-4E571B38D73A}" destId="{161A1A7E-4102-4100-880B-B046EDB6703C}" srcOrd="0" destOrd="2" presId="urn:microsoft.com/office/officeart/2005/8/layout/vList2"/>
    <dgm:cxn modelId="{989F63F9-5090-49FA-9AFF-B2F2D72B28F5}" srcId="{C9100F91-3800-416C-978B-CF73E03EE4A2}" destId="{B2165662-F2BF-4432-9251-6032F5B90842}" srcOrd="0" destOrd="0" parTransId="{FC2162B0-BE91-49BB-8139-438D7E99D53E}" sibTransId="{4F659608-18AD-4353-99F1-90872250CA9E}"/>
    <dgm:cxn modelId="{FF70EBF4-774D-4871-8D37-5FB5BF6B85D1}" type="presOf" srcId="{18EB57F9-DD5C-464E-8D44-FA6FDBF5F4FF}" destId="{161A1A7E-4102-4100-880B-B046EDB6703C}" srcOrd="0" destOrd="0" presId="urn:microsoft.com/office/officeart/2005/8/layout/vList2"/>
    <dgm:cxn modelId="{5FAD9564-5199-4AB5-9564-AAB9540D1DCC}" type="presOf" srcId="{0176B7FB-B158-4548-A426-8CFF61EB8B87}" destId="{3D54B9CD-AD07-4745-9796-113D7E559CBC}" srcOrd="0" destOrd="0" presId="urn:microsoft.com/office/officeart/2005/8/layout/vList2"/>
    <dgm:cxn modelId="{78E699FD-D8FA-4574-A7F0-C733DE32926E}" type="presOf" srcId="{C9100F91-3800-416C-978B-CF73E03EE4A2}" destId="{71F11160-F6C9-46D2-B662-DA497E59E292}" srcOrd="0" destOrd="0" presId="urn:microsoft.com/office/officeart/2005/8/layout/vList2"/>
    <dgm:cxn modelId="{4ECC8D29-1459-4173-9130-ABD177E22EB9}" type="presOf" srcId="{7CE2E6F7-1734-4DF5-A19E-F4C59CE11638}" destId="{64753A5C-0C0B-43E6-99C7-5D0BE91910E4}" srcOrd="0" destOrd="0" presId="urn:microsoft.com/office/officeart/2005/8/layout/vList2"/>
    <dgm:cxn modelId="{3EFC77C3-344D-4386-B9C2-04F7D4F00D99}" srcId="{5656C0DA-848D-478C-AF76-860BEA106AB0}" destId="{18ECB3CF-4633-4C92-882F-EC9A8F1864D0}" srcOrd="1" destOrd="0" parTransId="{63D88F68-57E1-424B-9E15-0963085F9654}" sibTransId="{0E70488B-F5E2-42A9-80E9-A61BB3A9905E}"/>
    <dgm:cxn modelId="{FE27FEC1-07E8-4FF6-BC04-452B86806425}" type="presParOf" srcId="{8F5945E1-7700-4912-8B33-8E225267DD70}" destId="{3D54B9CD-AD07-4745-9796-113D7E559CBC}" srcOrd="0" destOrd="0" presId="urn:microsoft.com/office/officeart/2005/8/layout/vList2"/>
    <dgm:cxn modelId="{EF3C3EB1-39D3-47C8-8D8C-CAEE4A9446B0}" type="presParOf" srcId="{8F5945E1-7700-4912-8B33-8E225267DD70}" destId="{36C01A32-0061-4E1A-9F9D-F7408A0DD3C4}" srcOrd="1" destOrd="0" presId="urn:microsoft.com/office/officeart/2005/8/layout/vList2"/>
    <dgm:cxn modelId="{DD39686F-0019-4E26-82FB-F1C75C912B20}" type="presParOf" srcId="{8F5945E1-7700-4912-8B33-8E225267DD70}" destId="{71F11160-F6C9-46D2-B662-DA497E59E292}" srcOrd="2" destOrd="0" presId="urn:microsoft.com/office/officeart/2005/8/layout/vList2"/>
    <dgm:cxn modelId="{A68D6A56-98AC-4FE9-92D0-EB34ACE0D3A7}" type="presParOf" srcId="{8F5945E1-7700-4912-8B33-8E225267DD70}" destId="{C2D0C5DC-64AB-4CD6-8947-E5D199B4B97F}" srcOrd="3" destOrd="0" presId="urn:microsoft.com/office/officeart/2005/8/layout/vList2"/>
    <dgm:cxn modelId="{95F16A96-8E8D-408E-B6F3-EE1CDB6AA745}" type="presParOf" srcId="{8F5945E1-7700-4912-8B33-8E225267DD70}" destId="{64753A5C-0C0B-43E6-99C7-5D0BE91910E4}" srcOrd="4" destOrd="0" presId="urn:microsoft.com/office/officeart/2005/8/layout/vList2"/>
    <dgm:cxn modelId="{C69E8897-A261-43FE-915E-21A570B305A7}" type="presParOf" srcId="{8F5945E1-7700-4912-8B33-8E225267DD70}" destId="{161A1A7E-4102-4100-880B-B046EDB6703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92CAC48-AA0B-AC4B-865B-F6AD5773CFB2}" type="doc">
      <dgm:prSet loTypeId="urn:microsoft.com/office/officeart/2008/layout/VerticalCurvedList" loCatId="" qsTypeId="urn:microsoft.com/office/officeart/2005/8/quickstyle/simple1" qsCatId="simple" csTypeId="urn:microsoft.com/office/officeart/2005/8/colors/accent1_5" csCatId="accent1" phldr="1"/>
      <dgm:spPr/>
      <dgm:t>
        <a:bodyPr/>
        <a:lstStyle/>
        <a:p>
          <a:endParaRPr lang="en-US"/>
        </a:p>
      </dgm:t>
    </dgm:pt>
    <dgm:pt modelId="{B75B5F10-7428-A947-9777-6D702F6CAD34}">
      <dgm:prSet phldrT="[Text]"/>
      <dgm:spPr/>
      <dgm:t>
        <a:bodyPr/>
        <a:lstStyle/>
        <a:p>
          <a:r>
            <a:rPr lang="en-US" dirty="0"/>
            <a:t>Are there problematic behaviors from the start?</a:t>
          </a:r>
        </a:p>
      </dgm:t>
    </dgm:pt>
    <dgm:pt modelId="{D9514851-8449-D448-8431-FBA232F4292B}" type="parTrans" cxnId="{3D5ABD50-9BC2-5E4A-9ED3-B9D01120666C}">
      <dgm:prSet/>
      <dgm:spPr/>
      <dgm:t>
        <a:bodyPr/>
        <a:lstStyle/>
        <a:p>
          <a:endParaRPr lang="en-US"/>
        </a:p>
      </dgm:t>
    </dgm:pt>
    <dgm:pt modelId="{036D5596-9319-5F49-BFB0-C2700A094E88}" type="sibTrans" cxnId="{3D5ABD50-9BC2-5E4A-9ED3-B9D01120666C}">
      <dgm:prSet/>
      <dgm:spPr/>
      <dgm:t>
        <a:bodyPr/>
        <a:lstStyle/>
        <a:p>
          <a:endParaRPr lang="en-US"/>
        </a:p>
      </dgm:t>
    </dgm:pt>
    <dgm:pt modelId="{0D4C0E40-38C5-3E42-B6CE-21B2FCE4E33F}">
      <dgm:prSet phldrT="[Text]"/>
      <dgm:spPr/>
      <dgm:t>
        <a:bodyPr/>
        <a:lstStyle/>
        <a:p>
          <a:r>
            <a:rPr lang="en-US" dirty="0"/>
            <a:t>Consider protected classes and reasons for refusing treatment.</a:t>
          </a:r>
        </a:p>
      </dgm:t>
    </dgm:pt>
    <dgm:pt modelId="{DB1A2164-6E4E-8046-AF23-F50C1EA7CB29}" type="parTrans" cxnId="{4175D605-1E3F-624B-885B-A351F41D1085}">
      <dgm:prSet/>
      <dgm:spPr/>
      <dgm:t>
        <a:bodyPr/>
        <a:lstStyle/>
        <a:p>
          <a:endParaRPr lang="en-US"/>
        </a:p>
      </dgm:t>
    </dgm:pt>
    <dgm:pt modelId="{716B7E9E-8D37-D54D-AC64-C92BC65C71F3}" type="sibTrans" cxnId="{4175D605-1E3F-624B-885B-A351F41D1085}">
      <dgm:prSet/>
      <dgm:spPr/>
      <dgm:t>
        <a:bodyPr/>
        <a:lstStyle/>
        <a:p>
          <a:endParaRPr lang="en-US"/>
        </a:p>
      </dgm:t>
    </dgm:pt>
    <dgm:pt modelId="{F47CBD7F-D321-7144-81DC-39F5EA866BF6}" type="pres">
      <dgm:prSet presAssocID="{792CAC48-AA0B-AC4B-865B-F6AD5773CFB2}" presName="Name0" presStyleCnt="0">
        <dgm:presLayoutVars>
          <dgm:chMax val="7"/>
          <dgm:chPref val="7"/>
          <dgm:dir/>
        </dgm:presLayoutVars>
      </dgm:prSet>
      <dgm:spPr/>
      <dgm:t>
        <a:bodyPr/>
        <a:lstStyle/>
        <a:p>
          <a:endParaRPr lang="en-US"/>
        </a:p>
      </dgm:t>
    </dgm:pt>
    <dgm:pt modelId="{901608BE-4C63-5644-BB03-B631ECCAB63C}" type="pres">
      <dgm:prSet presAssocID="{792CAC48-AA0B-AC4B-865B-F6AD5773CFB2}" presName="Name1" presStyleCnt="0"/>
      <dgm:spPr/>
    </dgm:pt>
    <dgm:pt modelId="{E39BB948-16D2-6A4F-B36D-1212F07B9707}" type="pres">
      <dgm:prSet presAssocID="{792CAC48-AA0B-AC4B-865B-F6AD5773CFB2}" presName="cycle" presStyleCnt="0"/>
      <dgm:spPr/>
    </dgm:pt>
    <dgm:pt modelId="{2D99932D-8658-5E46-A22F-E9CF8F2F8A75}" type="pres">
      <dgm:prSet presAssocID="{792CAC48-AA0B-AC4B-865B-F6AD5773CFB2}" presName="srcNode" presStyleLbl="node1" presStyleIdx="0" presStyleCnt="2"/>
      <dgm:spPr/>
    </dgm:pt>
    <dgm:pt modelId="{F4C7B9B4-DF56-7747-A022-8D2A18209D2D}" type="pres">
      <dgm:prSet presAssocID="{792CAC48-AA0B-AC4B-865B-F6AD5773CFB2}" presName="conn" presStyleLbl="parChTrans1D2" presStyleIdx="0" presStyleCnt="1"/>
      <dgm:spPr/>
      <dgm:t>
        <a:bodyPr/>
        <a:lstStyle/>
        <a:p>
          <a:endParaRPr lang="en-US"/>
        </a:p>
      </dgm:t>
    </dgm:pt>
    <dgm:pt modelId="{EE256963-61D7-204A-9ACF-9ABA392FDC92}" type="pres">
      <dgm:prSet presAssocID="{792CAC48-AA0B-AC4B-865B-F6AD5773CFB2}" presName="extraNode" presStyleLbl="node1" presStyleIdx="0" presStyleCnt="2"/>
      <dgm:spPr/>
    </dgm:pt>
    <dgm:pt modelId="{DA153BB3-1136-0D43-874F-EB5D39E31569}" type="pres">
      <dgm:prSet presAssocID="{792CAC48-AA0B-AC4B-865B-F6AD5773CFB2}" presName="dstNode" presStyleLbl="node1" presStyleIdx="0" presStyleCnt="2"/>
      <dgm:spPr/>
    </dgm:pt>
    <dgm:pt modelId="{72A6776A-C167-8547-93E4-D47E6D1A029C}" type="pres">
      <dgm:prSet presAssocID="{B75B5F10-7428-A947-9777-6D702F6CAD34}" presName="text_1" presStyleLbl="node1" presStyleIdx="0" presStyleCnt="2">
        <dgm:presLayoutVars>
          <dgm:bulletEnabled val="1"/>
        </dgm:presLayoutVars>
      </dgm:prSet>
      <dgm:spPr/>
      <dgm:t>
        <a:bodyPr/>
        <a:lstStyle/>
        <a:p>
          <a:endParaRPr lang="en-US"/>
        </a:p>
      </dgm:t>
    </dgm:pt>
    <dgm:pt modelId="{DC132748-5943-C442-99EB-90CF48CB4D1D}" type="pres">
      <dgm:prSet presAssocID="{B75B5F10-7428-A947-9777-6D702F6CAD34}" presName="accent_1" presStyleCnt="0"/>
      <dgm:spPr/>
    </dgm:pt>
    <dgm:pt modelId="{B9948360-4471-9A44-B539-E8F874D6FF77}" type="pres">
      <dgm:prSet presAssocID="{B75B5F10-7428-A947-9777-6D702F6CAD34}" presName="accentRepeatNode" presStyleLbl="solidFgAcc1" presStyleIdx="0" presStyleCnt="2"/>
      <dgm:spPr/>
    </dgm:pt>
    <dgm:pt modelId="{6A54AC85-6E1A-DB44-BBE6-45F1F9ECCE8C}" type="pres">
      <dgm:prSet presAssocID="{0D4C0E40-38C5-3E42-B6CE-21B2FCE4E33F}" presName="text_2" presStyleLbl="node1" presStyleIdx="1" presStyleCnt="2">
        <dgm:presLayoutVars>
          <dgm:bulletEnabled val="1"/>
        </dgm:presLayoutVars>
      </dgm:prSet>
      <dgm:spPr/>
      <dgm:t>
        <a:bodyPr/>
        <a:lstStyle/>
        <a:p>
          <a:endParaRPr lang="en-US"/>
        </a:p>
      </dgm:t>
    </dgm:pt>
    <dgm:pt modelId="{41A986AB-12DF-DD42-8E68-214F8A1C469B}" type="pres">
      <dgm:prSet presAssocID="{0D4C0E40-38C5-3E42-B6CE-21B2FCE4E33F}" presName="accent_2" presStyleCnt="0"/>
      <dgm:spPr/>
    </dgm:pt>
    <dgm:pt modelId="{DDF12569-89EF-A84B-9386-C5C38A5D8085}" type="pres">
      <dgm:prSet presAssocID="{0D4C0E40-38C5-3E42-B6CE-21B2FCE4E33F}" presName="accentRepeatNode" presStyleLbl="solidFgAcc1" presStyleIdx="1" presStyleCnt="2"/>
      <dgm:spPr/>
    </dgm:pt>
  </dgm:ptLst>
  <dgm:cxnLst>
    <dgm:cxn modelId="{18A554AB-DEDD-5848-93AC-1E8C52C52EA1}" type="presOf" srcId="{B75B5F10-7428-A947-9777-6D702F6CAD34}" destId="{72A6776A-C167-8547-93E4-D47E6D1A029C}" srcOrd="0" destOrd="0" presId="urn:microsoft.com/office/officeart/2008/layout/VerticalCurvedList"/>
    <dgm:cxn modelId="{CB75DD48-66E5-884B-AD18-5EC3779FA5ED}" type="presOf" srcId="{792CAC48-AA0B-AC4B-865B-F6AD5773CFB2}" destId="{F47CBD7F-D321-7144-81DC-39F5EA866BF6}" srcOrd="0" destOrd="0" presId="urn:microsoft.com/office/officeart/2008/layout/VerticalCurvedList"/>
    <dgm:cxn modelId="{4175D605-1E3F-624B-885B-A351F41D1085}" srcId="{792CAC48-AA0B-AC4B-865B-F6AD5773CFB2}" destId="{0D4C0E40-38C5-3E42-B6CE-21B2FCE4E33F}" srcOrd="1" destOrd="0" parTransId="{DB1A2164-6E4E-8046-AF23-F50C1EA7CB29}" sibTransId="{716B7E9E-8D37-D54D-AC64-C92BC65C71F3}"/>
    <dgm:cxn modelId="{C2ECC219-AAA5-364B-8439-7554365E4D5F}" type="presOf" srcId="{0D4C0E40-38C5-3E42-B6CE-21B2FCE4E33F}" destId="{6A54AC85-6E1A-DB44-BBE6-45F1F9ECCE8C}" srcOrd="0" destOrd="0" presId="urn:microsoft.com/office/officeart/2008/layout/VerticalCurvedList"/>
    <dgm:cxn modelId="{3D5ABD50-9BC2-5E4A-9ED3-B9D01120666C}" srcId="{792CAC48-AA0B-AC4B-865B-F6AD5773CFB2}" destId="{B75B5F10-7428-A947-9777-6D702F6CAD34}" srcOrd="0" destOrd="0" parTransId="{D9514851-8449-D448-8431-FBA232F4292B}" sibTransId="{036D5596-9319-5F49-BFB0-C2700A094E88}"/>
    <dgm:cxn modelId="{2F1E0F72-8322-254E-BD7F-D449D8646152}" type="presOf" srcId="{036D5596-9319-5F49-BFB0-C2700A094E88}" destId="{F4C7B9B4-DF56-7747-A022-8D2A18209D2D}" srcOrd="0" destOrd="0" presId="urn:microsoft.com/office/officeart/2008/layout/VerticalCurvedList"/>
    <dgm:cxn modelId="{19345441-E249-FB47-BB3A-573D23042E13}" type="presParOf" srcId="{F47CBD7F-D321-7144-81DC-39F5EA866BF6}" destId="{901608BE-4C63-5644-BB03-B631ECCAB63C}" srcOrd="0" destOrd="0" presId="urn:microsoft.com/office/officeart/2008/layout/VerticalCurvedList"/>
    <dgm:cxn modelId="{16682485-5EE1-214B-B695-012E128CA21F}" type="presParOf" srcId="{901608BE-4C63-5644-BB03-B631ECCAB63C}" destId="{E39BB948-16D2-6A4F-B36D-1212F07B9707}" srcOrd="0" destOrd="0" presId="urn:microsoft.com/office/officeart/2008/layout/VerticalCurvedList"/>
    <dgm:cxn modelId="{B7D3FC0E-A1EA-004D-A417-C076BE309EEA}" type="presParOf" srcId="{E39BB948-16D2-6A4F-B36D-1212F07B9707}" destId="{2D99932D-8658-5E46-A22F-E9CF8F2F8A75}" srcOrd="0" destOrd="0" presId="urn:microsoft.com/office/officeart/2008/layout/VerticalCurvedList"/>
    <dgm:cxn modelId="{6AC290CB-8ED8-0541-9CB6-C3F87B37F7CB}" type="presParOf" srcId="{E39BB948-16D2-6A4F-B36D-1212F07B9707}" destId="{F4C7B9B4-DF56-7747-A022-8D2A18209D2D}" srcOrd="1" destOrd="0" presId="urn:microsoft.com/office/officeart/2008/layout/VerticalCurvedList"/>
    <dgm:cxn modelId="{1E6157F1-F21D-164C-A8F3-95D5A633AC7E}" type="presParOf" srcId="{E39BB948-16D2-6A4F-B36D-1212F07B9707}" destId="{EE256963-61D7-204A-9ACF-9ABA392FDC92}" srcOrd="2" destOrd="0" presId="urn:microsoft.com/office/officeart/2008/layout/VerticalCurvedList"/>
    <dgm:cxn modelId="{98B1EE6E-362C-C24C-8EC8-68A1EA31BD9D}" type="presParOf" srcId="{E39BB948-16D2-6A4F-B36D-1212F07B9707}" destId="{DA153BB3-1136-0D43-874F-EB5D39E31569}" srcOrd="3" destOrd="0" presId="urn:microsoft.com/office/officeart/2008/layout/VerticalCurvedList"/>
    <dgm:cxn modelId="{888FCD7B-A943-5943-844F-FD65152EEC41}" type="presParOf" srcId="{901608BE-4C63-5644-BB03-B631ECCAB63C}" destId="{72A6776A-C167-8547-93E4-D47E6D1A029C}" srcOrd="1" destOrd="0" presId="urn:microsoft.com/office/officeart/2008/layout/VerticalCurvedList"/>
    <dgm:cxn modelId="{7E04CD49-BD03-4743-B8EB-16991FEBA43E}" type="presParOf" srcId="{901608BE-4C63-5644-BB03-B631ECCAB63C}" destId="{DC132748-5943-C442-99EB-90CF48CB4D1D}" srcOrd="2" destOrd="0" presId="urn:microsoft.com/office/officeart/2008/layout/VerticalCurvedList"/>
    <dgm:cxn modelId="{1624029A-44D4-6643-B7DF-8C36F0C09E3F}" type="presParOf" srcId="{DC132748-5943-C442-99EB-90CF48CB4D1D}" destId="{B9948360-4471-9A44-B539-E8F874D6FF77}" srcOrd="0" destOrd="0" presId="urn:microsoft.com/office/officeart/2008/layout/VerticalCurvedList"/>
    <dgm:cxn modelId="{860991E3-34AB-9C42-BB9A-1C49CB0988C8}" type="presParOf" srcId="{901608BE-4C63-5644-BB03-B631ECCAB63C}" destId="{6A54AC85-6E1A-DB44-BBE6-45F1F9ECCE8C}" srcOrd="3" destOrd="0" presId="urn:microsoft.com/office/officeart/2008/layout/VerticalCurvedList"/>
    <dgm:cxn modelId="{C82C8C9F-408B-1F46-B022-5D1FC6D95C29}" type="presParOf" srcId="{901608BE-4C63-5644-BB03-B631ECCAB63C}" destId="{41A986AB-12DF-DD42-8E68-214F8A1C469B}" srcOrd="4" destOrd="0" presId="urn:microsoft.com/office/officeart/2008/layout/VerticalCurvedList"/>
    <dgm:cxn modelId="{A56AB8E2-921D-A547-9CC4-96ACB3341E85}" type="presParOf" srcId="{41A986AB-12DF-DD42-8E68-214F8A1C469B}" destId="{DDF12569-89EF-A84B-9386-C5C38A5D808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05863F52-018C-4FDF-8B6C-A2257317EB71}"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en-US"/>
        </a:p>
      </dgm:t>
    </dgm:pt>
    <dgm:pt modelId="{C541C2D2-461E-4BCD-8A25-C5ECD351806F}">
      <dgm:prSet phldrT="[Text]" custT="1"/>
      <dgm:spPr/>
      <dgm:t>
        <a:bodyPr/>
        <a:lstStyle/>
        <a:p>
          <a:r>
            <a:rPr lang="en-US" sz="2600" b="1" i="0" dirty="0" smtClean="0">
              <a:solidFill>
                <a:schemeClr val="accent1"/>
              </a:solidFill>
            </a:rPr>
            <a:t>Disclosure + Apology </a:t>
          </a:r>
          <a:endParaRPr lang="en-US" sz="2600" b="1" i="0" dirty="0">
            <a:solidFill>
              <a:schemeClr val="accent1"/>
            </a:solidFill>
          </a:endParaRPr>
        </a:p>
      </dgm:t>
    </dgm:pt>
    <dgm:pt modelId="{7B433F6A-9465-4930-BE6B-FAEDC22080BF}" type="sibTrans" cxnId="{86021F06-A7DE-4ECD-9F6A-256EFDAEE4E6}">
      <dgm:prSet/>
      <dgm:spPr/>
      <dgm:t>
        <a:bodyPr/>
        <a:lstStyle/>
        <a:p>
          <a:endParaRPr lang="en-US" sz="2400">
            <a:solidFill>
              <a:schemeClr val="accent1"/>
            </a:solidFill>
          </a:endParaRPr>
        </a:p>
      </dgm:t>
    </dgm:pt>
    <dgm:pt modelId="{13C2D22F-375C-43A2-A469-0A965FDED5AB}" type="parTrans" cxnId="{86021F06-A7DE-4ECD-9F6A-256EFDAEE4E6}">
      <dgm:prSet/>
      <dgm:spPr/>
      <dgm:t>
        <a:bodyPr/>
        <a:lstStyle/>
        <a:p>
          <a:endParaRPr lang="en-US" sz="2400">
            <a:solidFill>
              <a:schemeClr val="accent1"/>
            </a:solidFill>
          </a:endParaRPr>
        </a:p>
      </dgm:t>
    </dgm:pt>
    <dgm:pt modelId="{1F0FDC6A-16E4-4872-9BBA-CE2CAD07461C}">
      <dgm:prSet custT="1"/>
      <dgm:spPr/>
      <dgm:t>
        <a:bodyPr/>
        <a:lstStyle/>
        <a:p>
          <a:r>
            <a:rPr lang="en-US" sz="2600" b="1" dirty="0" smtClean="0">
              <a:solidFill>
                <a:schemeClr val="accent1"/>
              </a:solidFill>
            </a:rPr>
            <a:t>Refund</a:t>
          </a:r>
          <a:endParaRPr lang="en-US" sz="2600" b="1" dirty="0">
            <a:solidFill>
              <a:schemeClr val="accent1"/>
            </a:solidFill>
          </a:endParaRPr>
        </a:p>
      </dgm:t>
    </dgm:pt>
    <dgm:pt modelId="{5E341292-1AB8-4EFA-9442-D705C06DFCA2}" type="parTrans" cxnId="{B7415E13-52CA-420F-88E0-72562ACC2099}">
      <dgm:prSet/>
      <dgm:spPr/>
      <dgm:t>
        <a:bodyPr/>
        <a:lstStyle/>
        <a:p>
          <a:endParaRPr lang="en-US" sz="2400">
            <a:solidFill>
              <a:schemeClr val="accent1"/>
            </a:solidFill>
          </a:endParaRPr>
        </a:p>
      </dgm:t>
    </dgm:pt>
    <dgm:pt modelId="{8C673BAE-677A-405E-9CCB-D83AA4FF2C67}" type="sibTrans" cxnId="{B7415E13-52CA-420F-88E0-72562ACC2099}">
      <dgm:prSet/>
      <dgm:spPr/>
      <dgm:t>
        <a:bodyPr/>
        <a:lstStyle/>
        <a:p>
          <a:endParaRPr lang="en-US" sz="2400">
            <a:solidFill>
              <a:schemeClr val="accent1"/>
            </a:solidFill>
          </a:endParaRPr>
        </a:p>
      </dgm:t>
    </dgm:pt>
    <dgm:pt modelId="{CED9D0B0-8A10-4D00-AC8F-EDDDB67E892A}">
      <dgm:prSet phldrT="[Text]" custT="1"/>
      <dgm:spPr/>
      <dgm:t>
        <a:bodyPr/>
        <a:lstStyle/>
        <a:p>
          <a:r>
            <a:rPr lang="en-US" sz="2600" b="1" i="0" dirty="0" smtClean="0">
              <a:solidFill>
                <a:schemeClr val="accent1"/>
              </a:solidFill>
            </a:rPr>
            <a:t>Dismissal</a:t>
          </a:r>
          <a:endParaRPr lang="en-US" sz="2600" b="1" dirty="0">
            <a:solidFill>
              <a:schemeClr val="accent1"/>
            </a:solidFill>
          </a:endParaRPr>
        </a:p>
      </dgm:t>
    </dgm:pt>
    <dgm:pt modelId="{C528C903-5FEA-45C5-916A-E4B03ABD97B2}" type="parTrans" cxnId="{D1EC1AA3-1C14-4510-8718-6FAA6D307A7A}">
      <dgm:prSet/>
      <dgm:spPr/>
      <dgm:t>
        <a:bodyPr/>
        <a:lstStyle/>
        <a:p>
          <a:endParaRPr lang="en-US" sz="2400">
            <a:solidFill>
              <a:schemeClr val="accent1"/>
            </a:solidFill>
          </a:endParaRPr>
        </a:p>
      </dgm:t>
    </dgm:pt>
    <dgm:pt modelId="{28E6CA72-49FF-45BE-8DD1-85323CFDC32B}" type="sibTrans" cxnId="{D1EC1AA3-1C14-4510-8718-6FAA6D307A7A}">
      <dgm:prSet/>
      <dgm:spPr/>
      <dgm:t>
        <a:bodyPr/>
        <a:lstStyle/>
        <a:p>
          <a:endParaRPr lang="en-US" sz="2400">
            <a:solidFill>
              <a:schemeClr val="accent1"/>
            </a:solidFill>
          </a:endParaRPr>
        </a:p>
      </dgm:t>
    </dgm:pt>
    <dgm:pt modelId="{0603E4E4-6E0F-4312-9A60-D25A7F8E0B75}" type="pres">
      <dgm:prSet presAssocID="{05863F52-018C-4FDF-8B6C-A2257317EB71}" presName="Name0" presStyleCnt="0">
        <dgm:presLayoutVars>
          <dgm:dir/>
        </dgm:presLayoutVars>
      </dgm:prSet>
      <dgm:spPr/>
      <dgm:t>
        <a:bodyPr/>
        <a:lstStyle/>
        <a:p>
          <a:endParaRPr lang="en-US"/>
        </a:p>
      </dgm:t>
    </dgm:pt>
    <dgm:pt modelId="{0A0E2841-8CA1-4061-A23D-FADC88E1F30B}" type="pres">
      <dgm:prSet presAssocID="{C541C2D2-461E-4BCD-8A25-C5ECD351806F}" presName="noChildren" presStyleCnt="0"/>
      <dgm:spPr/>
    </dgm:pt>
    <dgm:pt modelId="{F70F795D-1D42-4CDD-9CC2-0D9567EB1C5D}" type="pres">
      <dgm:prSet presAssocID="{C541C2D2-461E-4BCD-8A25-C5ECD351806F}" presName="gap" presStyleCnt="0"/>
      <dgm:spPr/>
    </dgm:pt>
    <dgm:pt modelId="{A1CEFAE8-5136-4317-9618-3E8C39F4CAEF}" type="pres">
      <dgm:prSet presAssocID="{C541C2D2-461E-4BCD-8A25-C5ECD351806F}" presName="medCircle2" presStyleLbl="vennNode1" presStyleIdx="0" presStyleCnt="3"/>
      <dgm:spPr/>
    </dgm:pt>
    <dgm:pt modelId="{5B28BAAB-9BD9-4094-85F0-1A9C96327CFA}" type="pres">
      <dgm:prSet presAssocID="{C541C2D2-461E-4BCD-8A25-C5ECD351806F}" presName="txLvlOnly1" presStyleLbl="revTx" presStyleIdx="0" presStyleCnt="3"/>
      <dgm:spPr/>
      <dgm:t>
        <a:bodyPr/>
        <a:lstStyle/>
        <a:p>
          <a:endParaRPr lang="en-US"/>
        </a:p>
      </dgm:t>
    </dgm:pt>
    <dgm:pt modelId="{79920CA1-D643-4407-8A68-87D902524F38}" type="pres">
      <dgm:prSet presAssocID="{1F0FDC6A-16E4-4872-9BBA-CE2CAD07461C}" presName="noChildren" presStyleCnt="0"/>
      <dgm:spPr/>
    </dgm:pt>
    <dgm:pt modelId="{6CE179E6-EF1D-4763-8C6A-5B4A072CE320}" type="pres">
      <dgm:prSet presAssocID="{1F0FDC6A-16E4-4872-9BBA-CE2CAD07461C}" presName="gap" presStyleCnt="0"/>
      <dgm:spPr/>
    </dgm:pt>
    <dgm:pt modelId="{7F01B194-FEBF-45AC-9689-E2BF4BC300E7}" type="pres">
      <dgm:prSet presAssocID="{1F0FDC6A-16E4-4872-9BBA-CE2CAD07461C}" presName="medCircle2" presStyleLbl="vennNode1" presStyleIdx="1" presStyleCnt="3"/>
      <dgm:spPr/>
    </dgm:pt>
    <dgm:pt modelId="{A211DF9F-BFFF-4786-83F3-3EE39EB6E31A}" type="pres">
      <dgm:prSet presAssocID="{1F0FDC6A-16E4-4872-9BBA-CE2CAD07461C}" presName="txLvlOnly1" presStyleLbl="revTx" presStyleIdx="1" presStyleCnt="3"/>
      <dgm:spPr/>
      <dgm:t>
        <a:bodyPr/>
        <a:lstStyle/>
        <a:p>
          <a:endParaRPr lang="en-US"/>
        </a:p>
      </dgm:t>
    </dgm:pt>
    <dgm:pt modelId="{3E4C8C4B-C255-4267-A889-E8B087B00E2C}" type="pres">
      <dgm:prSet presAssocID="{CED9D0B0-8A10-4D00-AC8F-EDDDB67E892A}" presName="noChildren" presStyleCnt="0"/>
      <dgm:spPr/>
    </dgm:pt>
    <dgm:pt modelId="{D29FDC51-0426-466D-A39F-7855DBF09706}" type="pres">
      <dgm:prSet presAssocID="{CED9D0B0-8A10-4D00-AC8F-EDDDB67E892A}" presName="gap" presStyleCnt="0"/>
      <dgm:spPr/>
    </dgm:pt>
    <dgm:pt modelId="{C636ACD3-E04C-43B8-952D-7C906A52EE4B}" type="pres">
      <dgm:prSet presAssocID="{CED9D0B0-8A10-4D00-AC8F-EDDDB67E892A}" presName="medCircle2" presStyleLbl="vennNode1" presStyleIdx="2" presStyleCnt="3"/>
      <dgm:spPr/>
    </dgm:pt>
    <dgm:pt modelId="{5585D3EA-190D-457F-AEEA-1FE2E7B8F342}" type="pres">
      <dgm:prSet presAssocID="{CED9D0B0-8A10-4D00-AC8F-EDDDB67E892A}" presName="txLvlOnly1" presStyleLbl="revTx" presStyleIdx="2" presStyleCnt="3"/>
      <dgm:spPr/>
      <dgm:t>
        <a:bodyPr/>
        <a:lstStyle/>
        <a:p>
          <a:endParaRPr lang="en-US"/>
        </a:p>
      </dgm:t>
    </dgm:pt>
  </dgm:ptLst>
  <dgm:cxnLst>
    <dgm:cxn modelId="{9B58EDA0-2E6E-46CD-BD05-967720D8E09B}" type="presOf" srcId="{05863F52-018C-4FDF-8B6C-A2257317EB71}" destId="{0603E4E4-6E0F-4312-9A60-D25A7F8E0B75}" srcOrd="0" destOrd="0" presId="urn:microsoft.com/office/officeart/2008/layout/VerticalCircleList"/>
    <dgm:cxn modelId="{B7415E13-52CA-420F-88E0-72562ACC2099}" srcId="{05863F52-018C-4FDF-8B6C-A2257317EB71}" destId="{1F0FDC6A-16E4-4872-9BBA-CE2CAD07461C}" srcOrd="1" destOrd="0" parTransId="{5E341292-1AB8-4EFA-9442-D705C06DFCA2}" sibTransId="{8C673BAE-677A-405E-9CCB-D83AA4FF2C67}"/>
    <dgm:cxn modelId="{FE94FA20-6786-4D49-94E3-05E1BCD11C5F}" type="presOf" srcId="{1F0FDC6A-16E4-4872-9BBA-CE2CAD07461C}" destId="{A211DF9F-BFFF-4786-83F3-3EE39EB6E31A}" srcOrd="0" destOrd="0" presId="urn:microsoft.com/office/officeart/2008/layout/VerticalCircleList"/>
    <dgm:cxn modelId="{D1EC1AA3-1C14-4510-8718-6FAA6D307A7A}" srcId="{05863F52-018C-4FDF-8B6C-A2257317EB71}" destId="{CED9D0B0-8A10-4D00-AC8F-EDDDB67E892A}" srcOrd="2" destOrd="0" parTransId="{C528C903-5FEA-45C5-916A-E4B03ABD97B2}" sibTransId="{28E6CA72-49FF-45BE-8DD1-85323CFDC32B}"/>
    <dgm:cxn modelId="{EA77BEDD-CAD7-4563-9365-1236977A2EDF}" type="presOf" srcId="{C541C2D2-461E-4BCD-8A25-C5ECD351806F}" destId="{5B28BAAB-9BD9-4094-85F0-1A9C96327CFA}" srcOrd="0" destOrd="0" presId="urn:microsoft.com/office/officeart/2008/layout/VerticalCircleList"/>
    <dgm:cxn modelId="{86021F06-A7DE-4ECD-9F6A-256EFDAEE4E6}" srcId="{05863F52-018C-4FDF-8B6C-A2257317EB71}" destId="{C541C2D2-461E-4BCD-8A25-C5ECD351806F}" srcOrd="0" destOrd="0" parTransId="{13C2D22F-375C-43A2-A469-0A965FDED5AB}" sibTransId="{7B433F6A-9465-4930-BE6B-FAEDC22080BF}"/>
    <dgm:cxn modelId="{935C69C8-5A7F-4146-99F2-53091B1ADECD}" type="presOf" srcId="{CED9D0B0-8A10-4D00-AC8F-EDDDB67E892A}" destId="{5585D3EA-190D-457F-AEEA-1FE2E7B8F342}" srcOrd="0" destOrd="0" presId="urn:microsoft.com/office/officeart/2008/layout/VerticalCircleList"/>
    <dgm:cxn modelId="{2B180379-EC8C-41A3-9015-3B4F331FFEB7}" type="presParOf" srcId="{0603E4E4-6E0F-4312-9A60-D25A7F8E0B75}" destId="{0A0E2841-8CA1-4061-A23D-FADC88E1F30B}" srcOrd="0" destOrd="0" presId="urn:microsoft.com/office/officeart/2008/layout/VerticalCircleList"/>
    <dgm:cxn modelId="{1907AECA-F03B-4F93-8907-37254A15B8D6}" type="presParOf" srcId="{0A0E2841-8CA1-4061-A23D-FADC88E1F30B}" destId="{F70F795D-1D42-4CDD-9CC2-0D9567EB1C5D}" srcOrd="0" destOrd="0" presId="urn:microsoft.com/office/officeart/2008/layout/VerticalCircleList"/>
    <dgm:cxn modelId="{78BA57F5-6101-4456-BA1C-921D8F4EC708}" type="presParOf" srcId="{0A0E2841-8CA1-4061-A23D-FADC88E1F30B}" destId="{A1CEFAE8-5136-4317-9618-3E8C39F4CAEF}" srcOrd="1" destOrd="0" presId="urn:microsoft.com/office/officeart/2008/layout/VerticalCircleList"/>
    <dgm:cxn modelId="{656B651F-ECFC-4680-8FB4-E5857CB75C24}" type="presParOf" srcId="{0A0E2841-8CA1-4061-A23D-FADC88E1F30B}" destId="{5B28BAAB-9BD9-4094-85F0-1A9C96327CFA}" srcOrd="2" destOrd="0" presId="urn:microsoft.com/office/officeart/2008/layout/VerticalCircleList"/>
    <dgm:cxn modelId="{5BC7BE81-39BF-4A65-B098-85B775C2DB49}" type="presParOf" srcId="{0603E4E4-6E0F-4312-9A60-D25A7F8E0B75}" destId="{79920CA1-D643-4407-8A68-87D902524F38}" srcOrd="1" destOrd="0" presId="urn:microsoft.com/office/officeart/2008/layout/VerticalCircleList"/>
    <dgm:cxn modelId="{09231174-4D84-4DDA-A039-A03480B9A72A}" type="presParOf" srcId="{79920CA1-D643-4407-8A68-87D902524F38}" destId="{6CE179E6-EF1D-4763-8C6A-5B4A072CE320}" srcOrd="0" destOrd="0" presId="urn:microsoft.com/office/officeart/2008/layout/VerticalCircleList"/>
    <dgm:cxn modelId="{2CD68DB2-49EA-429B-B70A-A0B9CA79E5C0}" type="presParOf" srcId="{79920CA1-D643-4407-8A68-87D902524F38}" destId="{7F01B194-FEBF-45AC-9689-E2BF4BC300E7}" srcOrd="1" destOrd="0" presId="urn:microsoft.com/office/officeart/2008/layout/VerticalCircleList"/>
    <dgm:cxn modelId="{2BD27BCE-5CE2-4A6F-A5E1-9394CB9DB620}" type="presParOf" srcId="{79920CA1-D643-4407-8A68-87D902524F38}" destId="{A211DF9F-BFFF-4786-83F3-3EE39EB6E31A}" srcOrd="2" destOrd="0" presId="urn:microsoft.com/office/officeart/2008/layout/VerticalCircleList"/>
    <dgm:cxn modelId="{D80C1D8A-2AA5-471D-9D4F-7EDD7938F221}" type="presParOf" srcId="{0603E4E4-6E0F-4312-9A60-D25A7F8E0B75}" destId="{3E4C8C4B-C255-4267-A889-E8B087B00E2C}" srcOrd="2" destOrd="0" presId="urn:microsoft.com/office/officeart/2008/layout/VerticalCircleList"/>
    <dgm:cxn modelId="{8066BC4B-0CE7-4539-8F27-848740864D35}" type="presParOf" srcId="{3E4C8C4B-C255-4267-A889-E8B087B00E2C}" destId="{D29FDC51-0426-466D-A39F-7855DBF09706}" srcOrd="0" destOrd="0" presId="urn:microsoft.com/office/officeart/2008/layout/VerticalCircleList"/>
    <dgm:cxn modelId="{08E608D6-95C2-4FEE-86E1-89014D1DB1F7}" type="presParOf" srcId="{3E4C8C4B-C255-4267-A889-E8B087B00E2C}" destId="{C636ACD3-E04C-43B8-952D-7C906A52EE4B}" srcOrd="1" destOrd="0" presId="urn:microsoft.com/office/officeart/2008/layout/VerticalCircleList"/>
    <dgm:cxn modelId="{CCAA1C52-C7A0-40DF-9E8B-CD4BD524CC78}" type="presParOf" srcId="{3E4C8C4B-C255-4267-A889-E8B087B00E2C}" destId="{5585D3EA-190D-457F-AEEA-1FE2E7B8F342}"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E774A487-E5DB-4E43-8E4E-BA93BE41C70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244DE3E-703B-41DB-AC62-D2337ABE79FC}">
      <dgm:prSet phldrT="[Text]"/>
      <dgm:spPr/>
      <dgm:t>
        <a:bodyPr/>
        <a:lstStyle/>
        <a:p>
          <a:r>
            <a:rPr lang="en-US" dirty="0"/>
            <a:t>Why?</a:t>
          </a:r>
        </a:p>
      </dgm:t>
    </dgm:pt>
    <dgm:pt modelId="{062063CB-34F4-4FA7-8546-A36C8BAF41C2}" type="parTrans" cxnId="{3DFF7902-D56B-48F1-9E9F-82869B3223C3}">
      <dgm:prSet/>
      <dgm:spPr/>
      <dgm:t>
        <a:bodyPr/>
        <a:lstStyle/>
        <a:p>
          <a:endParaRPr lang="en-US"/>
        </a:p>
      </dgm:t>
    </dgm:pt>
    <dgm:pt modelId="{E57A69B2-1E1D-4843-84DE-676EE8CDCC01}" type="sibTrans" cxnId="{3DFF7902-D56B-48F1-9E9F-82869B3223C3}">
      <dgm:prSet/>
      <dgm:spPr/>
      <dgm:t>
        <a:bodyPr/>
        <a:lstStyle/>
        <a:p>
          <a:endParaRPr lang="en-US"/>
        </a:p>
      </dgm:t>
    </dgm:pt>
    <dgm:pt modelId="{05F8C391-B975-4482-8480-C30A8603A7AD}">
      <dgm:prSet/>
      <dgm:spPr/>
      <dgm:t>
        <a:bodyPr/>
        <a:lstStyle/>
        <a:p>
          <a:r>
            <a:rPr lang="en-US" dirty="0">
              <a:solidFill>
                <a:schemeClr val="accent1"/>
              </a:solidFill>
            </a:rPr>
            <a:t>Patients want it and expect it</a:t>
          </a:r>
        </a:p>
      </dgm:t>
    </dgm:pt>
    <dgm:pt modelId="{000C1AFF-B603-44CA-B07B-3C6660BC9A85}" type="parTrans" cxnId="{3F6B5B30-5794-4BAD-A8D2-1E0941CB2853}">
      <dgm:prSet/>
      <dgm:spPr/>
      <dgm:t>
        <a:bodyPr/>
        <a:lstStyle/>
        <a:p>
          <a:endParaRPr lang="en-US"/>
        </a:p>
      </dgm:t>
    </dgm:pt>
    <dgm:pt modelId="{D1348ABD-CFF3-4CD1-AFA4-163B53D11554}" type="sibTrans" cxnId="{3F6B5B30-5794-4BAD-A8D2-1E0941CB2853}">
      <dgm:prSet/>
      <dgm:spPr/>
      <dgm:t>
        <a:bodyPr/>
        <a:lstStyle/>
        <a:p>
          <a:endParaRPr lang="en-US"/>
        </a:p>
      </dgm:t>
    </dgm:pt>
    <dgm:pt modelId="{AC0E7581-7A77-418D-BF24-F84C45133D83}">
      <dgm:prSet/>
      <dgm:spPr/>
      <dgm:t>
        <a:bodyPr/>
        <a:lstStyle/>
        <a:p>
          <a:r>
            <a:rPr lang="en-US" dirty="0">
              <a:solidFill>
                <a:schemeClr val="accent1"/>
              </a:solidFill>
            </a:rPr>
            <a:t>Preserves patient trust</a:t>
          </a:r>
        </a:p>
      </dgm:t>
    </dgm:pt>
    <dgm:pt modelId="{2D89DD3C-DD30-467D-8549-6A789B992E05}" type="parTrans" cxnId="{957D639A-F0BF-465A-B1D7-40539C4EF8D7}">
      <dgm:prSet/>
      <dgm:spPr/>
      <dgm:t>
        <a:bodyPr/>
        <a:lstStyle/>
        <a:p>
          <a:endParaRPr lang="en-US"/>
        </a:p>
      </dgm:t>
    </dgm:pt>
    <dgm:pt modelId="{C0B010E5-62B4-4778-B8BB-ADB5DF970259}" type="sibTrans" cxnId="{957D639A-F0BF-465A-B1D7-40539C4EF8D7}">
      <dgm:prSet/>
      <dgm:spPr/>
      <dgm:t>
        <a:bodyPr/>
        <a:lstStyle/>
        <a:p>
          <a:endParaRPr lang="en-US"/>
        </a:p>
      </dgm:t>
    </dgm:pt>
    <dgm:pt modelId="{073FFF23-1A0F-47FE-9A68-74A1FD9A7F93}">
      <dgm:prSet/>
      <dgm:spPr/>
      <dgm:t>
        <a:bodyPr/>
        <a:lstStyle/>
        <a:p>
          <a:r>
            <a:rPr lang="en-US" dirty="0">
              <a:solidFill>
                <a:schemeClr val="accent1"/>
              </a:solidFill>
            </a:rPr>
            <a:t>Opens dialogue about what’s next</a:t>
          </a:r>
        </a:p>
      </dgm:t>
    </dgm:pt>
    <dgm:pt modelId="{93A7F517-41EB-47C4-99DE-85DA468E5E93}" type="parTrans" cxnId="{EE7019BA-82AF-4E7C-A3D1-C14AFB346289}">
      <dgm:prSet/>
      <dgm:spPr/>
      <dgm:t>
        <a:bodyPr/>
        <a:lstStyle/>
        <a:p>
          <a:endParaRPr lang="en-US"/>
        </a:p>
      </dgm:t>
    </dgm:pt>
    <dgm:pt modelId="{A12A8446-220B-4A88-8DDC-06EF32F2866F}" type="sibTrans" cxnId="{EE7019BA-82AF-4E7C-A3D1-C14AFB346289}">
      <dgm:prSet/>
      <dgm:spPr/>
      <dgm:t>
        <a:bodyPr/>
        <a:lstStyle/>
        <a:p>
          <a:endParaRPr lang="en-US"/>
        </a:p>
      </dgm:t>
    </dgm:pt>
    <dgm:pt modelId="{50FD883A-E2F9-4E1F-BD0D-635B81985BC3}">
      <dgm:prSet/>
      <dgm:spPr/>
      <dgm:t>
        <a:bodyPr/>
        <a:lstStyle/>
        <a:p>
          <a:r>
            <a:rPr lang="en-US" dirty="0">
              <a:solidFill>
                <a:schemeClr val="accent1"/>
              </a:solidFill>
            </a:rPr>
            <a:t>Reduces (not eliminates) the possibility of a lawsuit</a:t>
          </a:r>
        </a:p>
      </dgm:t>
    </dgm:pt>
    <dgm:pt modelId="{302EFE6A-0BB4-4FD7-8F7E-54AFBFC72AF3}" type="parTrans" cxnId="{186034ED-195C-48FF-8674-B3B44F9E8216}">
      <dgm:prSet/>
      <dgm:spPr/>
      <dgm:t>
        <a:bodyPr/>
        <a:lstStyle/>
        <a:p>
          <a:endParaRPr lang="en-US"/>
        </a:p>
      </dgm:t>
    </dgm:pt>
    <dgm:pt modelId="{88C2C58C-1278-422B-BDA0-4891C22DAD98}" type="sibTrans" cxnId="{186034ED-195C-48FF-8674-B3B44F9E8216}">
      <dgm:prSet/>
      <dgm:spPr/>
      <dgm:t>
        <a:bodyPr/>
        <a:lstStyle/>
        <a:p>
          <a:endParaRPr lang="en-US"/>
        </a:p>
      </dgm:t>
    </dgm:pt>
    <dgm:pt modelId="{B42762CB-49D8-402F-B1FC-16887CA1BE24}">
      <dgm:prSet/>
      <dgm:spPr/>
      <dgm:t>
        <a:bodyPr/>
        <a:lstStyle/>
        <a:p>
          <a:r>
            <a:rPr lang="en-US" dirty="0">
              <a:solidFill>
                <a:schemeClr val="accent1"/>
              </a:solidFill>
            </a:rPr>
            <a:t>Starts the healing process</a:t>
          </a:r>
        </a:p>
      </dgm:t>
    </dgm:pt>
    <dgm:pt modelId="{4019846A-A445-486B-BFC7-B75F4D9AA278}" type="parTrans" cxnId="{09A52240-A17D-46CF-AA6B-A0D7DC6915CC}">
      <dgm:prSet/>
      <dgm:spPr/>
      <dgm:t>
        <a:bodyPr/>
        <a:lstStyle/>
        <a:p>
          <a:endParaRPr lang="en-US"/>
        </a:p>
      </dgm:t>
    </dgm:pt>
    <dgm:pt modelId="{983EF579-6CEA-47D8-AEC9-5BC663C3D88B}" type="sibTrans" cxnId="{09A52240-A17D-46CF-AA6B-A0D7DC6915CC}">
      <dgm:prSet/>
      <dgm:spPr/>
      <dgm:t>
        <a:bodyPr/>
        <a:lstStyle/>
        <a:p>
          <a:endParaRPr lang="en-US"/>
        </a:p>
      </dgm:t>
    </dgm:pt>
    <dgm:pt modelId="{5CA0245D-E252-4F8D-AED5-A9311D24A62F}">
      <dgm:prSet/>
      <dgm:spPr/>
      <dgm:t>
        <a:bodyPr/>
        <a:lstStyle/>
        <a:p>
          <a:r>
            <a:rPr lang="en-US">
              <a:solidFill>
                <a:schemeClr val="accent1"/>
              </a:solidFill>
            </a:rPr>
            <a:t>For patients</a:t>
          </a:r>
          <a:endParaRPr lang="en-US" dirty="0">
            <a:solidFill>
              <a:schemeClr val="accent1"/>
            </a:solidFill>
          </a:endParaRPr>
        </a:p>
      </dgm:t>
    </dgm:pt>
    <dgm:pt modelId="{8DB66249-05EE-4201-B786-313033E89B2C}" type="parTrans" cxnId="{A951E06E-4A35-411D-9D60-5B248F6D2D3E}">
      <dgm:prSet/>
      <dgm:spPr/>
      <dgm:t>
        <a:bodyPr/>
        <a:lstStyle/>
        <a:p>
          <a:endParaRPr lang="en-US"/>
        </a:p>
      </dgm:t>
    </dgm:pt>
    <dgm:pt modelId="{13F0AB00-FAE3-417D-A351-44757D255B32}" type="sibTrans" cxnId="{A951E06E-4A35-411D-9D60-5B248F6D2D3E}">
      <dgm:prSet/>
      <dgm:spPr/>
      <dgm:t>
        <a:bodyPr/>
        <a:lstStyle/>
        <a:p>
          <a:endParaRPr lang="en-US"/>
        </a:p>
      </dgm:t>
    </dgm:pt>
    <dgm:pt modelId="{235F5DAE-AD48-4DC8-ABCD-62CD7F3B50C5}">
      <dgm:prSet/>
      <dgm:spPr/>
      <dgm:t>
        <a:bodyPr/>
        <a:lstStyle/>
        <a:p>
          <a:r>
            <a:rPr lang="en-US" dirty="0">
              <a:solidFill>
                <a:schemeClr val="accent1"/>
              </a:solidFill>
            </a:rPr>
            <a:t>For providers</a:t>
          </a:r>
        </a:p>
      </dgm:t>
    </dgm:pt>
    <dgm:pt modelId="{98A47BDD-D43E-4278-B033-1897999CF7AF}" type="parTrans" cxnId="{5791AC0B-94B4-4740-8F03-91C3A29025E4}">
      <dgm:prSet/>
      <dgm:spPr/>
      <dgm:t>
        <a:bodyPr/>
        <a:lstStyle/>
        <a:p>
          <a:endParaRPr lang="en-US"/>
        </a:p>
      </dgm:t>
    </dgm:pt>
    <dgm:pt modelId="{3A7A9F5A-6FD5-4815-8CAA-8DD785D8A9FB}" type="sibTrans" cxnId="{5791AC0B-94B4-4740-8F03-91C3A29025E4}">
      <dgm:prSet/>
      <dgm:spPr/>
      <dgm:t>
        <a:bodyPr/>
        <a:lstStyle/>
        <a:p>
          <a:endParaRPr lang="en-US"/>
        </a:p>
      </dgm:t>
    </dgm:pt>
    <dgm:pt modelId="{212CEEB5-FF31-4691-BDE3-18C2EB7EDC75}">
      <dgm:prSet/>
      <dgm:spPr/>
      <dgm:t>
        <a:bodyPr/>
        <a:lstStyle/>
        <a:p>
          <a:r>
            <a:rPr lang="en-US" dirty="0"/>
            <a:t>Patients and families hire attorneys because of a lack of information and feelings of betrayal and mistrust</a:t>
          </a:r>
        </a:p>
      </dgm:t>
    </dgm:pt>
    <dgm:pt modelId="{D37A9D32-2FD0-4F4F-91B4-77A94CC10D77}" type="parTrans" cxnId="{AB791671-A465-48D4-8E49-72A7423C3813}">
      <dgm:prSet/>
      <dgm:spPr/>
      <dgm:t>
        <a:bodyPr/>
        <a:lstStyle/>
        <a:p>
          <a:endParaRPr lang="en-US"/>
        </a:p>
      </dgm:t>
    </dgm:pt>
    <dgm:pt modelId="{6169D6CA-635B-43DB-8C97-548E370F2C40}" type="sibTrans" cxnId="{AB791671-A465-48D4-8E49-72A7423C3813}">
      <dgm:prSet/>
      <dgm:spPr/>
      <dgm:t>
        <a:bodyPr/>
        <a:lstStyle/>
        <a:p>
          <a:endParaRPr lang="en-US"/>
        </a:p>
      </dgm:t>
    </dgm:pt>
    <dgm:pt modelId="{725CE58A-AFD4-4944-B734-A7F9FB3214E1}">
      <dgm:prSet/>
      <dgm:spPr/>
      <dgm:t>
        <a:bodyPr/>
        <a:lstStyle/>
        <a:p>
          <a:r>
            <a:rPr lang="en-US" i="0" dirty="0" smtClean="0"/>
            <a:t>BUT—there's </a:t>
          </a:r>
          <a:r>
            <a:rPr lang="en-US" dirty="0" smtClean="0"/>
            <a:t>a </a:t>
          </a:r>
          <a:r>
            <a:rPr lang="en-US" dirty="0"/>
            <a:t>difference between</a:t>
          </a:r>
        </a:p>
      </dgm:t>
    </dgm:pt>
    <dgm:pt modelId="{1D1C1FF8-E48D-4350-B80C-AF95D06BEA6F}" type="parTrans" cxnId="{7BC4EBB9-F535-4EA2-B220-E4A9F5371747}">
      <dgm:prSet/>
      <dgm:spPr/>
      <dgm:t>
        <a:bodyPr/>
        <a:lstStyle/>
        <a:p>
          <a:endParaRPr lang="en-US"/>
        </a:p>
      </dgm:t>
    </dgm:pt>
    <dgm:pt modelId="{EE3BAC3E-BC0D-4AE1-9CD4-A889A99FE1D2}" type="sibTrans" cxnId="{7BC4EBB9-F535-4EA2-B220-E4A9F5371747}">
      <dgm:prSet/>
      <dgm:spPr/>
      <dgm:t>
        <a:bodyPr/>
        <a:lstStyle/>
        <a:p>
          <a:endParaRPr lang="en-US"/>
        </a:p>
      </dgm:t>
    </dgm:pt>
    <dgm:pt modelId="{4D2932FF-77D4-4B15-A9CD-B653B4DD46CB}">
      <dgm:prSet/>
      <dgm:spPr/>
      <dgm:t>
        <a:bodyPr/>
        <a:lstStyle/>
        <a:p>
          <a:r>
            <a:rPr lang="en-US" dirty="0">
              <a:solidFill>
                <a:schemeClr val="accent1"/>
              </a:solidFill>
            </a:rPr>
            <a:t>"I'm sorry for what you're going through" and</a:t>
          </a:r>
        </a:p>
      </dgm:t>
    </dgm:pt>
    <dgm:pt modelId="{E568AFDD-A401-41FF-B8D4-28D0494CEEC5}" type="parTrans" cxnId="{4158D9FD-CF1D-471A-A6EE-37DF81623DE9}">
      <dgm:prSet/>
      <dgm:spPr/>
      <dgm:t>
        <a:bodyPr/>
        <a:lstStyle/>
        <a:p>
          <a:endParaRPr lang="en-US"/>
        </a:p>
      </dgm:t>
    </dgm:pt>
    <dgm:pt modelId="{27798677-0C2F-4621-A56F-A0807B005498}" type="sibTrans" cxnId="{4158D9FD-CF1D-471A-A6EE-37DF81623DE9}">
      <dgm:prSet/>
      <dgm:spPr/>
      <dgm:t>
        <a:bodyPr/>
        <a:lstStyle/>
        <a:p>
          <a:endParaRPr lang="en-US"/>
        </a:p>
      </dgm:t>
    </dgm:pt>
    <dgm:pt modelId="{3691E282-14A3-40B6-AB97-B222CB9331C0}">
      <dgm:prSet/>
      <dgm:spPr/>
      <dgm:t>
        <a:bodyPr/>
        <a:lstStyle/>
        <a:p>
          <a:r>
            <a:rPr lang="en-US" dirty="0">
              <a:solidFill>
                <a:schemeClr val="accent1"/>
              </a:solidFill>
            </a:rPr>
            <a:t>"I'm sorry I made a mistake"</a:t>
          </a:r>
        </a:p>
      </dgm:t>
    </dgm:pt>
    <dgm:pt modelId="{3006F0B9-DF96-4850-976D-4007F1D580A6}" type="parTrans" cxnId="{BBFB21C7-A510-439F-8C7B-D6A04329389F}">
      <dgm:prSet/>
      <dgm:spPr/>
      <dgm:t>
        <a:bodyPr/>
        <a:lstStyle/>
        <a:p>
          <a:endParaRPr lang="en-US"/>
        </a:p>
      </dgm:t>
    </dgm:pt>
    <dgm:pt modelId="{B658A231-900A-4410-83F3-8CA1D99ED33C}" type="sibTrans" cxnId="{BBFB21C7-A510-439F-8C7B-D6A04329389F}">
      <dgm:prSet/>
      <dgm:spPr/>
      <dgm:t>
        <a:bodyPr/>
        <a:lstStyle/>
        <a:p>
          <a:endParaRPr lang="en-US"/>
        </a:p>
      </dgm:t>
    </dgm:pt>
    <dgm:pt modelId="{6B8ECE48-8976-4BAA-AB98-DD92AB0BC06D}" type="pres">
      <dgm:prSet presAssocID="{E774A487-E5DB-4E43-8E4E-BA93BE41C70E}" presName="linear" presStyleCnt="0">
        <dgm:presLayoutVars>
          <dgm:dir/>
          <dgm:animLvl val="lvl"/>
          <dgm:resizeHandles val="exact"/>
        </dgm:presLayoutVars>
      </dgm:prSet>
      <dgm:spPr/>
      <dgm:t>
        <a:bodyPr/>
        <a:lstStyle/>
        <a:p>
          <a:endParaRPr lang="en-US"/>
        </a:p>
      </dgm:t>
    </dgm:pt>
    <dgm:pt modelId="{0AFA957A-DBFA-4CEC-A537-BB2360139534}" type="pres">
      <dgm:prSet presAssocID="{6244DE3E-703B-41DB-AC62-D2337ABE79FC}" presName="parentLin" presStyleCnt="0"/>
      <dgm:spPr/>
    </dgm:pt>
    <dgm:pt modelId="{DA62633F-72F8-466C-BBE0-21C846691FA5}" type="pres">
      <dgm:prSet presAssocID="{6244DE3E-703B-41DB-AC62-D2337ABE79FC}" presName="parentLeftMargin" presStyleLbl="node1" presStyleIdx="0" presStyleCnt="3"/>
      <dgm:spPr/>
      <dgm:t>
        <a:bodyPr/>
        <a:lstStyle/>
        <a:p>
          <a:endParaRPr lang="en-US"/>
        </a:p>
      </dgm:t>
    </dgm:pt>
    <dgm:pt modelId="{E92E206F-5CBA-470A-B5DB-D8865E561BE7}" type="pres">
      <dgm:prSet presAssocID="{6244DE3E-703B-41DB-AC62-D2337ABE79FC}" presName="parentText" presStyleLbl="node1" presStyleIdx="0" presStyleCnt="3">
        <dgm:presLayoutVars>
          <dgm:chMax val="0"/>
          <dgm:bulletEnabled val="1"/>
        </dgm:presLayoutVars>
      </dgm:prSet>
      <dgm:spPr/>
      <dgm:t>
        <a:bodyPr/>
        <a:lstStyle/>
        <a:p>
          <a:endParaRPr lang="en-US"/>
        </a:p>
      </dgm:t>
    </dgm:pt>
    <dgm:pt modelId="{D40360D4-07A9-4900-86DE-B056183D176E}" type="pres">
      <dgm:prSet presAssocID="{6244DE3E-703B-41DB-AC62-D2337ABE79FC}" presName="negativeSpace" presStyleCnt="0"/>
      <dgm:spPr/>
    </dgm:pt>
    <dgm:pt modelId="{E672FD10-B88D-463A-B8E3-1B6C146157CE}" type="pres">
      <dgm:prSet presAssocID="{6244DE3E-703B-41DB-AC62-D2337ABE79FC}" presName="childText" presStyleLbl="conFgAcc1" presStyleIdx="0" presStyleCnt="3">
        <dgm:presLayoutVars>
          <dgm:bulletEnabled val="1"/>
        </dgm:presLayoutVars>
      </dgm:prSet>
      <dgm:spPr/>
      <dgm:t>
        <a:bodyPr/>
        <a:lstStyle/>
        <a:p>
          <a:endParaRPr lang="en-US"/>
        </a:p>
      </dgm:t>
    </dgm:pt>
    <dgm:pt modelId="{6B65BD2B-6919-415B-B16F-520771BA4BA2}" type="pres">
      <dgm:prSet presAssocID="{E57A69B2-1E1D-4843-84DE-676EE8CDCC01}" presName="spaceBetweenRectangles" presStyleCnt="0"/>
      <dgm:spPr/>
    </dgm:pt>
    <dgm:pt modelId="{9A585951-6EA0-494B-BB3E-68A6B4380423}" type="pres">
      <dgm:prSet presAssocID="{212CEEB5-FF31-4691-BDE3-18C2EB7EDC75}" presName="parentLin" presStyleCnt="0"/>
      <dgm:spPr/>
    </dgm:pt>
    <dgm:pt modelId="{478A7B28-A0F5-4199-9D76-4B6FDCF9728D}" type="pres">
      <dgm:prSet presAssocID="{212CEEB5-FF31-4691-BDE3-18C2EB7EDC75}" presName="parentLeftMargin" presStyleLbl="node1" presStyleIdx="0" presStyleCnt="3"/>
      <dgm:spPr/>
      <dgm:t>
        <a:bodyPr/>
        <a:lstStyle/>
        <a:p>
          <a:endParaRPr lang="en-US"/>
        </a:p>
      </dgm:t>
    </dgm:pt>
    <dgm:pt modelId="{ED4AE388-524E-46AB-A2F0-A1725D6692EC}" type="pres">
      <dgm:prSet presAssocID="{212CEEB5-FF31-4691-BDE3-18C2EB7EDC75}" presName="parentText" presStyleLbl="node1" presStyleIdx="1" presStyleCnt="3" custScaleY="124435">
        <dgm:presLayoutVars>
          <dgm:chMax val="0"/>
          <dgm:bulletEnabled val="1"/>
        </dgm:presLayoutVars>
      </dgm:prSet>
      <dgm:spPr/>
      <dgm:t>
        <a:bodyPr/>
        <a:lstStyle/>
        <a:p>
          <a:endParaRPr lang="en-US"/>
        </a:p>
      </dgm:t>
    </dgm:pt>
    <dgm:pt modelId="{0870621E-E62B-443D-BAD3-76010680261A}" type="pres">
      <dgm:prSet presAssocID="{212CEEB5-FF31-4691-BDE3-18C2EB7EDC75}" presName="negativeSpace" presStyleCnt="0"/>
      <dgm:spPr/>
    </dgm:pt>
    <dgm:pt modelId="{13015F09-A308-40CE-BD53-BB2B6648CEDB}" type="pres">
      <dgm:prSet presAssocID="{212CEEB5-FF31-4691-BDE3-18C2EB7EDC75}" presName="childText" presStyleLbl="conFgAcc1" presStyleIdx="1" presStyleCnt="3">
        <dgm:presLayoutVars>
          <dgm:bulletEnabled val="1"/>
        </dgm:presLayoutVars>
      </dgm:prSet>
      <dgm:spPr/>
    </dgm:pt>
    <dgm:pt modelId="{F0CB743A-CB82-4979-B786-F024A57923CE}" type="pres">
      <dgm:prSet presAssocID="{6169D6CA-635B-43DB-8C97-548E370F2C40}" presName="spaceBetweenRectangles" presStyleCnt="0"/>
      <dgm:spPr/>
    </dgm:pt>
    <dgm:pt modelId="{5E3D44DE-3EFF-4157-A42C-6A4F9C295A4C}" type="pres">
      <dgm:prSet presAssocID="{725CE58A-AFD4-4944-B734-A7F9FB3214E1}" presName="parentLin" presStyleCnt="0"/>
      <dgm:spPr/>
    </dgm:pt>
    <dgm:pt modelId="{B3CCC77E-21DF-461E-A456-F3A7B283ECDC}" type="pres">
      <dgm:prSet presAssocID="{725CE58A-AFD4-4944-B734-A7F9FB3214E1}" presName="parentLeftMargin" presStyleLbl="node1" presStyleIdx="1" presStyleCnt="3"/>
      <dgm:spPr/>
      <dgm:t>
        <a:bodyPr/>
        <a:lstStyle/>
        <a:p>
          <a:endParaRPr lang="en-US"/>
        </a:p>
      </dgm:t>
    </dgm:pt>
    <dgm:pt modelId="{3BC96C6A-7BF1-4777-97D0-A7A12FD7C693}" type="pres">
      <dgm:prSet presAssocID="{725CE58A-AFD4-4944-B734-A7F9FB3214E1}" presName="parentText" presStyleLbl="node1" presStyleIdx="2" presStyleCnt="3">
        <dgm:presLayoutVars>
          <dgm:chMax val="0"/>
          <dgm:bulletEnabled val="1"/>
        </dgm:presLayoutVars>
      </dgm:prSet>
      <dgm:spPr/>
      <dgm:t>
        <a:bodyPr/>
        <a:lstStyle/>
        <a:p>
          <a:endParaRPr lang="en-US"/>
        </a:p>
      </dgm:t>
    </dgm:pt>
    <dgm:pt modelId="{3B901108-32CC-45EE-93A9-B8B05BDE2307}" type="pres">
      <dgm:prSet presAssocID="{725CE58A-AFD4-4944-B734-A7F9FB3214E1}" presName="negativeSpace" presStyleCnt="0"/>
      <dgm:spPr/>
    </dgm:pt>
    <dgm:pt modelId="{3F95ED55-2130-4597-8EF1-A45457A40793}" type="pres">
      <dgm:prSet presAssocID="{725CE58A-AFD4-4944-B734-A7F9FB3214E1}" presName="childText" presStyleLbl="conFgAcc1" presStyleIdx="2" presStyleCnt="3">
        <dgm:presLayoutVars>
          <dgm:bulletEnabled val="1"/>
        </dgm:presLayoutVars>
      </dgm:prSet>
      <dgm:spPr/>
      <dgm:t>
        <a:bodyPr/>
        <a:lstStyle/>
        <a:p>
          <a:endParaRPr lang="en-US"/>
        </a:p>
      </dgm:t>
    </dgm:pt>
  </dgm:ptLst>
  <dgm:cxnLst>
    <dgm:cxn modelId="{4158D9FD-CF1D-471A-A6EE-37DF81623DE9}" srcId="{725CE58A-AFD4-4944-B734-A7F9FB3214E1}" destId="{4D2932FF-77D4-4B15-A9CD-B653B4DD46CB}" srcOrd="0" destOrd="0" parTransId="{E568AFDD-A401-41FF-B8D4-28D0494CEEC5}" sibTransId="{27798677-0C2F-4621-A56F-A0807B005498}"/>
    <dgm:cxn modelId="{BFE5E8D6-2ECC-4EAF-B725-7855A4B487C6}" type="presOf" srcId="{725CE58A-AFD4-4944-B734-A7F9FB3214E1}" destId="{B3CCC77E-21DF-461E-A456-F3A7B283ECDC}" srcOrd="0" destOrd="0" presId="urn:microsoft.com/office/officeart/2005/8/layout/list1"/>
    <dgm:cxn modelId="{E9147AD4-9F8F-4590-BCD3-C84E231DCD1F}" type="presOf" srcId="{E774A487-E5DB-4E43-8E4E-BA93BE41C70E}" destId="{6B8ECE48-8976-4BAA-AB98-DD92AB0BC06D}" srcOrd="0" destOrd="0" presId="urn:microsoft.com/office/officeart/2005/8/layout/list1"/>
    <dgm:cxn modelId="{C400B9BB-76A7-48A2-90B0-7C26E6258634}" type="presOf" srcId="{5CA0245D-E252-4F8D-AED5-A9311D24A62F}" destId="{E672FD10-B88D-463A-B8E3-1B6C146157CE}" srcOrd="0" destOrd="5" presId="urn:microsoft.com/office/officeart/2005/8/layout/list1"/>
    <dgm:cxn modelId="{3F6B5B30-5794-4BAD-A8D2-1E0941CB2853}" srcId="{6244DE3E-703B-41DB-AC62-D2337ABE79FC}" destId="{05F8C391-B975-4482-8480-C30A8603A7AD}" srcOrd="0" destOrd="0" parTransId="{000C1AFF-B603-44CA-B07B-3C6660BC9A85}" sibTransId="{D1348ABD-CFF3-4CD1-AFA4-163B53D11554}"/>
    <dgm:cxn modelId="{BBFB21C7-A510-439F-8C7B-D6A04329389F}" srcId="{725CE58A-AFD4-4944-B734-A7F9FB3214E1}" destId="{3691E282-14A3-40B6-AB97-B222CB9331C0}" srcOrd="1" destOrd="0" parTransId="{3006F0B9-DF96-4850-976D-4007F1D580A6}" sibTransId="{B658A231-900A-4410-83F3-8CA1D99ED33C}"/>
    <dgm:cxn modelId="{AB791671-A465-48D4-8E49-72A7423C3813}" srcId="{E774A487-E5DB-4E43-8E4E-BA93BE41C70E}" destId="{212CEEB5-FF31-4691-BDE3-18C2EB7EDC75}" srcOrd="1" destOrd="0" parTransId="{D37A9D32-2FD0-4F4F-91B4-77A94CC10D77}" sibTransId="{6169D6CA-635B-43DB-8C97-548E370F2C40}"/>
    <dgm:cxn modelId="{09A52240-A17D-46CF-AA6B-A0D7DC6915CC}" srcId="{6244DE3E-703B-41DB-AC62-D2337ABE79FC}" destId="{B42762CB-49D8-402F-B1FC-16887CA1BE24}" srcOrd="4" destOrd="0" parTransId="{4019846A-A445-486B-BFC7-B75F4D9AA278}" sibTransId="{983EF579-6CEA-47D8-AEC9-5BC663C3D88B}"/>
    <dgm:cxn modelId="{F53F26DC-18A4-4569-B1F8-F8428DD8F591}" type="presOf" srcId="{4D2932FF-77D4-4B15-A9CD-B653B4DD46CB}" destId="{3F95ED55-2130-4597-8EF1-A45457A40793}" srcOrd="0" destOrd="0" presId="urn:microsoft.com/office/officeart/2005/8/layout/list1"/>
    <dgm:cxn modelId="{E4A9A544-32D3-4E89-8528-8CF84A0E1788}" type="presOf" srcId="{05F8C391-B975-4482-8480-C30A8603A7AD}" destId="{E672FD10-B88D-463A-B8E3-1B6C146157CE}" srcOrd="0" destOrd="0" presId="urn:microsoft.com/office/officeart/2005/8/layout/list1"/>
    <dgm:cxn modelId="{A951E06E-4A35-411D-9D60-5B248F6D2D3E}" srcId="{B42762CB-49D8-402F-B1FC-16887CA1BE24}" destId="{5CA0245D-E252-4F8D-AED5-A9311D24A62F}" srcOrd="0" destOrd="0" parTransId="{8DB66249-05EE-4201-B786-313033E89B2C}" sibTransId="{13F0AB00-FAE3-417D-A351-44757D255B32}"/>
    <dgm:cxn modelId="{A6E3B4B5-0AE3-414C-AAB4-CF61D8724DDF}" type="presOf" srcId="{3691E282-14A3-40B6-AB97-B222CB9331C0}" destId="{3F95ED55-2130-4597-8EF1-A45457A40793}" srcOrd="0" destOrd="1" presId="urn:microsoft.com/office/officeart/2005/8/layout/list1"/>
    <dgm:cxn modelId="{6041B2D6-7335-416C-AD12-5F6336AF5853}" type="presOf" srcId="{6244DE3E-703B-41DB-AC62-D2337ABE79FC}" destId="{DA62633F-72F8-466C-BBE0-21C846691FA5}" srcOrd="0" destOrd="0" presId="urn:microsoft.com/office/officeart/2005/8/layout/list1"/>
    <dgm:cxn modelId="{331DCE2A-CE2E-48F2-9E21-DE3317258372}" type="presOf" srcId="{B42762CB-49D8-402F-B1FC-16887CA1BE24}" destId="{E672FD10-B88D-463A-B8E3-1B6C146157CE}" srcOrd="0" destOrd="4" presId="urn:microsoft.com/office/officeart/2005/8/layout/list1"/>
    <dgm:cxn modelId="{957D639A-F0BF-465A-B1D7-40539C4EF8D7}" srcId="{6244DE3E-703B-41DB-AC62-D2337ABE79FC}" destId="{AC0E7581-7A77-418D-BF24-F84C45133D83}" srcOrd="1" destOrd="0" parTransId="{2D89DD3C-DD30-467D-8549-6A789B992E05}" sibTransId="{C0B010E5-62B4-4778-B8BB-ADB5DF970259}"/>
    <dgm:cxn modelId="{3DFF7902-D56B-48F1-9E9F-82869B3223C3}" srcId="{E774A487-E5DB-4E43-8E4E-BA93BE41C70E}" destId="{6244DE3E-703B-41DB-AC62-D2337ABE79FC}" srcOrd="0" destOrd="0" parTransId="{062063CB-34F4-4FA7-8546-A36C8BAF41C2}" sibTransId="{E57A69B2-1E1D-4843-84DE-676EE8CDCC01}"/>
    <dgm:cxn modelId="{959F239E-49A0-4F74-9C1D-E8EEC0723045}" type="presOf" srcId="{725CE58A-AFD4-4944-B734-A7F9FB3214E1}" destId="{3BC96C6A-7BF1-4777-97D0-A7A12FD7C693}" srcOrd="1" destOrd="0" presId="urn:microsoft.com/office/officeart/2005/8/layout/list1"/>
    <dgm:cxn modelId="{D3A417A5-CC02-40E6-84FF-B48804DAA48A}" type="presOf" srcId="{235F5DAE-AD48-4DC8-ABCD-62CD7F3B50C5}" destId="{E672FD10-B88D-463A-B8E3-1B6C146157CE}" srcOrd="0" destOrd="6" presId="urn:microsoft.com/office/officeart/2005/8/layout/list1"/>
    <dgm:cxn modelId="{195BAB59-DC5C-418B-8A8B-BF9C20AD7D63}" type="presOf" srcId="{212CEEB5-FF31-4691-BDE3-18C2EB7EDC75}" destId="{ED4AE388-524E-46AB-A2F0-A1725D6692EC}" srcOrd="1" destOrd="0" presId="urn:microsoft.com/office/officeart/2005/8/layout/list1"/>
    <dgm:cxn modelId="{5791AC0B-94B4-4740-8F03-91C3A29025E4}" srcId="{B42762CB-49D8-402F-B1FC-16887CA1BE24}" destId="{235F5DAE-AD48-4DC8-ABCD-62CD7F3B50C5}" srcOrd="1" destOrd="0" parTransId="{98A47BDD-D43E-4278-B033-1897999CF7AF}" sibTransId="{3A7A9F5A-6FD5-4815-8CAA-8DD785D8A9FB}"/>
    <dgm:cxn modelId="{7BC4EBB9-F535-4EA2-B220-E4A9F5371747}" srcId="{E774A487-E5DB-4E43-8E4E-BA93BE41C70E}" destId="{725CE58A-AFD4-4944-B734-A7F9FB3214E1}" srcOrd="2" destOrd="0" parTransId="{1D1C1FF8-E48D-4350-B80C-AF95D06BEA6F}" sibTransId="{EE3BAC3E-BC0D-4AE1-9CD4-A889A99FE1D2}"/>
    <dgm:cxn modelId="{2B52F4E8-B0DB-4D6E-BA0D-99B07ABCE947}" type="presOf" srcId="{6244DE3E-703B-41DB-AC62-D2337ABE79FC}" destId="{E92E206F-5CBA-470A-B5DB-D8865E561BE7}" srcOrd="1" destOrd="0" presId="urn:microsoft.com/office/officeart/2005/8/layout/list1"/>
    <dgm:cxn modelId="{2D45AF1F-F413-446F-87AE-E7506AC008B5}" type="presOf" srcId="{50FD883A-E2F9-4E1F-BD0D-635B81985BC3}" destId="{E672FD10-B88D-463A-B8E3-1B6C146157CE}" srcOrd="0" destOrd="3" presId="urn:microsoft.com/office/officeart/2005/8/layout/list1"/>
    <dgm:cxn modelId="{9AE77837-DB94-45D6-AA00-A60BFCCF10B9}" type="presOf" srcId="{212CEEB5-FF31-4691-BDE3-18C2EB7EDC75}" destId="{478A7B28-A0F5-4199-9D76-4B6FDCF9728D}" srcOrd="0" destOrd="0" presId="urn:microsoft.com/office/officeart/2005/8/layout/list1"/>
    <dgm:cxn modelId="{8595B6E0-8374-444E-BFAF-F39A52EF07FB}" type="presOf" srcId="{073FFF23-1A0F-47FE-9A68-74A1FD9A7F93}" destId="{E672FD10-B88D-463A-B8E3-1B6C146157CE}" srcOrd="0" destOrd="2" presId="urn:microsoft.com/office/officeart/2005/8/layout/list1"/>
    <dgm:cxn modelId="{186034ED-195C-48FF-8674-B3B44F9E8216}" srcId="{6244DE3E-703B-41DB-AC62-D2337ABE79FC}" destId="{50FD883A-E2F9-4E1F-BD0D-635B81985BC3}" srcOrd="3" destOrd="0" parTransId="{302EFE6A-0BB4-4FD7-8F7E-54AFBFC72AF3}" sibTransId="{88C2C58C-1278-422B-BDA0-4891C22DAD98}"/>
    <dgm:cxn modelId="{D4132318-2A5F-4F76-A6A8-E0129CEECA00}" type="presOf" srcId="{AC0E7581-7A77-418D-BF24-F84C45133D83}" destId="{E672FD10-B88D-463A-B8E3-1B6C146157CE}" srcOrd="0" destOrd="1" presId="urn:microsoft.com/office/officeart/2005/8/layout/list1"/>
    <dgm:cxn modelId="{EE7019BA-82AF-4E7C-A3D1-C14AFB346289}" srcId="{6244DE3E-703B-41DB-AC62-D2337ABE79FC}" destId="{073FFF23-1A0F-47FE-9A68-74A1FD9A7F93}" srcOrd="2" destOrd="0" parTransId="{93A7F517-41EB-47C4-99DE-85DA468E5E93}" sibTransId="{A12A8446-220B-4A88-8DDC-06EF32F2866F}"/>
    <dgm:cxn modelId="{99DB2E8B-4C0E-41B0-9ED4-0D5A6DA2441D}" type="presParOf" srcId="{6B8ECE48-8976-4BAA-AB98-DD92AB0BC06D}" destId="{0AFA957A-DBFA-4CEC-A537-BB2360139534}" srcOrd="0" destOrd="0" presId="urn:microsoft.com/office/officeart/2005/8/layout/list1"/>
    <dgm:cxn modelId="{9E1834F2-3742-42C3-9205-7A94A95A7DD1}" type="presParOf" srcId="{0AFA957A-DBFA-4CEC-A537-BB2360139534}" destId="{DA62633F-72F8-466C-BBE0-21C846691FA5}" srcOrd="0" destOrd="0" presId="urn:microsoft.com/office/officeart/2005/8/layout/list1"/>
    <dgm:cxn modelId="{585056C9-8F9B-4C3F-972A-99E558CE8184}" type="presParOf" srcId="{0AFA957A-DBFA-4CEC-A537-BB2360139534}" destId="{E92E206F-5CBA-470A-B5DB-D8865E561BE7}" srcOrd="1" destOrd="0" presId="urn:microsoft.com/office/officeart/2005/8/layout/list1"/>
    <dgm:cxn modelId="{92C6B4C5-999D-4028-B5C7-0F4692783EA2}" type="presParOf" srcId="{6B8ECE48-8976-4BAA-AB98-DD92AB0BC06D}" destId="{D40360D4-07A9-4900-86DE-B056183D176E}" srcOrd="1" destOrd="0" presId="urn:microsoft.com/office/officeart/2005/8/layout/list1"/>
    <dgm:cxn modelId="{E1D694EC-365F-468F-944D-0AC40692F301}" type="presParOf" srcId="{6B8ECE48-8976-4BAA-AB98-DD92AB0BC06D}" destId="{E672FD10-B88D-463A-B8E3-1B6C146157CE}" srcOrd="2" destOrd="0" presId="urn:microsoft.com/office/officeart/2005/8/layout/list1"/>
    <dgm:cxn modelId="{98F8A25D-BA81-4896-BD32-61DF454BB40C}" type="presParOf" srcId="{6B8ECE48-8976-4BAA-AB98-DD92AB0BC06D}" destId="{6B65BD2B-6919-415B-B16F-520771BA4BA2}" srcOrd="3" destOrd="0" presId="urn:microsoft.com/office/officeart/2005/8/layout/list1"/>
    <dgm:cxn modelId="{2F14265C-7300-4CB7-935D-BEB58FE8818E}" type="presParOf" srcId="{6B8ECE48-8976-4BAA-AB98-DD92AB0BC06D}" destId="{9A585951-6EA0-494B-BB3E-68A6B4380423}" srcOrd="4" destOrd="0" presId="urn:microsoft.com/office/officeart/2005/8/layout/list1"/>
    <dgm:cxn modelId="{24D81FCE-D5D9-4AC2-B0F5-7DE935E2AC5D}" type="presParOf" srcId="{9A585951-6EA0-494B-BB3E-68A6B4380423}" destId="{478A7B28-A0F5-4199-9D76-4B6FDCF9728D}" srcOrd="0" destOrd="0" presId="urn:microsoft.com/office/officeart/2005/8/layout/list1"/>
    <dgm:cxn modelId="{71FD102C-F431-4C3F-9D70-76E9972BA044}" type="presParOf" srcId="{9A585951-6EA0-494B-BB3E-68A6B4380423}" destId="{ED4AE388-524E-46AB-A2F0-A1725D6692EC}" srcOrd="1" destOrd="0" presId="urn:microsoft.com/office/officeart/2005/8/layout/list1"/>
    <dgm:cxn modelId="{E37CA524-53D8-443A-88A2-AD86D8DB3010}" type="presParOf" srcId="{6B8ECE48-8976-4BAA-AB98-DD92AB0BC06D}" destId="{0870621E-E62B-443D-BAD3-76010680261A}" srcOrd="5" destOrd="0" presId="urn:microsoft.com/office/officeart/2005/8/layout/list1"/>
    <dgm:cxn modelId="{4D7775DC-62E2-4B3E-855E-4985F86D7011}" type="presParOf" srcId="{6B8ECE48-8976-4BAA-AB98-DD92AB0BC06D}" destId="{13015F09-A308-40CE-BD53-BB2B6648CEDB}" srcOrd="6" destOrd="0" presId="urn:microsoft.com/office/officeart/2005/8/layout/list1"/>
    <dgm:cxn modelId="{8E667865-A0B2-4224-92B7-1A220E989F75}" type="presParOf" srcId="{6B8ECE48-8976-4BAA-AB98-DD92AB0BC06D}" destId="{F0CB743A-CB82-4979-B786-F024A57923CE}" srcOrd="7" destOrd="0" presId="urn:microsoft.com/office/officeart/2005/8/layout/list1"/>
    <dgm:cxn modelId="{1205ED0D-A175-4474-98F2-F9250A2A8568}" type="presParOf" srcId="{6B8ECE48-8976-4BAA-AB98-DD92AB0BC06D}" destId="{5E3D44DE-3EFF-4157-A42C-6A4F9C295A4C}" srcOrd="8" destOrd="0" presId="urn:microsoft.com/office/officeart/2005/8/layout/list1"/>
    <dgm:cxn modelId="{B38C2209-D11B-4F7F-843E-03EAAE9ABD78}" type="presParOf" srcId="{5E3D44DE-3EFF-4157-A42C-6A4F9C295A4C}" destId="{B3CCC77E-21DF-461E-A456-F3A7B283ECDC}" srcOrd="0" destOrd="0" presId="urn:microsoft.com/office/officeart/2005/8/layout/list1"/>
    <dgm:cxn modelId="{CAD2C2D6-590B-437C-9C15-903172782D36}" type="presParOf" srcId="{5E3D44DE-3EFF-4157-A42C-6A4F9C295A4C}" destId="{3BC96C6A-7BF1-4777-97D0-A7A12FD7C693}" srcOrd="1" destOrd="0" presId="urn:microsoft.com/office/officeart/2005/8/layout/list1"/>
    <dgm:cxn modelId="{33488BF2-51C3-4553-9454-0B1830F43A27}" type="presParOf" srcId="{6B8ECE48-8976-4BAA-AB98-DD92AB0BC06D}" destId="{3B901108-32CC-45EE-93A9-B8B05BDE2307}" srcOrd="9" destOrd="0" presId="urn:microsoft.com/office/officeart/2005/8/layout/list1"/>
    <dgm:cxn modelId="{4DFA59A7-BD59-425D-BB74-F783CEB9431A}" type="presParOf" srcId="{6B8ECE48-8976-4BAA-AB98-DD92AB0BC06D}" destId="{3F95ED55-2130-4597-8EF1-A45457A4079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3F8215E-7242-42BE-8AC1-A6D307C7696B}"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4A5AD624-730A-49FF-9033-18140F8BCCA9}">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2500" dirty="0" smtClean="0"/>
            <a:t>Make it </a:t>
          </a:r>
          <a:r>
            <a:rPr lang="en-US" sz="2500" b="1" dirty="0" smtClean="0"/>
            <a:t>timely </a:t>
          </a:r>
          <a:endParaRPr lang="en-US" sz="2500" dirty="0"/>
        </a:p>
      </dgm:t>
    </dgm:pt>
    <dgm:pt modelId="{E802EF06-C614-41DD-8D48-5D3C20F425EF}" type="parTrans" cxnId="{F790334E-A194-4315-BD32-7EE54C1AB93E}">
      <dgm:prSet/>
      <dgm:spPr/>
      <dgm:t>
        <a:bodyPr/>
        <a:lstStyle/>
        <a:p>
          <a:endParaRPr lang="en-US"/>
        </a:p>
      </dgm:t>
    </dgm:pt>
    <dgm:pt modelId="{CDBE4CDE-2755-42CA-9B2A-3A4E10B95780}" type="sibTrans" cxnId="{F790334E-A194-4315-BD32-7EE54C1AB93E}">
      <dgm:prSet/>
      <dgm:spPr/>
      <dgm:t>
        <a:bodyPr/>
        <a:lstStyle/>
        <a:p>
          <a:endParaRPr lang="en-US"/>
        </a:p>
      </dgm:t>
    </dgm:pt>
    <dgm:pt modelId="{C03EC854-9B3F-4189-8BB6-2EFB188B2416}">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US" sz="2500" dirty="0" smtClean="0"/>
            <a:t>Discuss current medical status of the patient and anticipated treatment.</a:t>
          </a:r>
          <a:endParaRPr lang="en-US" sz="2500" dirty="0"/>
        </a:p>
      </dgm:t>
    </dgm:pt>
    <dgm:pt modelId="{3FC09593-FE60-4B31-9527-0E906A7A2971}" type="parTrans" cxnId="{6C3A0649-8910-4A77-864F-13E18DB6572E}">
      <dgm:prSet/>
      <dgm:spPr/>
      <dgm:t>
        <a:bodyPr/>
        <a:lstStyle/>
        <a:p>
          <a:endParaRPr lang="en-US"/>
        </a:p>
      </dgm:t>
    </dgm:pt>
    <dgm:pt modelId="{EF394277-A0EF-4493-91E7-7723DA948D09}" type="sibTrans" cxnId="{6C3A0649-8910-4A77-864F-13E18DB6572E}">
      <dgm:prSet/>
      <dgm:spPr/>
      <dgm:t>
        <a:bodyPr/>
        <a:lstStyle/>
        <a:p>
          <a:endParaRPr lang="en-US"/>
        </a:p>
      </dgm:t>
    </dgm:pt>
    <dgm:pt modelId="{A0C89C94-DA6F-495C-B531-D9A9802829A7}">
      <dgm:prSet custT="1"/>
      <dgm:spPr>
        <a:solidFill>
          <a:srgbClr val="417B93"/>
        </a:solidFill>
      </dgm:spPr>
      <dgm:t>
        <a:bodyPr/>
        <a:lstStyle/>
        <a:p>
          <a:pPr rtl="0"/>
          <a:r>
            <a:rPr lang="en-US" sz="2500" dirty="0" smtClean="0"/>
            <a:t>Be empathic and offer an apology ("I'm sorry for what you are going through").</a:t>
          </a:r>
          <a:endParaRPr lang="en-US" sz="2500" dirty="0"/>
        </a:p>
      </dgm:t>
    </dgm:pt>
    <dgm:pt modelId="{6027627B-9F8A-4706-BC4C-5C0F59BD0365}" type="parTrans" cxnId="{4F5B4FA0-E111-4B5A-98F1-8516BE5FD1D1}">
      <dgm:prSet/>
      <dgm:spPr/>
      <dgm:t>
        <a:bodyPr/>
        <a:lstStyle/>
        <a:p>
          <a:endParaRPr lang="en-US"/>
        </a:p>
      </dgm:t>
    </dgm:pt>
    <dgm:pt modelId="{9D51013C-AD31-4D5C-9BDD-79C803ED94E3}" type="sibTrans" cxnId="{4F5B4FA0-E111-4B5A-98F1-8516BE5FD1D1}">
      <dgm:prSet/>
      <dgm:spPr/>
      <dgm:t>
        <a:bodyPr/>
        <a:lstStyle/>
        <a:p>
          <a:endParaRPr lang="en-US"/>
        </a:p>
      </dgm:t>
    </dgm:pt>
    <dgm:pt modelId="{46F5DE80-0354-4C86-B53E-3EE9D88D6A36}">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2500" dirty="0" smtClean="0"/>
            <a:t>Acknowledge that the information currently available is incomplete, and commit to further meetings with the patient/family</a:t>
          </a:r>
          <a:endParaRPr lang="en-US" sz="2500" dirty="0"/>
        </a:p>
      </dgm:t>
    </dgm:pt>
    <dgm:pt modelId="{F9EB47F8-8A3E-4398-B575-F385A95C5273}" type="parTrans" cxnId="{14A4CEA3-92FB-40A6-8C73-B15AD8E52837}">
      <dgm:prSet/>
      <dgm:spPr/>
      <dgm:t>
        <a:bodyPr/>
        <a:lstStyle/>
        <a:p>
          <a:endParaRPr lang="en-US"/>
        </a:p>
      </dgm:t>
    </dgm:pt>
    <dgm:pt modelId="{45088DB9-B9FB-4475-B5D5-1431909A13E8}" type="sibTrans" cxnId="{14A4CEA3-92FB-40A6-8C73-B15AD8E52837}">
      <dgm:prSet/>
      <dgm:spPr/>
      <dgm:t>
        <a:bodyPr/>
        <a:lstStyle/>
        <a:p>
          <a:endParaRPr lang="en-US"/>
        </a:p>
      </dgm:t>
    </dgm:pt>
    <dgm:pt modelId="{B73C55F8-4C1F-4555-843F-C6F2A5D71EB0}">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2500" dirty="0" smtClean="0"/>
            <a:t>Provide simple, concise facts in layman’s terms.</a:t>
          </a:r>
          <a:endParaRPr lang="en-US" sz="2500" dirty="0"/>
        </a:p>
      </dgm:t>
    </dgm:pt>
    <dgm:pt modelId="{0CF38CC1-66AC-4C9E-B8BA-C49E82D83EBC}" type="parTrans" cxnId="{F7924671-3B85-490B-B097-887046CEB2F1}">
      <dgm:prSet/>
      <dgm:spPr/>
      <dgm:t>
        <a:bodyPr/>
        <a:lstStyle/>
        <a:p>
          <a:endParaRPr lang="en-US"/>
        </a:p>
      </dgm:t>
    </dgm:pt>
    <dgm:pt modelId="{B81F7AAD-E825-4AAC-9CA9-22EB5F0E5439}" type="sibTrans" cxnId="{F7924671-3B85-490B-B097-887046CEB2F1}">
      <dgm:prSet/>
      <dgm:spPr/>
      <dgm:t>
        <a:bodyPr/>
        <a:lstStyle/>
        <a:p>
          <a:endParaRPr lang="en-US"/>
        </a:p>
      </dgm:t>
    </dgm:pt>
    <dgm:pt modelId="{911A4E18-E597-4478-A560-EF240F4D4FC0}" type="pres">
      <dgm:prSet presAssocID="{D3F8215E-7242-42BE-8AC1-A6D307C7696B}" presName="Name0" presStyleCnt="0">
        <dgm:presLayoutVars>
          <dgm:dir/>
          <dgm:animLvl val="lvl"/>
          <dgm:resizeHandles val="exact"/>
        </dgm:presLayoutVars>
      </dgm:prSet>
      <dgm:spPr/>
      <dgm:t>
        <a:bodyPr/>
        <a:lstStyle/>
        <a:p>
          <a:endParaRPr lang="en-US"/>
        </a:p>
      </dgm:t>
    </dgm:pt>
    <dgm:pt modelId="{4432BB86-B536-4FD3-8378-7C73047880B5}" type="pres">
      <dgm:prSet presAssocID="{46F5DE80-0354-4C86-B53E-3EE9D88D6A36}" presName="boxAndChildren" presStyleCnt="0"/>
      <dgm:spPr/>
    </dgm:pt>
    <dgm:pt modelId="{ED0C58E1-ABF6-4608-9372-2F7C43B42D63}" type="pres">
      <dgm:prSet presAssocID="{46F5DE80-0354-4C86-B53E-3EE9D88D6A36}" presName="parentTextBox" presStyleLbl="node1" presStyleIdx="0" presStyleCnt="5"/>
      <dgm:spPr/>
      <dgm:t>
        <a:bodyPr/>
        <a:lstStyle/>
        <a:p>
          <a:endParaRPr lang="en-US"/>
        </a:p>
      </dgm:t>
    </dgm:pt>
    <dgm:pt modelId="{9C64BEE8-EBB4-4D23-89C7-A204B471F575}" type="pres">
      <dgm:prSet presAssocID="{9D51013C-AD31-4D5C-9BDD-79C803ED94E3}" presName="sp" presStyleCnt="0"/>
      <dgm:spPr/>
    </dgm:pt>
    <dgm:pt modelId="{F078616E-525D-4AB9-B924-8351E8509A1F}" type="pres">
      <dgm:prSet presAssocID="{A0C89C94-DA6F-495C-B531-D9A9802829A7}" presName="arrowAndChildren" presStyleCnt="0"/>
      <dgm:spPr/>
    </dgm:pt>
    <dgm:pt modelId="{64DFC8A4-5FC4-4CA7-91BB-9AD0FC4E9F4F}" type="pres">
      <dgm:prSet presAssocID="{A0C89C94-DA6F-495C-B531-D9A9802829A7}" presName="parentTextArrow" presStyleLbl="node1" presStyleIdx="1" presStyleCnt="5"/>
      <dgm:spPr/>
      <dgm:t>
        <a:bodyPr/>
        <a:lstStyle/>
        <a:p>
          <a:endParaRPr lang="en-US"/>
        </a:p>
      </dgm:t>
    </dgm:pt>
    <dgm:pt modelId="{FA14F59A-5065-47A9-B60C-1D2B82497941}" type="pres">
      <dgm:prSet presAssocID="{EF394277-A0EF-4493-91E7-7723DA948D09}" presName="sp" presStyleCnt="0"/>
      <dgm:spPr/>
    </dgm:pt>
    <dgm:pt modelId="{8FC3CE41-3450-4E7D-B0E8-DC501CB0D5B4}" type="pres">
      <dgm:prSet presAssocID="{C03EC854-9B3F-4189-8BB6-2EFB188B2416}" presName="arrowAndChildren" presStyleCnt="0"/>
      <dgm:spPr/>
    </dgm:pt>
    <dgm:pt modelId="{B244F86D-4BDB-49AB-A497-2F4A850667E8}" type="pres">
      <dgm:prSet presAssocID="{C03EC854-9B3F-4189-8BB6-2EFB188B2416}" presName="parentTextArrow" presStyleLbl="node1" presStyleIdx="2" presStyleCnt="5"/>
      <dgm:spPr/>
      <dgm:t>
        <a:bodyPr/>
        <a:lstStyle/>
        <a:p>
          <a:endParaRPr lang="en-US"/>
        </a:p>
      </dgm:t>
    </dgm:pt>
    <dgm:pt modelId="{DB18F6FE-3D07-4753-8882-15BCA79A1EC2}" type="pres">
      <dgm:prSet presAssocID="{B81F7AAD-E825-4AAC-9CA9-22EB5F0E5439}" presName="sp" presStyleCnt="0"/>
      <dgm:spPr/>
    </dgm:pt>
    <dgm:pt modelId="{D43BB8C9-24C7-41DA-9A24-E7774538CD01}" type="pres">
      <dgm:prSet presAssocID="{B73C55F8-4C1F-4555-843F-C6F2A5D71EB0}" presName="arrowAndChildren" presStyleCnt="0"/>
      <dgm:spPr/>
    </dgm:pt>
    <dgm:pt modelId="{FA787647-07D3-4B97-BF7A-0C62E6B4E0F1}" type="pres">
      <dgm:prSet presAssocID="{B73C55F8-4C1F-4555-843F-C6F2A5D71EB0}" presName="parentTextArrow" presStyleLbl="node1" presStyleIdx="3" presStyleCnt="5"/>
      <dgm:spPr/>
      <dgm:t>
        <a:bodyPr/>
        <a:lstStyle/>
        <a:p>
          <a:endParaRPr lang="en-US"/>
        </a:p>
      </dgm:t>
    </dgm:pt>
    <dgm:pt modelId="{661A5322-2889-4888-A718-00B71A4A067F}" type="pres">
      <dgm:prSet presAssocID="{CDBE4CDE-2755-42CA-9B2A-3A4E10B95780}" presName="sp" presStyleCnt="0"/>
      <dgm:spPr/>
    </dgm:pt>
    <dgm:pt modelId="{5021B3E2-E5E0-428E-9AA8-19E6D8E28948}" type="pres">
      <dgm:prSet presAssocID="{4A5AD624-730A-49FF-9033-18140F8BCCA9}" presName="arrowAndChildren" presStyleCnt="0"/>
      <dgm:spPr/>
    </dgm:pt>
    <dgm:pt modelId="{03312989-BF88-4D5D-95BE-9902C13EE6E4}" type="pres">
      <dgm:prSet presAssocID="{4A5AD624-730A-49FF-9033-18140F8BCCA9}" presName="parentTextArrow" presStyleLbl="node1" presStyleIdx="4" presStyleCnt="5"/>
      <dgm:spPr/>
      <dgm:t>
        <a:bodyPr/>
        <a:lstStyle/>
        <a:p>
          <a:endParaRPr lang="en-US"/>
        </a:p>
      </dgm:t>
    </dgm:pt>
  </dgm:ptLst>
  <dgm:cxnLst>
    <dgm:cxn modelId="{F7924671-3B85-490B-B097-887046CEB2F1}" srcId="{D3F8215E-7242-42BE-8AC1-A6D307C7696B}" destId="{B73C55F8-4C1F-4555-843F-C6F2A5D71EB0}" srcOrd="1" destOrd="0" parTransId="{0CF38CC1-66AC-4C9E-B8BA-C49E82D83EBC}" sibTransId="{B81F7AAD-E825-4AAC-9CA9-22EB5F0E5439}"/>
    <dgm:cxn modelId="{0EFF9BF3-7A5C-4E60-85D5-3FB186D4A7C2}" type="presOf" srcId="{A0C89C94-DA6F-495C-B531-D9A9802829A7}" destId="{64DFC8A4-5FC4-4CA7-91BB-9AD0FC4E9F4F}" srcOrd="0" destOrd="0" presId="urn:microsoft.com/office/officeart/2005/8/layout/process4"/>
    <dgm:cxn modelId="{5B194972-6BE9-4894-8F2C-963AD53A4120}" type="presOf" srcId="{4A5AD624-730A-49FF-9033-18140F8BCCA9}" destId="{03312989-BF88-4D5D-95BE-9902C13EE6E4}" srcOrd="0" destOrd="0" presId="urn:microsoft.com/office/officeart/2005/8/layout/process4"/>
    <dgm:cxn modelId="{6F3BAD25-2825-41CE-9664-93178934E641}" type="presOf" srcId="{46F5DE80-0354-4C86-B53E-3EE9D88D6A36}" destId="{ED0C58E1-ABF6-4608-9372-2F7C43B42D63}" srcOrd="0" destOrd="0" presId="urn:microsoft.com/office/officeart/2005/8/layout/process4"/>
    <dgm:cxn modelId="{6C3A0649-8910-4A77-864F-13E18DB6572E}" srcId="{D3F8215E-7242-42BE-8AC1-A6D307C7696B}" destId="{C03EC854-9B3F-4189-8BB6-2EFB188B2416}" srcOrd="2" destOrd="0" parTransId="{3FC09593-FE60-4B31-9527-0E906A7A2971}" sibTransId="{EF394277-A0EF-4493-91E7-7723DA948D09}"/>
    <dgm:cxn modelId="{14A4CEA3-92FB-40A6-8C73-B15AD8E52837}" srcId="{D3F8215E-7242-42BE-8AC1-A6D307C7696B}" destId="{46F5DE80-0354-4C86-B53E-3EE9D88D6A36}" srcOrd="4" destOrd="0" parTransId="{F9EB47F8-8A3E-4398-B575-F385A95C5273}" sibTransId="{45088DB9-B9FB-4475-B5D5-1431909A13E8}"/>
    <dgm:cxn modelId="{5E5E6D6F-CB1B-4AD8-97C6-5F80B1849F1E}" type="presOf" srcId="{B73C55F8-4C1F-4555-843F-C6F2A5D71EB0}" destId="{FA787647-07D3-4B97-BF7A-0C62E6B4E0F1}" srcOrd="0" destOrd="0" presId="urn:microsoft.com/office/officeart/2005/8/layout/process4"/>
    <dgm:cxn modelId="{4F5B4FA0-E111-4B5A-98F1-8516BE5FD1D1}" srcId="{D3F8215E-7242-42BE-8AC1-A6D307C7696B}" destId="{A0C89C94-DA6F-495C-B531-D9A9802829A7}" srcOrd="3" destOrd="0" parTransId="{6027627B-9F8A-4706-BC4C-5C0F59BD0365}" sibTransId="{9D51013C-AD31-4D5C-9BDD-79C803ED94E3}"/>
    <dgm:cxn modelId="{C4C752C6-C2A2-4406-B109-0373B4227EA0}" type="presOf" srcId="{D3F8215E-7242-42BE-8AC1-A6D307C7696B}" destId="{911A4E18-E597-4478-A560-EF240F4D4FC0}" srcOrd="0" destOrd="0" presId="urn:microsoft.com/office/officeart/2005/8/layout/process4"/>
    <dgm:cxn modelId="{F790334E-A194-4315-BD32-7EE54C1AB93E}" srcId="{D3F8215E-7242-42BE-8AC1-A6D307C7696B}" destId="{4A5AD624-730A-49FF-9033-18140F8BCCA9}" srcOrd="0" destOrd="0" parTransId="{E802EF06-C614-41DD-8D48-5D3C20F425EF}" sibTransId="{CDBE4CDE-2755-42CA-9B2A-3A4E10B95780}"/>
    <dgm:cxn modelId="{2BF3A4AB-B857-4102-A473-6FB27AF2D128}" type="presOf" srcId="{C03EC854-9B3F-4189-8BB6-2EFB188B2416}" destId="{B244F86D-4BDB-49AB-A497-2F4A850667E8}" srcOrd="0" destOrd="0" presId="urn:microsoft.com/office/officeart/2005/8/layout/process4"/>
    <dgm:cxn modelId="{FA4683E4-FDC0-4E0A-9123-479FEE46D2FC}" type="presParOf" srcId="{911A4E18-E597-4478-A560-EF240F4D4FC0}" destId="{4432BB86-B536-4FD3-8378-7C73047880B5}" srcOrd="0" destOrd="0" presId="urn:microsoft.com/office/officeart/2005/8/layout/process4"/>
    <dgm:cxn modelId="{5051C29B-45DC-4249-9039-E6208403548F}" type="presParOf" srcId="{4432BB86-B536-4FD3-8378-7C73047880B5}" destId="{ED0C58E1-ABF6-4608-9372-2F7C43B42D63}" srcOrd="0" destOrd="0" presId="urn:microsoft.com/office/officeart/2005/8/layout/process4"/>
    <dgm:cxn modelId="{F60E3295-7D04-4572-AFBD-2DA1BCA5889A}" type="presParOf" srcId="{911A4E18-E597-4478-A560-EF240F4D4FC0}" destId="{9C64BEE8-EBB4-4D23-89C7-A204B471F575}" srcOrd="1" destOrd="0" presId="urn:microsoft.com/office/officeart/2005/8/layout/process4"/>
    <dgm:cxn modelId="{62188316-6867-492A-A477-B5CAF4D66331}" type="presParOf" srcId="{911A4E18-E597-4478-A560-EF240F4D4FC0}" destId="{F078616E-525D-4AB9-B924-8351E8509A1F}" srcOrd="2" destOrd="0" presId="urn:microsoft.com/office/officeart/2005/8/layout/process4"/>
    <dgm:cxn modelId="{AD8866BA-EE47-4789-90AF-71C698F57526}" type="presParOf" srcId="{F078616E-525D-4AB9-B924-8351E8509A1F}" destId="{64DFC8A4-5FC4-4CA7-91BB-9AD0FC4E9F4F}" srcOrd="0" destOrd="0" presId="urn:microsoft.com/office/officeart/2005/8/layout/process4"/>
    <dgm:cxn modelId="{30F6BF2F-0122-4745-85F4-5F0EFACC97F0}" type="presParOf" srcId="{911A4E18-E597-4478-A560-EF240F4D4FC0}" destId="{FA14F59A-5065-47A9-B60C-1D2B82497941}" srcOrd="3" destOrd="0" presId="urn:microsoft.com/office/officeart/2005/8/layout/process4"/>
    <dgm:cxn modelId="{802B7FC4-34DB-4C64-860F-50DEA27DB0D2}" type="presParOf" srcId="{911A4E18-E597-4478-A560-EF240F4D4FC0}" destId="{8FC3CE41-3450-4E7D-B0E8-DC501CB0D5B4}" srcOrd="4" destOrd="0" presId="urn:microsoft.com/office/officeart/2005/8/layout/process4"/>
    <dgm:cxn modelId="{95417600-0318-4D35-B90A-F90D9F323895}" type="presParOf" srcId="{8FC3CE41-3450-4E7D-B0E8-DC501CB0D5B4}" destId="{B244F86D-4BDB-49AB-A497-2F4A850667E8}" srcOrd="0" destOrd="0" presId="urn:microsoft.com/office/officeart/2005/8/layout/process4"/>
    <dgm:cxn modelId="{80373BB7-447B-41EF-8560-9A7367C4EEE4}" type="presParOf" srcId="{911A4E18-E597-4478-A560-EF240F4D4FC0}" destId="{DB18F6FE-3D07-4753-8882-15BCA79A1EC2}" srcOrd="5" destOrd="0" presId="urn:microsoft.com/office/officeart/2005/8/layout/process4"/>
    <dgm:cxn modelId="{83B4B846-E354-411A-9485-AE92ADCEA28A}" type="presParOf" srcId="{911A4E18-E597-4478-A560-EF240F4D4FC0}" destId="{D43BB8C9-24C7-41DA-9A24-E7774538CD01}" srcOrd="6" destOrd="0" presId="urn:microsoft.com/office/officeart/2005/8/layout/process4"/>
    <dgm:cxn modelId="{AB0795D9-0CC3-4B99-8E57-55EC0F4D3F4E}" type="presParOf" srcId="{D43BB8C9-24C7-41DA-9A24-E7774538CD01}" destId="{FA787647-07D3-4B97-BF7A-0C62E6B4E0F1}" srcOrd="0" destOrd="0" presId="urn:microsoft.com/office/officeart/2005/8/layout/process4"/>
    <dgm:cxn modelId="{5C452822-C6A7-4DCE-828E-8C74A76A1CA9}" type="presParOf" srcId="{911A4E18-E597-4478-A560-EF240F4D4FC0}" destId="{661A5322-2889-4888-A718-00B71A4A067F}" srcOrd="7" destOrd="0" presId="urn:microsoft.com/office/officeart/2005/8/layout/process4"/>
    <dgm:cxn modelId="{366F812F-4EE0-417A-B1F2-5B198D6ABBEE}" type="presParOf" srcId="{911A4E18-E597-4478-A560-EF240F4D4FC0}" destId="{5021B3E2-E5E0-428E-9AA8-19E6D8E28948}" srcOrd="8" destOrd="0" presId="urn:microsoft.com/office/officeart/2005/8/layout/process4"/>
    <dgm:cxn modelId="{07B4265D-3274-4AA0-A851-B2D7342950A1}" type="presParOf" srcId="{5021B3E2-E5E0-428E-9AA8-19E6D8E28948}" destId="{03312989-BF88-4D5D-95BE-9902C13EE6E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2"/>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3" custScaleX="82140" custScaleY="26751" custLinFactNeighborY="2467"/>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3" custScaleX="107265" custScaleY="227859" custLinFactY="-9967" custLinFactNeighborX="-327" custLinFactNeighborY="-100000"/>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1" custLinFactY="2900000" custLinFactNeighborX="-6955" custLinFactNeighborY="2965755"/>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2" custLinFactNeighborY="-93543"/>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3" custScaleX="82140" custScaleY="75117" custLinFactNeighborY="-65052"/>
      <dgm:spPr/>
      <dgm:t>
        <a:bodyPr/>
        <a:lstStyle/>
        <a:p>
          <a:endParaRPr lang="en-US"/>
        </a:p>
      </dgm:t>
    </dgm:pt>
    <dgm:pt modelId="{57D1BE1C-288E-4D93-857F-82C76D38F197}" type="pres">
      <dgm:prSet presAssocID="{8B11413A-A39D-48C0-984F-ECABA70A5067}" presName="vert1" presStyleCnt="0"/>
      <dgm:spPr/>
    </dgm:pt>
  </dgm:ptLst>
  <dgm:cxnLst>
    <dgm:cxn modelId="{1052F958-25A2-4BEC-B201-6861D88B6BA8}" type="presOf" srcId="{9913E13F-F5D1-4AB9-9C3E-6922DA30100F}" destId="{EAE4599C-B27A-4E13-B418-2F36D2CED72B}"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AF5CA0F6-8BB9-4B97-A55C-0FD92AA83EEC}" srcId="{FEA87826-C15B-43C1-909B-511BC9B926D0}" destId="{9913E13F-F5D1-4AB9-9C3E-6922DA30100F}" srcOrd="0" destOrd="0" parTransId="{9984F34A-17DE-4965-A0DC-6E355D2E1208}" sibTransId="{18B4160B-1155-4A32-949B-7370CFBA1B29}"/>
    <dgm:cxn modelId="{454A42C6-D577-407A-B676-68D9123F7835}" type="presOf" srcId="{8B11413A-A39D-48C0-984F-ECABA70A5067}" destId="{0FE7586A-E0FC-4D42-8C55-A31D2EC2E4D6}"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9C0DF200-96F9-4D06-878F-261C7BE5780B}" srcId="{9913E13F-F5D1-4AB9-9C3E-6922DA30100F}" destId="{AFB19399-1F4C-4153-8F69-D7E391AF8EED}" srcOrd="0" destOrd="0" parTransId="{B74B925C-5EA5-4DBC-802C-4CCC328AE0A3}" sibTransId="{54DC3CCD-AC43-47B6-BF73-ADDD32497CBF}"/>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r>
            <a:rPr lang="en-US" sz="1800" dirty="0" smtClean="0">
              <a:solidFill>
                <a:schemeClr val="tx2"/>
              </a:solidFill>
              <a:latin typeface="Arial" panose="020B0604020202020204" pitchFamily="34" charset="0"/>
              <a:ea typeface="Tahoma" panose="020B0604030504040204" pitchFamily="34" charset="0"/>
              <a:cs typeface="Arial" panose="020B0604020202020204" pitchFamily="34" charset="0"/>
            </a:rPr>
            <a:t>A ultimately did ask Dr. B to assist her with compensation for her subsequent treatment, including a sagittal split osteotomy and nerve decompression.</a:t>
          </a:r>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52EC5D7-2988-497B-8DFC-D93EE5DE1299}">
      <dgm:prSet phldrT="[Text]" custT="1"/>
      <dgm:spPr/>
      <dgm:t>
        <a:bodyPr/>
        <a:lstStyle/>
        <a:p>
          <a:pPr algn="just"/>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Her correspondence to </a:t>
          </a:r>
          <a:r>
            <a:rPr lang="en-US" sz="1800" i="0" dirty="0" err="1" smtClean="0">
              <a:solidFill>
                <a:schemeClr val="tx2"/>
              </a:solidFill>
              <a:latin typeface="Arial" panose="020B0604020202020204" pitchFamily="34" charset="0"/>
              <a:ea typeface="Tahoma" panose="020B0604030504040204" pitchFamily="34" charset="0"/>
              <a:cs typeface="Arial" panose="020B0604020202020204" pitchFamily="34" charset="0"/>
            </a:rPr>
            <a:t>MedPro</a:t>
          </a:r>
          <a:r>
            <a:rPr lang="en-US" sz="1800" i="0" dirty="0" smtClean="0">
              <a:solidFill>
                <a:schemeClr val="tx2"/>
              </a:solidFill>
              <a:latin typeface="Arial" panose="020B0604020202020204" pitchFamily="34" charset="0"/>
              <a:ea typeface="Tahoma" panose="020B0604030504040204" pitchFamily="34" charset="0"/>
              <a:cs typeface="Arial" panose="020B0604020202020204" pitchFamily="34" charset="0"/>
            </a:rPr>
            <a:t> Group in pursuit of her claim included:</a:t>
          </a:r>
        </a:p>
      </dgm:t>
    </dgm:pt>
    <dgm:pt modelId="{5F504ED3-BB1F-47F1-B2A7-D352A50A3EC0}" type="par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4D68A075-A70E-4533-81D3-74334EB5B4B6}" type="sibTrans" cxnId="{E0821B5C-DFF3-41BF-8D93-33B90591198A}">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0057189F-DA2D-4DB4-AABA-BF29747F38C0}">
      <dgm:prSet custT="1"/>
      <dgm:spPr/>
      <dgm:t>
        <a:bodyPr/>
        <a:lstStyle/>
        <a:p>
          <a:pPr algn="just"/>
          <a:r>
            <a:rPr lang="en-US" sz="1800" b="0" i="0" dirty="0" smtClean="0">
              <a:solidFill>
                <a:schemeClr val="tx2"/>
              </a:solidFill>
              <a:latin typeface="Arial" panose="020B0604020202020204" pitchFamily="34" charset="0"/>
              <a:ea typeface="Tahoma" panose="020B0604030504040204" pitchFamily="34" charset="0"/>
              <a:cs typeface="Arial" panose="020B0604020202020204" pitchFamily="34" charset="0"/>
            </a:rPr>
            <a:t>While Dr. B, through his insurer, did resolve this claim for the patient, it was for a reasonable amount, and without any litigation for either side. </a:t>
          </a:r>
        </a:p>
      </dgm:t>
    </dgm:pt>
    <dgm:pt modelId="{ADB4EEF4-0FDA-4FAF-A978-16BC6A30A1BB}" type="parTrans" cxnId="{10B75B0E-10DC-45F1-BAAA-56051AA20201}">
      <dgm:prSet/>
      <dgm:spPr/>
      <dgm:t>
        <a:bodyPr/>
        <a:lstStyle/>
        <a:p>
          <a:endParaRPr lang="en-US"/>
        </a:p>
      </dgm:t>
    </dgm:pt>
    <dgm:pt modelId="{0E795AD8-E51D-4F19-B8C0-F3F64EA0BFAE}" type="sibTrans" cxnId="{10B75B0E-10DC-45F1-BAAA-56051AA20201}">
      <dgm:prSet/>
      <dgm:spPr/>
      <dgm:t>
        <a:bodyPr/>
        <a:lstStyle/>
        <a:p>
          <a:endParaRPr lang="en-US"/>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4"/>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6" custScaleX="82140" custScaleY="26751" custLinFactNeighborY="2530"/>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6" custScaleX="107904" custScaleY="34122" custLinFactNeighborX="-316" custLinFactNeighborY="1599"/>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2" custLinFactY="100000" custLinFactNeighborX="115" custLinFactNeighborY="109893"/>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4" custLinFactNeighborY="7068"/>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6" custScaleX="82140" custScaleY="75117" custLinFactNeighborY="-4948"/>
      <dgm:spPr/>
      <dgm:t>
        <a:bodyPr/>
        <a:lstStyle/>
        <a:p>
          <a:endParaRPr lang="en-US"/>
        </a:p>
      </dgm:t>
    </dgm:pt>
    <dgm:pt modelId="{57D1BE1C-288E-4D93-857F-82C76D38F197}" type="pres">
      <dgm:prSet presAssocID="{8B11413A-A39D-48C0-984F-ECABA70A5067}" presName="vert1" presStyleCnt="0"/>
      <dgm:spPr/>
    </dgm:pt>
    <dgm:pt modelId="{D336AABD-C1FC-4BD7-9A41-46375622CF94}" type="pres">
      <dgm:prSet presAssocID="{852EC5D7-2988-497B-8DFC-D93EE5DE1299}" presName="vertSpace2a" presStyleCnt="0"/>
      <dgm:spPr/>
    </dgm:pt>
    <dgm:pt modelId="{DAE91597-B22C-42F1-8DFF-38610B0F7831}" type="pres">
      <dgm:prSet presAssocID="{852EC5D7-2988-497B-8DFC-D93EE5DE1299}" presName="horz2" presStyleCnt="0"/>
      <dgm:spPr/>
    </dgm:pt>
    <dgm:pt modelId="{14EADA81-6E30-4071-ADF6-16F23CF366B0}" type="pres">
      <dgm:prSet presAssocID="{852EC5D7-2988-497B-8DFC-D93EE5DE1299}" presName="horzSpace2" presStyleCnt="0"/>
      <dgm:spPr/>
    </dgm:pt>
    <dgm:pt modelId="{4C4E2648-F763-4831-9507-366D9F98CAB8}" type="pres">
      <dgm:prSet presAssocID="{852EC5D7-2988-497B-8DFC-D93EE5DE1299}" presName="tx2" presStyleLbl="revTx" presStyleIdx="3" presStyleCnt="6" custScaleX="107265" custScaleY="151926" custLinFactNeighborX="82" custLinFactNeighborY="16025"/>
      <dgm:spPr/>
      <dgm:t>
        <a:bodyPr/>
        <a:lstStyle/>
        <a:p>
          <a:endParaRPr lang="en-US"/>
        </a:p>
      </dgm:t>
    </dgm:pt>
    <dgm:pt modelId="{DBDA5510-74EF-4724-8FEA-01D8144BDA13}" type="pres">
      <dgm:prSet presAssocID="{852EC5D7-2988-497B-8DFC-D93EE5DE1299}" presName="vert2" presStyleCnt="0"/>
      <dgm:spPr/>
    </dgm:pt>
    <dgm:pt modelId="{D5B293DA-6386-4565-9274-950C8FEE699E}" type="pres">
      <dgm:prSet presAssocID="{852EC5D7-2988-497B-8DFC-D93EE5DE1299}" presName="thinLine2b" presStyleLbl="callout" presStyleIdx="1" presStyleCnt="2" custLinFactY="4833759" custLinFactNeighborX="-1477" custLinFactNeighborY="4900000"/>
      <dgm:spPr>
        <a:ln>
          <a:solidFill>
            <a:schemeClr val="bg1"/>
          </a:solidFill>
        </a:ln>
      </dgm:spPr>
      <dgm:t>
        <a:bodyPr/>
        <a:lstStyle/>
        <a:p>
          <a:endParaRPr lang="en-US"/>
        </a:p>
      </dgm:t>
    </dgm:pt>
    <dgm:pt modelId="{92D138F1-8B56-4159-B906-19F28E9DE209}" type="pres">
      <dgm:prSet presAssocID="{852EC5D7-2988-497B-8DFC-D93EE5DE1299}" presName="vertSpace2b" presStyleCnt="0"/>
      <dgm:spPr/>
    </dgm:pt>
    <dgm:pt modelId="{FA2819AF-DBAC-48B4-9525-4100952B088E}" type="pres">
      <dgm:prSet presAssocID="{8D948412-9783-4022-82B2-587E101905ED}" presName="thickLine" presStyleLbl="alignNode1" presStyleIdx="2" presStyleCnt="4" custLinFactY="100000" custLinFactNeighborY="155763"/>
      <dgm:spPr/>
    </dgm:pt>
    <dgm:pt modelId="{EDAC683E-88D4-4C29-9BE5-30607A0CFB76}" type="pres">
      <dgm:prSet presAssocID="{8D948412-9783-4022-82B2-587E101905ED}" presName="horz1" presStyleCnt="0"/>
      <dgm:spPr/>
    </dgm:pt>
    <dgm:pt modelId="{2A0FE272-1977-40CC-9832-06B884C292EA}" type="pres">
      <dgm:prSet presAssocID="{8D948412-9783-4022-82B2-587E101905ED}" presName="tx1" presStyleLbl="revTx" presStyleIdx="4" presStyleCnt="6"/>
      <dgm:spPr/>
      <dgm:t>
        <a:bodyPr/>
        <a:lstStyle/>
        <a:p>
          <a:endParaRPr lang="en-US"/>
        </a:p>
      </dgm:t>
    </dgm:pt>
    <dgm:pt modelId="{6BB0F8ED-A75C-4883-AD24-4D9C965C4B3B}" type="pres">
      <dgm:prSet presAssocID="{8D948412-9783-4022-82B2-587E101905ED}" presName="vert1" presStyleCnt="0"/>
      <dgm:spPr/>
    </dgm:pt>
    <dgm:pt modelId="{6D20230B-480A-4BA8-8674-D3ED8CD22516}" type="pres">
      <dgm:prSet presAssocID="{0057189F-DA2D-4DB4-AABA-BF29747F38C0}" presName="thickLine" presStyleLbl="alignNode1" presStyleIdx="3" presStyleCnt="4" custLinFactNeighborY="59286"/>
      <dgm:spPr/>
    </dgm:pt>
    <dgm:pt modelId="{AAC83556-CFC3-4DAE-963C-34EE093738DD}" type="pres">
      <dgm:prSet presAssocID="{0057189F-DA2D-4DB4-AABA-BF29747F38C0}" presName="horz1" presStyleCnt="0"/>
      <dgm:spPr/>
    </dgm:pt>
    <dgm:pt modelId="{E08FA029-542C-48F5-8B78-C92E5B54FA7A}" type="pres">
      <dgm:prSet presAssocID="{0057189F-DA2D-4DB4-AABA-BF29747F38C0}" presName="tx1" presStyleLbl="revTx" presStyleIdx="5" presStyleCnt="6" custScaleX="403981" custLinFactNeighborX="96019" custLinFactNeighborY="-32334"/>
      <dgm:spPr/>
      <dgm:t>
        <a:bodyPr/>
        <a:lstStyle/>
        <a:p>
          <a:endParaRPr lang="en-US"/>
        </a:p>
      </dgm:t>
    </dgm:pt>
    <dgm:pt modelId="{7875E9DC-E6CD-47D0-B13A-F4CE1DAE5912}" type="pres">
      <dgm:prSet presAssocID="{0057189F-DA2D-4DB4-AABA-BF29747F38C0}" presName="vert1" presStyleCnt="0"/>
      <dgm:spPr/>
    </dgm:pt>
  </dgm:ptLst>
  <dgm:cxnLst>
    <dgm:cxn modelId="{113E6259-76BA-4CE5-88A9-A4E31B62E9E1}" type="presOf" srcId="{852EC5D7-2988-497B-8DFC-D93EE5DE1299}" destId="{4C4E2648-F763-4831-9507-366D9F98CAB8}" srcOrd="0" destOrd="0" presId="urn:microsoft.com/office/officeart/2008/layout/LinedList"/>
    <dgm:cxn modelId="{10B75B0E-10DC-45F1-BAAA-56051AA20201}" srcId="{FEA87826-C15B-43C1-909B-511BC9B926D0}" destId="{0057189F-DA2D-4DB4-AABA-BF29747F38C0}" srcOrd="3" destOrd="0" parTransId="{ADB4EEF4-0FDA-4FAF-A978-16BC6A30A1BB}" sibTransId="{0E795AD8-E51D-4F19-B8C0-F3F64EA0BFAE}"/>
    <dgm:cxn modelId="{E0821B5C-DFF3-41BF-8D93-33B90591198A}" srcId="{8B11413A-A39D-48C0-984F-ECABA70A5067}" destId="{852EC5D7-2988-497B-8DFC-D93EE5DE1299}" srcOrd="0" destOrd="0" parTransId="{5F504ED3-BB1F-47F1-B2A7-D352A50A3EC0}" sibTransId="{4D68A075-A70E-4533-81D3-74334EB5B4B6}"/>
    <dgm:cxn modelId="{4DBA56A3-8BD0-4353-BB6D-F3DC00617055}" srcId="{FEA87826-C15B-43C1-909B-511BC9B926D0}" destId="{8D948412-9783-4022-82B2-587E101905ED}" srcOrd="2" destOrd="0" parTransId="{10D69B41-3642-4C83-AA8A-59F8F119D4F8}" sibTransId="{C12A109B-18F4-46A4-BE0F-38A5B294DAD7}"/>
    <dgm:cxn modelId="{E91450B2-8D87-4544-80BF-7A44AA108055}" type="presOf" srcId="{0057189F-DA2D-4DB4-AABA-BF29747F38C0}" destId="{E08FA029-542C-48F5-8B78-C92E5B54FA7A}" srcOrd="0" destOrd="0" presId="urn:microsoft.com/office/officeart/2008/layout/LinedList"/>
    <dgm:cxn modelId="{9B387E3C-4B95-46E9-8DCD-B1DBB6642EB7}" srcId="{FEA87826-C15B-43C1-909B-511BC9B926D0}" destId="{8B11413A-A39D-48C0-984F-ECABA70A5067}" srcOrd="1" destOrd="0" parTransId="{44C6EDFD-E4BE-4E19-8EFC-9D39B25663B4}" sibTransId="{7D4A822B-8E1D-4B77-BDCC-25EE33A9BA38}"/>
    <dgm:cxn modelId="{AF5CA0F6-8BB9-4B97-A55C-0FD92AA83EEC}" srcId="{FEA87826-C15B-43C1-909B-511BC9B926D0}" destId="{9913E13F-F5D1-4AB9-9C3E-6922DA30100F}" srcOrd="0" destOrd="0" parTransId="{9984F34A-17DE-4965-A0DC-6E355D2E1208}" sibTransId="{18B4160B-1155-4A32-949B-7370CFBA1B29}"/>
    <dgm:cxn modelId="{454A42C6-D577-407A-B676-68D9123F7835}" type="presOf" srcId="{8B11413A-A39D-48C0-984F-ECABA70A5067}" destId="{0FE7586A-E0FC-4D42-8C55-A31D2EC2E4D6}" srcOrd="0" destOrd="0" presId="urn:microsoft.com/office/officeart/2008/layout/LinedList"/>
    <dgm:cxn modelId="{F7F22239-0CAE-42C5-A808-3D41121EED23}" type="presOf" srcId="{8D948412-9783-4022-82B2-587E101905ED}" destId="{2A0FE272-1977-40CC-9832-06B884C292EA}"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9C0DF200-96F9-4D06-878F-261C7BE5780B}" srcId="{9913E13F-F5D1-4AB9-9C3E-6922DA30100F}" destId="{AFB19399-1F4C-4153-8F69-D7E391AF8EED}" srcOrd="0" destOrd="0" parTransId="{B74B925C-5EA5-4DBC-802C-4CCC328AE0A3}" sibTransId="{54DC3CCD-AC43-47B6-BF73-ADDD32497CBF}"/>
    <dgm:cxn modelId="{1052F958-25A2-4BEC-B201-6861D88B6BA8}" type="presOf" srcId="{9913E13F-F5D1-4AB9-9C3E-6922DA30100F}" destId="{EAE4599C-B27A-4E13-B418-2F36D2CED72B}" srcOrd="0" destOrd="0" presId="urn:microsoft.com/office/officeart/2008/layout/LinedList"/>
    <dgm:cxn modelId="{04DD017A-B020-40AC-9B2A-6E682DD56A6B}" type="presOf" srcId="{FEA87826-C15B-43C1-909B-511BC9B926D0}" destId="{6AA46DBA-49E0-44B0-AE30-BA17A235D9D6}" srcOrd="0" destOrd="0" presId="urn:microsoft.com/office/officeart/2008/layout/LinedList"/>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1FA5D3CA-4817-4A2C-86CB-3128F0ECA6F6}" type="presParOf" srcId="{57D1BE1C-288E-4D93-857F-82C76D38F197}" destId="{D336AABD-C1FC-4BD7-9A41-46375622CF94}" srcOrd="0" destOrd="0" presId="urn:microsoft.com/office/officeart/2008/layout/LinedList"/>
    <dgm:cxn modelId="{15100BFE-C9AC-4AE9-B5EB-CD188F16FB97}" type="presParOf" srcId="{57D1BE1C-288E-4D93-857F-82C76D38F197}" destId="{DAE91597-B22C-42F1-8DFF-38610B0F7831}" srcOrd="1" destOrd="0" presId="urn:microsoft.com/office/officeart/2008/layout/LinedList"/>
    <dgm:cxn modelId="{68A8AE8A-9C8F-4903-920F-38360D4FDB9E}" type="presParOf" srcId="{DAE91597-B22C-42F1-8DFF-38610B0F7831}" destId="{14EADA81-6E30-4071-ADF6-16F23CF366B0}" srcOrd="0" destOrd="0" presId="urn:microsoft.com/office/officeart/2008/layout/LinedList"/>
    <dgm:cxn modelId="{FAFE6D8B-56A1-4A98-8F1D-40F6689BFB7F}" type="presParOf" srcId="{DAE91597-B22C-42F1-8DFF-38610B0F7831}" destId="{4C4E2648-F763-4831-9507-366D9F98CAB8}" srcOrd="1" destOrd="0" presId="urn:microsoft.com/office/officeart/2008/layout/LinedList"/>
    <dgm:cxn modelId="{971B365A-CF13-437F-AB9E-BBCB6CBC23F9}" type="presParOf" srcId="{DAE91597-B22C-42F1-8DFF-38610B0F7831}" destId="{DBDA5510-74EF-4724-8FEA-01D8144BDA13}" srcOrd="2" destOrd="0" presId="urn:microsoft.com/office/officeart/2008/layout/LinedList"/>
    <dgm:cxn modelId="{6F021EAE-9C5A-410D-867F-B19CC74961CC}" type="presParOf" srcId="{57D1BE1C-288E-4D93-857F-82C76D38F197}" destId="{D5B293DA-6386-4565-9274-950C8FEE699E}" srcOrd="2" destOrd="0" presId="urn:microsoft.com/office/officeart/2008/layout/LinedList"/>
    <dgm:cxn modelId="{DB89FF09-5B78-4BEF-9C7D-5FE1877B58CF}" type="presParOf" srcId="{57D1BE1C-288E-4D93-857F-82C76D38F197}" destId="{92D138F1-8B56-4159-B906-19F28E9DE209}" srcOrd="3" destOrd="0" presId="urn:microsoft.com/office/officeart/2008/layout/LinedList"/>
    <dgm:cxn modelId="{47B08462-556A-43D1-AA43-65E6276DFD93}" type="presParOf" srcId="{6AA46DBA-49E0-44B0-AE30-BA17A235D9D6}" destId="{FA2819AF-DBAC-48B4-9525-4100952B088E}" srcOrd="4" destOrd="0" presId="urn:microsoft.com/office/officeart/2008/layout/LinedList"/>
    <dgm:cxn modelId="{9FDAF27E-D62E-437B-9CB6-F63F082F4DB5}" type="presParOf" srcId="{6AA46DBA-49E0-44B0-AE30-BA17A235D9D6}" destId="{EDAC683E-88D4-4C29-9BE5-30607A0CFB76}" srcOrd="5" destOrd="0" presId="urn:microsoft.com/office/officeart/2008/layout/LinedList"/>
    <dgm:cxn modelId="{1DC2E390-F4F0-48AB-8EBA-07806514F8C5}" type="presParOf" srcId="{EDAC683E-88D4-4C29-9BE5-30607A0CFB76}" destId="{2A0FE272-1977-40CC-9832-06B884C292EA}" srcOrd="0" destOrd="0" presId="urn:microsoft.com/office/officeart/2008/layout/LinedList"/>
    <dgm:cxn modelId="{4354DBD1-EBEC-4F3A-9676-5C90077C60DD}" type="presParOf" srcId="{EDAC683E-88D4-4C29-9BE5-30607A0CFB76}" destId="{6BB0F8ED-A75C-4883-AD24-4D9C965C4B3B}" srcOrd="1" destOrd="0" presId="urn:microsoft.com/office/officeart/2008/layout/LinedList"/>
    <dgm:cxn modelId="{2F107792-2D69-482F-A66B-FF98D914281D}" type="presParOf" srcId="{6AA46DBA-49E0-44B0-AE30-BA17A235D9D6}" destId="{6D20230B-480A-4BA8-8674-D3ED8CD22516}" srcOrd="6" destOrd="0" presId="urn:microsoft.com/office/officeart/2008/layout/LinedList"/>
    <dgm:cxn modelId="{F3FE05F5-7589-48E5-8492-2C3B1A30266B}" type="presParOf" srcId="{6AA46DBA-49E0-44B0-AE30-BA17A235D9D6}" destId="{AAC83556-CFC3-4DAE-963C-34EE093738DD}" srcOrd="7" destOrd="0" presId="urn:microsoft.com/office/officeart/2008/layout/LinedList"/>
    <dgm:cxn modelId="{B540C863-5992-4EDA-A0D2-C0CC8E2F526F}" type="presParOf" srcId="{AAC83556-CFC3-4DAE-963C-34EE093738DD}" destId="{E08FA029-542C-48F5-8B78-C92E5B54FA7A}" srcOrd="0" destOrd="0" presId="urn:microsoft.com/office/officeart/2008/layout/LinedList"/>
    <dgm:cxn modelId="{54458070-F7F6-44CA-B090-C33AFC756764}" type="presParOf" srcId="{AAC83556-CFC3-4DAE-963C-34EE093738DD}" destId="{7875E9DC-E6CD-47D0-B13A-F4CE1DAE591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66F7D2-853D-421E-AB30-2E84947571D6}"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340CC58B-5D79-4364-9105-5913CAEF7AFD}">
      <dgm:prSet phldrT="[Text]" custT="1"/>
      <dgm:spPr/>
      <dgm:t>
        <a:bodyPr/>
        <a:lstStyle/>
        <a:p>
          <a:r>
            <a:rPr lang="en-US" sz="2900" dirty="0" smtClean="0"/>
            <a:t>Inadequate Documentation                                                          </a:t>
          </a:r>
          <a:r>
            <a:rPr lang="en-US" sz="1600" i="1" dirty="0" smtClean="0"/>
            <a:t>(42.2% of case volume; 49.6% of total dollars paid)</a:t>
          </a:r>
          <a:endParaRPr lang="en-US" sz="1600" i="1" dirty="0"/>
        </a:p>
      </dgm:t>
    </dgm:pt>
    <dgm:pt modelId="{42F65350-31E1-44CD-BA6E-8174B6FE790C}" type="parTrans" cxnId="{421241C6-16DB-4D0C-9895-AE4E03AD78C5}">
      <dgm:prSet/>
      <dgm:spPr/>
      <dgm:t>
        <a:bodyPr/>
        <a:lstStyle/>
        <a:p>
          <a:endParaRPr lang="en-US"/>
        </a:p>
      </dgm:t>
    </dgm:pt>
    <dgm:pt modelId="{4CF71ECC-6B41-4891-BBB1-D1ABB9B2AA27}" type="sibTrans" cxnId="{421241C6-16DB-4D0C-9895-AE4E03AD78C5}">
      <dgm:prSet/>
      <dgm:spPr/>
      <dgm:t>
        <a:bodyPr/>
        <a:lstStyle/>
        <a:p>
          <a:endParaRPr lang="en-US"/>
        </a:p>
      </dgm:t>
    </dgm:pt>
    <dgm:pt modelId="{E1B87518-A4B4-45A2-8E47-2EA0E2A860A0}">
      <dgm:prSet phldrT="[Text]" custT="1"/>
      <dgm:spPr/>
      <dgm:t>
        <a:bodyPr/>
        <a:lstStyle/>
        <a:p>
          <a:r>
            <a:rPr lang="en-US" sz="2900" dirty="0" smtClean="0"/>
            <a:t>Patient Communication Deficiencies                                             </a:t>
          </a:r>
          <a:r>
            <a:rPr lang="en-US" sz="1600" i="1" dirty="0" smtClean="0"/>
            <a:t>(25.6% of case volume; 29.02% of total dollars paid)</a:t>
          </a:r>
          <a:endParaRPr lang="en-US" sz="1600" i="1" dirty="0"/>
        </a:p>
      </dgm:t>
    </dgm:pt>
    <dgm:pt modelId="{E5B9477C-8262-4D85-A78B-431806F9A399}" type="parTrans" cxnId="{2A5666F0-C16C-41C6-BB87-C34B56759E6B}">
      <dgm:prSet/>
      <dgm:spPr/>
      <dgm:t>
        <a:bodyPr/>
        <a:lstStyle/>
        <a:p>
          <a:endParaRPr lang="en-US"/>
        </a:p>
      </dgm:t>
    </dgm:pt>
    <dgm:pt modelId="{C0C277D3-81BE-4E4B-A8FF-F61F191D973B}" type="sibTrans" cxnId="{2A5666F0-C16C-41C6-BB87-C34B56759E6B}">
      <dgm:prSet/>
      <dgm:spPr/>
      <dgm:t>
        <a:bodyPr/>
        <a:lstStyle/>
        <a:p>
          <a:endParaRPr lang="en-US"/>
        </a:p>
      </dgm:t>
    </dgm:pt>
    <dgm:pt modelId="{15B38460-E1D6-4DF2-896E-160377147A4D}">
      <dgm:prSet phldrT="[Text]" custT="1"/>
      <dgm:spPr>
        <a:solidFill>
          <a:srgbClr val="2496BF"/>
        </a:solidFill>
      </dgm:spPr>
      <dgm:t>
        <a:bodyPr/>
        <a:lstStyle/>
        <a:p>
          <a:r>
            <a:rPr lang="en-US" sz="2900" dirty="0" smtClean="0"/>
            <a:t>Patient Selection     </a:t>
          </a:r>
          <a:r>
            <a:rPr lang="en-US" sz="3400" dirty="0" smtClean="0"/>
            <a:t>                                                                         </a:t>
          </a:r>
          <a:r>
            <a:rPr lang="en-US" sz="1600" i="1" dirty="0" smtClean="0"/>
            <a:t>(25.3% of case volume; 25.86% of total dollars paid)</a:t>
          </a:r>
          <a:endParaRPr lang="en-US" sz="1600" i="1" dirty="0"/>
        </a:p>
      </dgm:t>
    </dgm:pt>
    <dgm:pt modelId="{AD007A04-7B1D-4FF9-8AAA-4D76948328D4}" type="parTrans" cxnId="{CFD5CA1E-79A8-4E4D-806F-EDD02407A44B}">
      <dgm:prSet/>
      <dgm:spPr/>
      <dgm:t>
        <a:bodyPr/>
        <a:lstStyle/>
        <a:p>
          <a:endParaRPr lang="en-US"/>
        </a:p>
      </dgm:t>
    </dgm:pt>
    <dgm:pt modelId="{C7EEF056-9E33-41C1-8F1A-E5FFF7351C9B}" type="sibTrans" cxnId="{CFD5CA1E-79A8-4E4D-806F-EDD02407A44B}">
      <dgm:prSet/>
      <dgm:spPr/>
      <dgm:t>
        <a:bodyPr/>
        <a:lstStyle/>
        <a:p>
          <a:endParaRPr lang="en-US"/>
        </a:p>
      </dgm:t>
    </dgm:pt>
    <dgm:pt modelId="{D7FF9FE0-67FE-47AF-A4CE-741227216682}">
      <dgm:prSet phldrT="[Text]" custT="1"/>
      <dgm:spPr/>
      <dgm:t>
        <a:bodyPr/>
        <a:lstStyle/>
        <a:p>
          <a:r>
            <a:rPr lang="en-US" sz="2900" i="0" dirty="0" smtClean="0"/>
            <a:t>Informed Consent                                                                      </a:t>
          </a:r>
          <a:r>
            <a:rPr lang="en-US" sz="1600" i="1" dirty="0" smtClean="0"/>
            <a:t>(23.3% of case volume; 22.57% of total dollars paid)</a:t>
          </a:r>
          <a:endParaRPr lang="en-US" sz="1600" i="1" dirty="0"/>
        </a:p>
      </dgm:t>
    </dgm:pt>
    <dgm:pt modelId="{9DF4AC10-CE1A-421A-9CA2-9838DD1E82B0}" type="parTrans" cxnId="{82499142-4154-4837-82C0-1EF88AE5CE71}">
      <dgm:prSet/>
      <dgm:spPr/>
      <dgm:t>
        <a:bodyPr/>
        <a:lstStyle/>
        <a:p>
          <a:endParaRPr lang="en-US"/>
        </a:p>
      </dgm:t>
    </dgm:pt>
    <dgm:pt modelId="{A9CE6943-9A81-4403-819D-F1226F78E3EE}" type="sibTrans" cxnId="{82499142-4154-4837-82C0-1EF88AE5CE71}">
      <dgm:prSet/>
      <dgm:spPr/>
      <dgm:t>
        <a:bodyPr/>
        <a:lstStyle/>
        <a:p>
          <a:endParaRPr lang="en-US"/>
        </a:p>
      </dgm:t>
    </dgm:pt>
    <dgm:pt modelId="{E3EB5E55-DCDA-46BF-9D00-F33EDF8D0A38}">
      <dgm:prSet phldrT="[Text]" custT="1"/>
      <dgm:spPr/>
      <dgm:t>
        <a:bodyPr/>
        <a:lstStyle/>
        <a:p>
          <a:r>
            <a:rPr lang="en-US" sz="2900" i="0" dirty="0" smtClean="0"/>
            <a:t>Jousting                                                                                 </a:t>
          </a:r>
          <a:r>
            <a:rPr lang="en-US" sz="1600" i="1" dirty="0" smtClean="0"/>
            <a:t>(18.5% of case volume; 19.41% of total dollars paid)</a:t>
          </a:r>
          <a:endParaRPr lang="en-US" sz="1600" i="1" dirty="0"/>
        </a:p>
      </dgm:t>
    </dgm:pt>
    <dgm:pt modelId="{62F10403-0CB8-42F1-BE83-7EB001EF364D}" type="parTrans" cxnId="{11F657E9-96B4-4FF9-9AE5-774AB923A93A}">
      <dgm:prSet/>
      <dgm:spPr/>
      <dgm:t>
        <a:bodyPr/>
        <a:lstStyle/>
        <a:p>
          <a:endParaRPr lang="en-US"/>
        </a:p>
      </dgm:t>
    </dgm:pt>
    <dgm:pt modelId="{91595FFB-E140-468B-9DB5-4541258ECAF4}" type="sibTrans" cxnId="{11F657E9-96B4-4FF9-9AE5-774AB923A93A}">
      <dgm:prSet/>
      <dgm:spPr/>
      <dgm:t>
        <a:bodyPr/>
        <a:lstStyle/>
        <a:p>
          <a:endParaRPr lang="en-US"/>
        </a:p>
      </dgm:t>
    </dgm:pt>
    <dgm:pt modelId="{ED46F948-28C7-4AC3-A56A-0AE710B2F776}" type="pres">
      <dgm:prSet presAssocID="{8F66F7D2-853D-421E-AB30-2E84947571D6}" presName="Name0" presStyleCnt="0">
        <dgm:presLayoutVars>
          <dgm:chMax val="7"/>
          <dgm:chPref val="7"/>
          <dgm:dir/>
        </dgm:presLayoutVars>
      </dgm:prSet>
      <dgm:spPr/>
      <dgm:t>
        <a:bodyPr/>
        <a:lstStyle/>
        <a:p>
          <a:endParaRPr lang="en-US"/>
        </a:p>
      </dgm:t>
    </dgm:pt>
    <dgm:pt modelId="{3F37E5EA-5B38-4580-ABDD-4DFA371779C7}" type="pres">
      <dgm:prSet presAssocID="{8F66F7D2-853D-421E-AB30-2E84947571D6}" presName="Name1" presStyleCnt="0"/>
      <dgm:spPr/>
    </dgm:pt>
    <dgm:pt modelId="{F924D8E2-A71F-4B69-B6E6-DCE25E4A04FA}" type="pres">
      <dgm:prSet presAssocID="{8F66F7D2-853D-421E-AB30-2E84947571D6}" presName="cycle" presStyleCnt="0"/>
      <dgm:spPr/>
    </dgm:pt>
    <dgm:pt modelId="{B296A216-E7B6-4908-B60A-EB4396B84DD8}" type="pres">
      <dgm:prSet presAssocID="{8F66F7D2-853D-421E-AB30-2E84947571D6}" presName="srcNode" presStyleLbl="node1" presStyleIdx="0" presStyleCnt="5"/>
      <dgm:spPr/>
    </dgm:pt>
    <dgm:pt modelId="{C5A38D04-034C-43AE-BE01-B5E7D01E875D}" type="pres">
      <dgm:prSet presAssocID="{8F66F7D2-853D-421E-AB30-2E84947571D6}" presName="conn" presStyleLbl="parChTrans1D2" presStyleIdx="0" presStyleCnt="1"/>
      <dgm:spPr/>
      <dgm:t>
        <a:bodyPr/>
        <a:lstStyle/>
        <a:p>
          <a:endParaRPr lang="en-US"/>
        </a:p>
      </dgm:t>
    </dgm:pt>
    <dgm:pt modelId="{13A2CA99-0F74-48C3-88CE-3F46BEF7B008}" type="pres">
      <dgm:prSet presAssocID="{8F66F7D2-853D-421E-AB30-2E84947571D6}" presName="extraNode" presStyleLbl="node1" presStyleIdx="0" presStyleCnt="5"/>
      <dgm:spPr/>
    </dgm:pt>
    <dgm:pt modelId="{9274CCF3-16C9-46F9-85B6-47DC28753233}" type="pres">
      <dgm:prSet presAssocID="{8F66F7D2-853D-421E-AB30-2E84947571D6}" presName="dstNode" presStyleLbl="node1" presStyleIdx="0" presStyleCnt="5"/>
      <dgm:spPr/>
    </dgm:pt>
    <dgm:pt modelId="{FB40AE83-AB19-4A2B-A717-CF950E2B6850}" type="pres">
      <dgm:prSet presAssocID="{340CC58B-5D79-4364-9105-5913CAEF7AFD}" presName="text_1" presStyleLbl="node1" presStyleIdx="0" presStyleCnt="5" custScaleY="116562">
        <dgm:presLayoutVars>
          <dgm:bulletEnabled val="1"/>
        </dgm:presLayoutVars>
      </dgm:prSet>
      <dgm:spPr/>
      <dgm:t>
        <a:bodyPr/>
        <a:lstStyle/>
        <a:p>
          <a:endParaRPr lang="en-US"/>
        </a:p>
      </dgm:t>
    </dgm:pt>
    <dgm:pt modelId="{B1E7B1CD-0B16-49D7-914C-9C7902C8A3B6}" type="pres">
      <dgm:prSet presAssocID="{340CC58B-5D79-4364-9105-5913CAEF7AFD}" presName="accent_1" presStyleCnt="0"/>
      <dgm:spPr/>
    </dgm:pt>
    <dgm:pt modelId="{99D1F82F-2242-490E-8A53-98087C7C76AC}" type="pres">
      <dgm:prSet presAssocID="{340CC58B-5D79-4364-9105-5913CAEF7AFD}" presName="accentRepeatNode" presStyleLbl="solidFgAcc1" presStyleIdx="0" presStyleCnt="5"/>
      <dgm:spPr/>
    </dgm:pt>
    <dgm:pt modelId="{BB4BDF0E-639C-4D68-BE3A-1A1C36CE391A}" type="pres">
      <dgm:prSet presAssocID="{E1B87518-A4B4-45A2-8E47-2EA0E2A860A0}" presName="text_2" presStyleLbl="node1" presStyleIdx="1" presStyleCnt="5" custScaleY="109133">
        <dgm:presLayoutVars>
          <dgm:bulletEnabled val="1"/>
        </dgm:presLayoutVars>
      </dgm:prSet>
      <dgm:spPr/>
      <dgm:t>
        <a:bodyPr/>
        <a:lstStyle/>
        <a:p>
          <a:endParaRPr lang="en-US"/>
        </a:p>
      </dgm:t>
    </dgm:pt>
    <dgm:pt modelId="{619108FA-BB54-4429-90B2-E66C8B04AB83}" type="pres">
      <dgm:prSet presAssocID="{E1B87518-A4B4-45A2-8E47-2EA0E2A860A0}" presName="accent_2" presStyleCnt="0"/>
      <dgm:spPr/>
    </dgm:pt>
    <dgm:pt modelId="{2C4137AF-6944-4A83-BF43-C84EF9EFBCFA}" type="pres">
      <dgm:prSet presAssocID="{E1B87518-A4B4-45A2-8E47-2EA0E2A860A0}" presName="accentRepeatNode" presStyleLbl="solidFgAcc1" presStyleIdx="1" presStyleCnt="5"/>
      <dgm:spPr/>
    </dgm:pt>
    <dgm:pt modelId="{56D60C14-2349-4534-AE7F-E6A316871CB6}" type="pres">
      <dgm:prSet presAssocID="{15B38460-E1D6-4DF2-896E-160377147A4D}" presName="text_3" presStyleLbl="node1" presStyleIdx="2" presStyleCnt="5" custScaleY="122383">
        <dgm:presLayoutVars>
          <dgm:bulletEnabled val="1"/>
        </dgm:presLayoutVars>
      </dgm:prSet>
      <dgm:spPr/>
      <dgm:t>
        <a:bodyPr/>
        <a:lstStyle/>
        <a:p>
          <a:endParaRPr lang="en-US"/>
        </a:p>
      </dgm:t>
    </dgm:pt>
    <dgm:pt modelId="{EC50D91A-BA29-484B-A392-87E331AF3F66}" type="pres">
      <dgm:prSet presAssocID="{15B38460-E1D6-4DF2-896E-160377147A4D}" presName="accent_3" presStyleCnt="0"/>
      <dgm:spPr/>
    </dgm:pt>
    <dgm:pt modelId="{BCC09DED-5AEB-4EB6-BD5E-C22A509CC501}" type="pres">
      <dgm:prSet presAssocID="{15B38460-E1D6-4DF2-896E-160377147A4D}" presName="accentRepeatNode" presStyleLbl="solidFgAcc1" presStyleIdx="2" presStyleCnt="5"/>
      <dgm:spPr/>
    </dgm:pt>
    <dgm:pt modelId="{86CEDD04-FF29-4445-9498-A0C11B2457D9}" type="pres">
      <dgm:prSet presAssocID="{D7FF9FE0-67FE-47AF-A4CE-741227216682}" presName="text_4" presStyleLbl="node1" presStyleIdx="3" presStyleCnt="5" custScaleY="117608">
        <dgm:presLayoutVars>
          <dgm:bulletEnabled val="1"/>
        </dgm:presLayoutVars>
      </dgm:prSet>
      <dgm:spPr/>
      <dgm:t>
        <a:bodyPr/>
        <a:lstStyle/>
        <a:p>
          <a:endParaRPr lang="en-US"/>
        </a:p>
      </dgm:t>
    </dgm:pt>
    <dgm:pt modelId="{14328131-B33D-4D89-A8C7-59C762C13539}" type="pres">
      <dgm:prSet presAssocID="{D7FF9FE0-67FE-47AF-A4CE-741227216682}" presName="accent_4" presStyleCnt="0"/>
      <dgm:spPr/>
    </dgm:pt>
    <dgm:pt modelId="{2C173B14-2FE2-4193-99F3-46117C10835A}" type="pres">
      <dgm:prSet presAssocID="{D7FF9FE0-67FE-47AF-A4CE-741227216682}" presName="accentRepeatNode" presStyleLbl="solidFgAcc1" presStyleIdx="3" presStyleCnt="5"/>
      <dgm:spPr/>
    </dgm:pt>
    <dgm:pt modelId="{C3DC3416-0B4F-4C45-81E6-8878A9758133}" type="pres">
      <dgm:prSet presAssocID="{E3EB5E55-DCDA-46BF-9D00-F33EDF8D0A38}" presName="text_5" presStyleLbl="node1" presStyleIdx="4" presStyleCnt="5" custScaleY="112832">
        <dgm:presLayoutVars>
          <dgm:bulletEnabled val="1"/>
        </dgm:presLayoutVars>
      </dgm:prSet>
      <dgm:spPr/>
      <dgm:t>
        <a:bodyPr/>
        <a:lstStyle/>
        <a:p>
          <a:endParaRPr lang="en-US"/>
        </a:p>
      </dgm:t>
    </dgm:pt>
    <dgm:pt modelId="{94F2331A-B26D-4791-8BE3-CF79B8AADDD6}" type="pres">
      <dgm:prSet presAssocID="{E3EB5E55-DCDA-46BF-9D00-F33EDF8D0A38}" presName="accent_5" presStyleCnt="0"/>
      <dgm:spPr/>
    </dgm:pt>
    <dgm:pt modelId="{DD316581-9240-4484-953B-45CA07338C78}" type="pres">
      <dgm:prSet presAssocID="{E3EB5E55-DCDA-46BF-9D00-F33EDF8D0A38}" presName="accentRepeatNode" presStyleLbl="solidFgAcc1" presStyleIdx="4" presStyleCnt="5"/>
      <dgm:spPr/>
    </dgm:pt>
  </dgm:ptLst>
  <dgm:cxnLst>
    <dgm:cxn modelId="{2A5666F0-C16C-41C6-BB87-C34B56759E6B}" srcId="{8F66F7D2-853D-421E-AB30-2E84947571D6}" destId="{E1B87518-A4B4-45A2-8E47-2EA0E2A860A0}" srcOrd="1" destOrd="0" parTransId="{E5B9477C-8262-4D85-A78B-431806F9A399}" sibTransId="{C0C277D3-81BE-4E4B-A8FF-F61F191D973B}"/>
    <dgm:cxn modelId="{11F657E9-96B4-4FF9-9AE5-774AB923A93A}" srcId="{8F66F7D2-853D-421E-AB30-2E84947571D6}" destId="{E3EB5E55-DCDA-46BF-9D00-F33EDF8D0A38}" srcOrd="4" destOrd="0" parTransId="{62F10403-0CB8-42F1-BE83-7EB001EF364D}" sibTransId="{91595FFB-E140-468B-9DB5-4541258ECAF4}"/>
    <dgm:cxn modelId="{82499142-4154-4837-82C0-1EF88AE5CE71}" srcId="{8F66F7D2-853D-421E-AB30-2E84947571D6}" destId="{D7FF9FE0-67FE-47AF-A4CE-741227216682}" srcOrd="3" destOrd="0" parTransId="{9DF4AC10-CE1A-421A-9CA2-9838DD1E82B0}" sibTransId="{A9CE6943-9A81-4403-819D-F1226F78E3EE}"/>
    <dgm:cxn modelId="{DD6D4D2D-2570-411A-917A-2512D2E7B2A5}" type="presOf" srcId="{4CF71ECC-6B41-4891-BBB1-D1ABB9B2AA27}" destId="{C5A38D04-034C-43AE-BE01-B5E7D01E875D}" srcOrd="0" destOrd="0" presId="urn:microsoft.com/office/officeart/2008/layout/VerticalCurvedList"/>
    <dgm:cxn modelId="{72111B68-27C7-45E9-B4BE-7297CC6861C3}" type="presOf" srcId="{8F66F7D2-853D-421E-AB30-2E84947571D6}" destId="{ED46F948-28C7-4AC3-A56A-0AE710B2F776}" srcOrd="0" destOrd="0" presId="urn:microsoft.com/office/officeart/2008/layout/VerticalCurvedList"/>
    <dgm:cxn modelId="{CFD5CA1E-79A8-4E4D-806F-EDD02407A44B}" srcId="{8F66F7D2-853D-421E-AB30-2E84947571D6}" destId="{15B38460-E1D6-4DF2-896E-160377147A4D}" srcOrd="2" destOrd="0" parTransId="{AD007A04-7B1D-4FF9-8AAA-4D76948328D4}" sibTransId="{C7EEF056-9E33-41C1-8F1A-E5FFF7351C9B}"/>
    <dgm:cxn modelId="{BBD7EA94-1B4E-446B-BB75-85082B90852D}" type="presOf" srcId="{E3EB5E55-DCDA-46BF-9D00-F33EDF8D0A38}" destId="{C3DC3416-0B4F-4C45-81E6-8878A9758133}" srcOrd="0" destOrd="0" presId="urn:microsoft.com/office/officeart/2008/layout/VerticalCurvedList"/>
    <dgm:cxn modelId="{5DDB12C4-D027-4225-BFC2-354427ACF1D8}" type="presOf" srcId="{340CC58B-5D79-4364-9105-5913CAEF7AFD}" destId="{FB40AE83-AB19-4A2B-A717-CF950E2B6850}" srcOrd="0" destOrd="0" presId="urn:microsoft.com/office/officeart/2008/layout/VerticalCurvedList"/>
    <dgm:cxn modelId="{9BCAAE2A-EA42-4677-ABA4-3C418793C70D}" type="presOf" srcId="{D7FF9FE0-67FE-47AF-A4CE-741227216682}" destId="{86CEDD04-FF29-4445-9498-A0C11B2457D9}" srcOrd="0" destOrd="0" presId="urn:microsoft.com/office/officeart/2008/layout/VerticalCurvedList"/>
    <dgm:cxn modelId="{DB9E6BD4-CADD-4AAC-BB63-7F3DC6700F01}" type="presOf" srcId="{E1B87518-A4B4-45A2-8E47-2EA0E2A860A0}" destId="{BB4BDF0E-639C-4D68-BE3A-1A1C36CE391A}" srcOrd="0" destOrd="0" presId="urn:microsoft.com/office/officeart/2008/layout/VerticalCurvedList"/>
    <dgm:cxn modelId="{7016E0DF-5F83-48FF-8A67-050022D3CC02}" type="presOf" srcId="{15B38460-E1D6-4DF2-896E-160377147A4D}" destId="{56D60C14-2349-4534-AE7F-E6A316871CB6}" srcOrd="0" destOrd="0" presId="urn:microsoft.com/office/officeart/2008/layout/VerticalCurvedList"/>
    <dgm:cxn modelId="{421241C6-16DB-4D0C-9895-AE4E03AD78C5}" srcId="{8F66F7D2-853D-421E-AB30-2E84947571D6}" destId="{340CC58B-5D79-4364-9105-5913CAEF7AFD}" srcOrd="0" destOrd="0" parTransId="{42F65350-31E1-44CD-BA6E-8174B6FE790C}" sibTransId="{4CF71ECC-6B41-4891-BBB1-D1ABB9B2AA27}"/>
    <dgm:cxn modelId="{E867DB9D-CB0B-4CAD-8706-BD456F265CEC}" type="presParOf" srcId="{ED46F948-28C7-4AC3-A56A-0AE710B2F776}" destId="{3F37E5EA-5B38-4580-ABDD-4DFA371779C7}" srcOrd="0" destOrd="0" presId="urn:microsoft.com/office/officeart/2008/layout/VerticalCurvedList"/>
    <dgm:cxn modelId="{7B962718-B096-4716-9C95-E8B04A6CD158}" type="presParOf" srcId="{3F37E5EA-5B38-4580-ABDD-4DFA371779C7}" destId="{F924D8E2-A71F-4B69-B6E6-DCE25E4A04FA}" srcOrd="0" destOrd="0" presId="urn:microsoft.com/office/officeart/2008/layout/VerticalCurvedList"/>
    <dgm:cxn modelId="{73711DC8-39FE-40BE-BA25-D2DE17FD46F5}" type="presParOf" srcId="{F924D8E2-A71F-4B69-B6E6-DCE25E4A04FA}" destId="{B296A216-E7B6-4908-B60A-EB4396B84DD8}" srcOrd="0" destOrd="0" presId="urn:microsoft.com/office/officeart/2008/layout/VerticalCurvedList"/>
    <dgm:cxn modelId="{EDB6D21A-ACD4-4BCC-93B5-1E85F0CC7D41}" type="presParOf" srcId="{F924D8E2-A71F-4B69-B6E6-DCE25E4A04FA}" destId="{C5A38D04-034C-43AE-BE01-B5E7D01E875D}" srcOrd="1" destOrd="0" presId="urn:microsoft.com/office/officeart/2008/layout/VerticalCurvedList"/>
    <dgm:cxn modelId="{A45C581B-D65B-43AA-B386-41950F5200C7}" type="presParOf" srcId="{F924D8E2-A71F-4B69-B6E6-DCE25E4A04FA}" destId="{13A2CA99-0F74-48C3-88CE-3F46BEF7B008}" srcOrd="2" destOrd="0" presId="urn:microsoft.com/office/officeart/2008/layout/VerticalCurvedList"/>
    <dgm:cxn modelId="{407186DC-FEBA-4AE8-ADCD-059A0D1A12AF}" type="presParOf" srcId="{F924D8E2-A71F-4B69-B6E6-DCE25E4A04FA}" destId="{9274CCF3-16C9-46F9-85B6-47DC28753233}" srcOrd="3" destOrd="0" presId="urn:microsoft.com/office/officeart/2008/layout/VerticalCurvedList"/>
    <dgm:cxn modelId="{14E86010-E96A-49C5-AB6E-8DD5559B7CE2}" type="presParOf" srcId="{3F37E5EA-5B38-4580-ABDD-4DFA371779C7}" destId="{FB40AE83-AB19-4A2B-A717-CF950E2B6850}" srcOrd="1" destOrd="0" presId="urn:microsoft.com/office/officeart/2008/layout/VerticalCurvedList"/>
    <dgm:cxn modelId="{95406EB8-67A6-4115-A031-3D0AC661371E}" type="presParOf" srcId="{3F37E5EA-5B38-4580-ABDD-4DFA371779C7}" destId="{B1E7B1CD-0B16-49D7-914C-9C7902C8A3B6}" srcOrd="2" destOrd="0" presId="urn:microsoft.com/office/officeart/2008/layout/VerticalCurvedList"/>
    <dgm:cxn modelId="{E9C8A61B-FB3C-4FC0-8E66-BD9F400D942F}" type="presParOf" srcId="{B1E7B1CD-0B16-49D7-914C-9C7902C8A3B6}" destId="{99D1F82F-2242-490E-8A53-98087C7C76AC}" srcOrd="0" destOrd="0" presId="urn:microsoft.com/office/officeart/2008/layout/VerticalCurvedList"/>
    <dgm:cxn modelId="{781BD48A-71C1-4F63-8AE1-63A3D8987EE2}" type="presParOf" srcId="{3F37E5EA-5B38-4580-ABDD-4DFA371779C7}" destId="{BB4BDF0E-639C-4D68-BE3A-1A1C36CE391A}" srcOrd="3" destOrd="0" presId="urn:microsoft.com/office/officeart/2008/layout/VerticalCurvedList"/>
    <dgm:cxn modelId="{13CAC90C-B0F9-456B-9A5A-7F89589A7A4E}" type="presParOf" srcId="{3F37E5EA-5B38-4580-ABDD-4DFA371779C7}" destId="{619108FA-BB54-4429-90B2-E66C8B04AB83}" srcOrd="4" destOrd="0" presId="urn:microsoft.com/office/officeart/2008/layout/VerticalCurvedList"/>
    <dgm:cxn modelId="{98BE5F73-A988-455E-9453-93414BFC19D4}" type="presParOf" srcId="{619108FA-BB54-4429-90B2-E66C8B04AB83}" destId="{2C4137AF-6944-4A83-BF43-C84EF9EFBCFA}" srcOrd="0" destOrd="0" presId="urn:microsoft.com/office/officeart/2008/layout/VerticalCurvedList"/>
    <dgm:cxn modelId="{0643929D-681C-48B5-9F3A-8B3949E4E927}" type="presParOf" srcId="{3F37E5EA-5B38-4580-ABDD-4DFA371779C7}" destId="{56D60C14-2349-4534-AE7F-E6A316871CB6}" srcOrd="5" destOrd="0" presId="urn:microsoft.com/office/officeart/2008/layout/VerticalCurvedList"/>
    <dgm:cxn modelId="{2C108CBF-7D83-47DB-8932-33D35759DC3C}" type="presParOf" srcId="{3F37E5EA-5B38-4580-ABDD-4DFA371779C7}" destId="{EC50D91A-BA29-484B-A392-87E331AF3F66}" srcOrd="6" destOrd="0" presId="urn:microsoft.com/office/officeart/2008/layout/VerticalCurvedList"/>
    <dgm:cxn modelId="{8205B7F2-73C9-4DAE-A8A8-38733A4451FC}" type="presParOf" srcId="{EC50D91A-BA29-484B-A392-87E331AF3F66}" destId="{BCC09DED-5AEB-4EB6-BD5E-C22A509CC501}" srcOrd="0" destOrd="0" presId="urn:microsoft.com/office/officeart/2008/layout/VerticalCurvedList"/>
    <dgm:cxn modelId="{321475F5-44C2-4CC8-A151-DA172256A1C6}" type="presParOf" srcId="{3F37E5EA-5B38-4580-ABDD-4DFA371779C7}" destId="{86CEDD04-FF29-4445-9498-A0C11B2457D9}" srcOrd="7" destOrd="0" presId="urn:microsoft.com/office/officeart/2008/layout/VerticalCurvedList"/>
    <dgm:cxn modelId="{39A64147-9D1A-45A1-BDD2-C376F441FB49}" type="presParOf" srcId="{3F37E5EA-5B38-4580-ABDD-4DFA371779C7}" destId="{14328131-B33D-4D89-A8C7-59C762C13539}" srcOrd="8" destOrd="0" presId="urn:microsoft.com/office/officeart/2008/layout/VerticalCurvedList"/>
    <dgm:cxn modelId="{5D098C28-1F71-4046-B9A3-BAAD936FEF6E}" type="presParOf" srcId="{14328131-B33D-4D89-A8C7-59C762C13539}" destId="{2C173B14-2FE2-4193-99F3-46117C10835A}" srcOrd="0" destOrd="0" presId="urn:microsoft.com/office/officeart/2008/layout/VerticalCurvedList"/>
    <dgm:cxn modelId="{651B6E40-563E-4369-A723-BCF3E4368102}" type="presParOf" srcId="{3F37E5EA-5B38-4580-ABDD-4DFA371779C7}" destId="{C3DC3416-0B4F-4C45-81E6-8878A9758133}" srcOrd="9" destOrd="0" presId="urn:microsoft.com/office/officeart/2008/layout/VerticalCurvedList"/>
    <dgm:cxn modelId="{42D9136A-5F3B-4D09-B005-9802BA280380}" type="presParOf" srcId="{3F37E5EA-5B38-4580-ABDD-4DFA371779C7}" destId="{94F2331A-B26D-4791-8BE3-CF79B8AADDD6}" srcOrd="10" destOrd="0" presId="urn:microsoft.com/office/officeart/2008/layout/VerticalCurvedList"/>
    <dgm:cxn modelId="{C8E4713D-C27F-4FB1-B5E6-A3E3C82DE6EB}" type="presParOf" srcId="{94F2331A-B26D-4791-8BE3-CF79B8AADDD6}" destId="{DD316581-9240-4484-953B-45CA07338C7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2624BA70-0419-4B2F-A320-61B344A0ED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1F316C-5AFA-45E1-A63C-3B8121B151FE}">
      <dgm:prSet phldrT="[Text]" custT="1"/>
      <dgm:spPr/>
      <dgm:t>
        <a:bodyPr/>
        <a:lstStyle/>
        <a:p>
          <a:r>
            <a:rPr lang="en-US" sz="2400" dirty="0"/>
            <a:t>Refund</a:t>
          </a:r>
        </a:p>
      </dgm:t>
    </dgm:pt>
    <dgm:pt modelId="{4042EAEF-396E-4B5B-8E82-FD87B457555E}" type="parTrans" cxnId="{70FAF52A-E111-4DC1-BB2F-7676233E645E}">
      <dgm:prSet/>
      <dgm:spPr/>
      <dgm:t>
        <a:bodyPr/>
        <a:lstStyle/>
        <a:p>
          <a:endParaRPr lang="en-US" sz="2400"/>
        </a:p>
      </dgm:t>
    </dgm:pt>
    <dgm:pt modelId="{667919AF-8230-4886-920D-20C752FBCC92}" type="sibTrans" cxnId="{70FAF52A-E111-4DC1-BB2F-7676233E645E}">
      <dgm:prSet/>
      <dgm:spPr/>
      <dgm:t>
        <a:bodyPr/>
        <a:lstStyle/>
        <a:p>
          <a:endParaRPr lang="en-US" sz="2400"/>
        </a:p>
      </dgm:t>
    </dgm:pt>
    <dgm:pt modelId="{A4A38094-7078-446A-B77A-F530BF164BD2}">
      <dgm:prSet custT="1"/>
      <dgm:spPr/>
      <dgm:t>
        <a:bodyPr/>
        <a:lstStyle/>
        <a:p>
          <a:pPr>
            <a:lnSpc>
              <a:spcPct val="100000"/>
            </a:lnSpc>
            <a:spcAft>
              <a:spcPts val="600"/>
            </a:spcAft>
          </a:pPr>
          <a:r>
            <a:rPr lang="en-US" sz="2200" dirty="0">
              <a:solidFill>
                <a:schemeClr val="accent1"/>
              </a:solidFill>
            </a:rPr>
            <a:t>Sometimes they are warranted</a:t>
          </a:r>
        </a:p>
      </dgm:t>
    </dgm:pt>
    <dgm:pt modelId="{E282D202-4760-454E-BA29-0067CC9E5A31}" type="parTrans" cxnId="{797B4412-9718-4E6E-8A2D-5D5BCB47D9CE}">
      <dgm:prSet/>
      <dgm:spPr/>
      <dgm:t>
        <a:bodyPr/>
        <a:lstStyle/>
        <a:p>
          <a:endParaRPr lang="en-US" sz="2400"/>
        </a:p>
      </dgm:t>
    </dgm:pt>
    <dgm:pt modelId="{5E1BBF8D-857D-4983-84E6-7A9EE79A3923}" type="sibTrans" cxnId="{797B4412-9718-4E6E-8A2D-5D5BCB47D9CE}">
      <dgm:prSet/>
      <dgm:spPr/>
      <dgm:t>
        <a:bodyPr/>
        <a:lstStyle/>
        <a:p>
          <a:endParaRPr lang="en-US" sz="2400"/>
        </a:p>
      </dgm:t>
    </dgm:pt>
    <dgm:pt modelId="{17ADB1BC-EAFE-44BA-8683-676423030905}">
      <dgm:prSet custT="1"/>
      <dgm:spPr/>
      <dgm:t>
        <a:bodyPr/>
        <a:lstStyle/>
        <a:p>
          <a:pPr>
            <a:lnSpc>
              <a:spcPct val="100000"/>
            </a:lnSpc>
            <a:spcAft>
              <a:spcPts val="600"/>
            </a:spcAft>
          </a:pPr>
          <a:r>
            <a:rPr lang="en-US" sz="2200" dirty="0">
              <a:solidFill>
                <a:schemeClr val="accent1"/>
              </a:solidFill>
            </a:rPr>
            <a:t>They can help to avoid carriers, lawyers, suits</a:t>
          </a:r>
        </a:p>
      </dgm:t>
    </dgm:pt>
    <dgm:pt modelId="{83172240-18AB-4F15-B404-8ABE3DB3DE41}" type="parTrans" cxnId="{2773F0B3-9FCC-4FB5-BB2F-68A28AA95D10}">
      <dgm:prSet/>
      <dgm:spPr/>
      <dgm:t>
        <a:bodyPr/>
        <a:lstStyle/>
        <a:p>
          <a:endParaRPr lang="en-US" sz="2400"/>
        </a:p>
      </dgm:t>
    </dgm:pt>
    <dgm:pt modelId="{229C9A5E-79A5-45A2-97F2-020A846C45CD}" type="sibTrans" cxnId="{2773F0B3-9FCC-4FB5-BB2F-68A28AA95D10}">
      <dgm:prSet/>
      <dgm:spPr/>
      <dgm:t>
        <a:bodyPr/>
        <a:lstStyle/>
        <a:p>
          <a:endParaRPr lang="en-US" sz="2400"/>
        </a:p>
      </dgm:t>
    </dgm:pt>
    <dgm:pt modelId="{9B8D65BF-C15A-4B41-B1C0-457B4EB10375}">
      <dgm:prSet custT="1"/>
      <dgm:spPr/>
      <dgm:t>
        <a:bodyPr/>
        <a:lstStyle/>
        <a:p>
          <a:pPr>
            <a:lnSpc>
              <a:spcPct val="100000"/>
            </a:lnSpc>
            <a:spcAft>
              <a:spcPts val="600"/>
            </a:spcAft>
          </a:pPr>
          <a:r>
            <a:rPr lang="en-US" sz="2200" dirty="0">
              <a:solidFill>
                <a:schemeClr val="accent1"/>
              </a:solidFill>
            </a:rPr>
            <a:t>They can be good for community PR and social media reviews</a:t>
          </a:r>
        </a:p>
      </dgm:t>
    </dgm:pt>
    <dgm:pt modelId="{2EA9EA53-A67A-4892-B821-04AFC0F79903}" type="parTrans" cxnId="{B5F14783-0FBE-460D-B80A-6778897B2B14}">
      <dgm:prSet/>
      <dgm:spPr/>
      <dgm:t>
        <a:bodyPr/>
        <a:lstStyle/>
        <a:p>
          <a:endParaRPr lang="en-US" sz="2400"/>
        </a:p>
      </dgm:t>
    </dgm:pt>
    <dgm:pt modelId="{30DEF032-EA88-4B91-BD5A-AED4D7CA3284}" type="sibTrans" cxnId="{B5F14783-0FBE-460D-B80A-6778897B2B14}">
      <dgm:prSet/>
      <dgm:spPr/>
      <dgm:t>
        <a:bodyPr/>
        <a:lstStyle/>
        <a:p>
          <a:endParaRPr lang="en-US" sz="2400"/>
        </a:p>
      </dgm:t>
    </dgm:pt>
    <dgm:pt modelId="{86D31A39-CC8D-4B2E-A121-C3FC2BA5C41D}">
      <dgm:prSet custT="1"/>
      <dgm:spPr/>
      <dgm:t>
        <a:bodyPr/>
        <a:lstStyle/>
        <a:p>
          <a:pPr>
            <a:lnSpc>
              <a:spcPct val="100000"/>
            </a:lnSpc>
            <a:spcAft>
              <a:spcPts val="600"/>
            </a:spcAft>
          </a:pPr>
          <a:r>
            <a:rPr lang="en-US" sz="2200" dirty="0" smtClean="0">
              <a:solidFill>
                <a:schemeClr val="accent1"/>
              </a:solidFill>
            </a:rPr>
            <a:t>Can naturally facilitate patient dismissal</a:t>
          </a:r>
          <a:endParaRPr lang="en-US" sz="2200" dirty="0">
            <a:solidFill>
              <a:schemeClr val="accent1"/>
            </a:solidFill>
          </a:endParaRPr>
        </a:p>
      </dgm:t>
    </dgm:pt>
    <dgm:pt modelId="{98548E12-31F6-4D23-A1C2-E0D69E436409}" type="parTrans" cxnId="{854520AA-D6F9-414A-A7E0-11F5348A424C}">
      <dgm:prSet/>
      <dgm:spPr/>
      <dgm:t>
        <a:bodyPr/>
        <a:lstStyle/>
        <a:p>
          <a:endParaRPr lang="en-US"/>
        </a:p>
      </dgm:t>
    </dgm:pt>
    <dgm:pt modelId="{BE4BFFAB-17A9-4C05-AC31-BDCBE600B7D9}" type="sibTrans" cxnId="{854520AA-D6F9-414A-A7E0-11F5348A424C}">
      <dgm:prSet/>
      <dgm:spPr/>
      <dgm:t>
        <a:bodyPr/>
        <a:lstStyle/>
        <a:p>
          <a:endParaRPr lang="en-US"/>
        </a:p>
      </dgm:t>
    </dgm:pt>
    <dgm:pt modelId="{946CE3FC-BFBD-45D1-8F1D-17345690102C}" type="pres">
      <dgm:prSet presAssocID="{2624BA70-0419-4B2F-A320-61B344A0ED8B}" presName="linear" presStyleCnt="0">
        <dgm:presLayoutVars>
          <dgm:animLvl val="lvl"/>
          <dgm:resizeHandles val="exact"/>
        </dgm:presLayoutVars>
      </dgm:prSet>
      <dgm:spPr/>
      <dgm:t>
        <a:bodyPr/>
        <a:lstStyle/>
        <a:p>
          <a:endParaRPr lang="en-US"/>
        </a:p>
      </dgm:t>
    </dgm:pt>
    <dgm:pt modelId="{CE741592-B81E-4D39-9987-A07BFF2A138C}" type="pres">
      <dgm:prSet presAssocID="{BE1F316C-5AFA-45E1-A63C-3B8121B151FE}" presName="parentText" presStyleLbl="node1" presStyleIdx="0" presStyleCnt="1" custScaleY="132205">
        <dgm:presLayoutVars>
          <dgm:chMax val="0"/>
          <dgm:bulletEnabled val="1"/>
        </dgm:presLayoutVars>
      </dgm:prSet>
      <dgm:spPr/>
      <dgm:t>
        <a:bodyPr/>
        <a:lstStyle/>
        <a:p>
          <a:endParaRPr lang="en-US"/>
        </a:p>
      </dgm:t>
    </dgm:pt>
    <dgm:pt modelId="{DFA15651-A1D6-48BE-B621-F4B71F7F384C}" type="pres">
      <dgm:prSet presAssocID="{BE1F316C-5AFA-45E1-A63C-3B8121B151FE}" presName="childText" presStyleLbl="revTx" presStyleIdx="0" presStyleCnt="1">
        <dgm:presLayoutVars>
          <dgm:bulletEnabled val="1"/>
        </dgm:presLayoutVars>
      </dgm:prSet>
      <dgm:spPr/>
      <dgm:t>
        <a:bodyPr/>
        <a:lstStyle/>
        <a:p>
          <a:endParaRPr lang="en-US"/>
        </a:p>
      </dgm:t>
    </dgm:pt>
  </dgm:ptLst>
  <dgm:cxnLst>
    <dgm:cxn modelId="{313BC300-5F53-43BA-99CC-2CA7FEDE0FDC}" type="presOf" srcId="{2624BA70-0419-4B2F-A320-61B344A0ED8B}" destId="{946CE3FC-BFBD-45D1-8F1D-17345690102C}" srcOrd="0" destOrd="0" presId="urn:microsoft.com/office/officeart/2005/8/layout/vList2"/>
    <dgm:cxn modelId="{BFD7F9CE-796F-4797-A6F5-D1FDEA1A3517}" type="presOf" srcId="{86D31A39-CC8D-4B2E-A121-C3FC2BA5C41D}" destId="{DFA15651-A1D6-48BE-B621-F4B71F7F384C}" srcOrd="0" destOrd="3" presId="urn:microsoft.com/office/officeart/2005/8/layout/vList2"/>
    <dgm:cxn modelId="{797B4412-9718-4E6E-8A2D-5D5BCB47D9CE}" srcId="{BE1F316C-5AFA-45E1-A63C-3B8121B151FE}" destId="{A4A38094-7078-446A-B77A-F530BF164BD2}" srcOrd="0" destOrd="0" parTransId="{E282D202-4760-454E-BA29-0067CC9E5A31}" sibTransId="{5E1BBF8D-857D-4983-84E6-7A9EE79A3923}"/>
    <dgm:cxn modelId="{3F70C7FE-9041-49E4-A75E-1CAF7D2418C5}" type="presOf" srcId="{9B8D65BF-C15A-4B41-B1C0-457B4EB10375}" destId="{DFA15651-A1D6-48BE-B621-F4B71F7F384C}" srcOrd="0" destOrd="2" presId="urn:microsoft.com/office/officeart/2005/8/layout/vList2"/>
    <dgm:cxn modelId="{854520AA-D6F9-414A-A7E0-11F5348A424C}" srcId="{BE1F316C-5AFA-45E1-A63C-3B8121B151FE}" destId="{86D31A39-CC8D-4B2E-A121-C3FC2BA5C41D}" srcOrd="3" destOrd="0" parTransId="{98548E12-31F6-4D23-A1C2-E0D69E436409}" sibTransId="{BE4BFFAB-17A9-4C05-AC31-BDCBE600B7D9}"/>
    <dgm:cxn modelId="{3511639F-FC81-40C2-A193-AC28ABD139B6}" type="presOf" srcId="{A4A38094-7078-446A-B77A-F530BF164BD2}" destId="{DFA15651-A1D6-48BE-B621-F4B71F7F384C}" srcOrd="0" destOrd="0" presId="urn:microsoft.com/office/officeart/2005/8/layout/vList2"/>
    <dgm:cxn modelId="{2EF14F19-4D63-423B-B623-DE17AE236521}" type="presOf" srcId="{BE1F316C-5AFA-45E1-A63C-3B8121B151FE}" destId="{CE741592-B81E-4D39-9987-A07BFF2A138C}" srcOrd="0" destOrd="0" presId="urn:microsoft.com/office/officeart/2005/8/layout/vList2"/>
    <dgm:cxn modelId="{2773F0B3-9FCC-4FB5-BB2F-68A28AA95D10}" srcId="{BE1F316C-5AFA-45E1-A63C-3B8121B151FE}" destId="{17ADB1BC-EAFE-44BA-8683-676423030905}" srcOrd="1" destOrd="0" parTransId="{83172240-18AB-4F15-B404-8ABE3DB3DE41}" sibTransId="{229C9A5E-79A5-45A2-97F2-020A846C45CD}"/>
    <dgm:cxn modelId="{5F15F1FE-B250-4CFA-8F00-760B70D468E7}" type="presOf" srcId="{17ADB1BC-EAFE-44BA-8683-676423030905}" destId="{DFA15651-A1D6-48BE-B621-F4B71F7F384C}" srcOrd="0" destOrd="1" presId="urn:microsoft.com/office/officeart/2005/8/layout/vList2"/>
    <dgm:cxn modelId="{B5F14783-0FBE-460D-B80A-6778897B2B14}" srcId="{BE1F316C-5AFA-45E1-A63C-3B8121B151FE}" destId="{9B8D65BF-C15A-4B41-B1C0-457B4EB10375}" srcOrd="2" destOrd="0" parTransId="{2EA9EA53-A67A-4892-B821-04AFC0F79903}" sibTransId="{30DEF032-EA88-4B91-BD5A-AED4D7CA3284}"/>
    <dgm:cxn modelId="{70FAF52A-E111-4DC1-BB2F-7676233E645E}" srcId="{2624BA70-0419-4B2F-A320-61B344A0ED8B}" destId="{BE1F316C-5AFA-45E1-A63C-3B8121B151FE}" srcOrd="0" destOrd="0" parTransId="{4042EAEF-396E-4B5B-8E82-FD87B457555E}" sibTransId="{667919AF-8230-4886-920D-20C752FBCC92}"/>
    <dgm:cxn modelId="{68500EA5-AA91-49E8-87B0-7FE27E84F1C2}" type="presParOf" srcId="{946CE3FC-BFBD-45D1-8F1D-17345690102C}" destId="{CE741592-B81E-4D39-9987-A07BFF2A138C}" srcOrd="0" destOrd="0" presId="urn:microsoft.com/office/officeart/2005/8/layout/vList2"/>
    <dgm:cxn modelId="{62A1272C-C444-4218-9E58-3606EB5F75A6}" type="presParOf" srcId="{946CE3FC-BFBD-45D1-8F1D-17345690102C}" destId="{DFA15651-A1D6-48BE-B621-F4B71F7F384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367A71BA-0454-4E5C-ABBE-4BD65F05FAE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D1B794D-8FAA-4652-82F1-94D8992F055E}">
      <dgm:prSet phldrT="[Text]"/>
      <dgm:spPr>
        <a:solidFill>
          <a:schemeClr val="accent2"/>
        </a:solidFill>
      </dgm:spPr>
      <dgm:t>
        <a:bodyPr/>
        <a:lstStyle/>
        <a:p>
          <a:r>
            <a:rPr lang="en-US" dirty="0"/>
            <a:t>They might not definitively avoid carriers, lawyers, suits</a:t>
          </a:r>
        </a:p>
      </dgm:t>
    </dgm:pt>
    <dgm:pt modelId="{D4DF54D8-1CC3-4B35-B18C-5C6FBFCECE90}" type="parTrans" cxnId="{84DE36D6-8776-4386-93D7-B6AE10BCD185}">
      <dgm:prSet/>
      <dgm:spPr/>
      <dgm:t>
        <a:bodyPr/>
        <a:lstStyle/>
        <a:p>
          <a:endParaRPr lang="en-US"/>
        </a:p>
      </dgm:t>
    </dgm:pt>
    <dgm:pt modelId="{150957A9-E2C6-4A83-8E7C-EF24BB795A9C}" type="sibTrans" cxnId="{84DE36D6-8776-4386-93D7-B6AE10BCD185}">
      <dgm:prSet/>
      <dgm:spPr/>
      <dgm:t>
        <a:bodyPr/>
        <a:lstStyle/>
        <a:p>
          <a:endParaRPr lang="en-US"/>
        </a:p>
      </dgm:t>
    </dgm:pt>
    <dgm:pt modelId="{DFC682B6-6BD5-4FA1-A516-231F0443512A}">
      <dgm:prSet/>
      <dgm:spPr/>
      <dgm:t>
        <a:bodyPr/>
        <a:lstStyle/>
        <a:p>
          <a:pPr>
            <a:lnSpc>
              <a:spcPct val="100000"/>
            </a:lnSpc>
            <a:spcAft>
              <a:spcPts val="600"/>
            </a:spcAft>
          </a:pPr>
          <a:r>
            <a:rPr lang="en-US" dirty="0">
              <a:solidFill>
                <a:schemeClr val="accent1"/>
              </a:solidFill>
            </a:rPr>
            <a:t>Unless you legally protect yourself with a </a:t>
          </a:r>
          <a:r>
            <a:rPr lang="en-US" b="1" dirty="0">
              <a:solidFill>
                <a:schemeClr val="accent1"/>
              </a:solidFill>
            </a:rPr>
            <a:t>Release of Liability</a:t>
          </a:r>
        </a:p>
      </dgm:t>
    </dgm:pt>
    <dgm:pt modelId="{2EF0712F-F449-4495-ADE3-2DFC93AF8BDC}" type="parTrans" cxnId="{7F7021A4-6F60-4563-95B4-9B1132B39147}">
      <dgm:prSet/>
      <dgm:spPr/>
      <dgm:t>
        <a:bodyPr/>
        <a:lstStyle/>
        <a:p>
          <a:endParaRPr lang="en-US"/>
        </a:p>
      </dgm:t>
    </dgm:pt>
    <dgm:pt modelId="{B1CA9A3B-93B3-42B2-BCC9-711690D50C16}" type="sibTrans" cxnId="{7F7021A4-6F60-4563-95B4-9B1132B39147}">
      <dgm:prSet/>
      <dgm:spPr/>
      <dgm:t>
        <a:bodyPr/>
        <a:lstStyle/>
        <a:p>
          <a:endParaRPr lang="en-US"/>
        </a:p>
      </dgm:t>
    </dgm:pt>
    <dgm:pt modelId="{2E203AE9-CC1D-4472-9C2A-312F5A6C849A}">
      <dgm:prSet/>
      <dgm:spPr/>
      <dgm:t>
        <a:bodyPr/>
        <a:lstStyle/>
        <a:p>
          <a:pPr>
            <a:lnSpc>
              <a:spcPct val="100000"/>
            </a:lnSpc>
            <a:spcAft>
              <a:spcPts val="600"/>
            </a:spcAft>
          </a:pPr>
          <a:r>
            <a:rPr lang="en-US" dirty="0">
              <a:solidFill>
                <a:schemeClr val="accent1"/>
              </a:solidFill>
            </a:rPr>
            <a:t>A big judgment call</a:t>
          </a:r>
        </a:p>
      </dgm:t>
    </dgm:pt>
    <dgm:pt modelId="{AE5D40FC-A608-44FE-B859-2EA0422A2545}" type="parTrans" cxnId="{01556656-09D7-4B05-8669-58C120C28DCC}">
      <dgm:prSet/>
      <dgm:spPr/>
      <dgm:t>
        <a:bodyPr/>
        <a:lstStyle/>
        <a:p>
          <a:endParaRPr lang="en-US"/>
        </a:p>
      </dgm:t>
    </dgm:pt>
    <dgm:pt modelId="{3023D0C0-E3AE-41E6-A24A-DFF5B138BEB9}" type="sibTrans" cxnId="{01556656-09D7-4B05-8669-58C120C28DCC}">
      <dgm:prSet/>
      <dgm:spPr/>
      <dgm:t>
        <a:bodyPr/>
        <a:lstStyle/>
        <a:p>
          <a:endParaRPr lang="en-US"/>
        </a:p>
      </dgm:t>
    </dgm:pt>
    <dgm:pt modelId="{A1B3EA60-007B-4DFC-B5B2-F684A43F5160}">
      <dgm:prSet/>
      <dgm:spPr/>
      <dgm:t>
        <a:bodyPr/>
        <a:lstStyle/>
        <a:p>
          <a:pPr>
            <a:lnSpc>
              <a:spcPct val="100000"/>
            </a:lnSpc>
            <a:spcAft>
              <a:spcPts val="600"/>
            </a:spcAft>
          </a:pPr>
          <a:r>
            <a:rPr lang="en-US" dirty="0">
              <a:solidFill>
                <a:schemeClr val="accent1"/>
              </a:solidFill>
            </a:rPr>
            <a:t>Don't go down that road on your own</a:t>
          </a:r>
        </a:p>
      </dgm:t>
    </dgm:pt>
    <dgm:pt modelId="{1F4DF4F3-33C2-4CD8-8AB5-27C1A0111DEC}" type="parTrans" cxnId="{FF106432-7981-412C-84A5-E8C28EB2DF7B}">
      <dgm:prSet/>
      <dgm:spPr/>
      <dgm:t>
        <a:bodyPr/>
        <a:lstStyle/>
        <a:p>
          <a:endParaRPr lang="en-US"/>
        </a:p>
      </dgm:t>
    </dgm:pt>
    <dgm:pt modelId="{8C20EA34-84F4-45D6-9E7C-076A0B47514A}" type="sibTrans" cxnId="{FF106432-7981-412C-84A5-E8C28EB2DF7B}">
      <dgm:prSet/>
      <dgm:spPr/>
      <dgm:t>
        <a:bodyPr/>
        <a:lstStyle/>
        <a:p>
          <a:endParaRPr lang="en-US"/>
        </a:p>
      </dgm:t>
    </dgm:pt>
    <dgm:pt modelId="{AF82BAEE-5794-4CAF-B572-82FC33FB0503}">
      <dgm:prSet/>
      <dgm:spPr/>
      <dgm:t>
        <a:bodyPr/>
        <a:lstStyle/>
        <a:p>
          <a:pPr>
            <a:lnSpc>
              <a:spcPct val="100000"/>
            </a:lnSpc>
            <a:spcAft>
              <a:spcPts val="600"/>
            </a:spcAft>
          </a:pPr>
          <a:r>
            <a:rPr lang="en-US" dirty="0">
              <a:solidFill>
                <a:schemeClr val="accent1"/>
              </a:solidFill>
            </a:rPr>
            <a:t>Engage with your carrier</a:t>
          </a:r>
        </a:p>
      </dgm:t>
    </dgm:pt>
    <dgm:pt modelId="{EEBCD703-831E-42AF-BC7F-F481041274A7}" type="parTrans" cxnId="{9A73DFDE-6D74-49A7-A00B-E124B29F8208}">
      <dgm:prSet/>
      <dgm:spPr/>
      <dgm:t>
        <a:bodyPr/>
        <a:lstStyle/>
        <a:p>
          <a:endParaRPr lang="en-US"/>
        </a:p>
      </dgm:t>
    </dgm:pt>
    <dgm:pt modelId="{2B07C28A-3284-4EF3-B592-F5D7F1AE104B}" type="sibTrans" cxnId="{9A73DFDE-6D74-49A7-A00B-E124B29F8208}">
      <dgm:prSet/>
      <dgm:spPr/>
      <dgm:t>
        <a:bodyPr/>
        <a:lstStyle/>
        <a:p>
          <a:endParaRPr lang="en-US"/>
        </a:p>
      </dgm:t>
    </dgm:pt>
    <dgm:pt modelId="{821C3149-16DA-4947-8D8E-3E6E38A74FFE}">
      <dgm:prSet/>
      <dgm:spPr/>
      <dgm:t>
        <a:bodyPr/>
        <a:lstStyle/>
        <a:p>
          <a:pPr>
            <a:lnSpc>
              <a:spcPct val="100000"/>
            </a:lnSpc>
            <a:spcAft>
              <a:spcPts val="600"/>
            </a:spcAft>
          </a:pPr>
          <a:r>
            <a:rPr lang="en-US" dirty="0">
              <a:solidFill>
                <a:schemeClr val="accent1"/>
              </a:solidFill>
            </a:rPr>
            <a:t>Maybe defense counsel needs to get involved</a:t>
          </a:r>
        </a:p>
      </dgm:t>
    </dgm:pt>
    <dgm:pt modelId="{3ED32BF9-2481-4E36-AC7D-646F4F584210}" type="parTrans" cxnId="{48537984-8EB1-4FE6-BAE8-DC0FC4A98129}">
      <dgm:prSet/>
      <dgm:spPr/>
      <dgm:t>
        <a:bodyPr/>
        <a:lstStyle/>
        <a:p>
          <a:endParaRPr lang="en-US"/>
        </a:p>
      </dgm:t>
    </dgm:pt>
    <dgm:pt modelId="{6711345A-971E-4BB8-8EA1-C5CFAAAF0299}" type="sibTrans" cxnId="{48537984-8EB1-4FE6-BAE8-DC0FC4A98129}">
      <dgm:prSet/>
      <dgm:spPr/>
      <dgm:t>
        <a:bodyPr/>
        <a:lstStyle/>
        <a:p>
          <a:endParaRPr lang="en-US"/>
        </a:p>
      </dgm:t>
    </dgm:pt>
    <dgm:pt modelId="{9B1A521A-217D-495C-9494-6D837A20538A}" type="pres">
      <dgm:prSet presAssocID="{367A71BA-0454-4E5C-ABBE-4BD65F05FAE8}" presName="linear" presStyleCnt="0">
        <dgm:presLayoutVars>
          <dgm:dir/>
          <dgm:animLvl val="lvl"/>
          <dgm:resizeHandles val="exact"/>
        </dgm:presLayoutVars>
      </dgm:prSet>
      <dgm:spPr/>
      <dgm:t>
        <a:bodyPr/>
        <a:lstStyle/>
        <a:p>
          <a:endParaRPr lang="en-US"/>
        </a:p>
      </dgm:t>
    </dgm:pt>
    <dgm:pt modelId="{CBF2B519-6A63-4FE3-8B8E-CA8E3BA52778}" type="pres">
      <dgm:prSet presAssocID="{DD1B794D-8FAA-4652-82F1-94D8992F055E}" presName="parentLin" presStyleCnt="0"/>
      <dgm:spPr/>
    </dgm:pt>
    <dgm:pt modelId="{BE523B60-BF5D-4D54-9615-37D30E53A034}" type="pres">
      <dgm:prSet presAssocID="{DD1B794D-8FAA-4652-82F1-94D8992F055E}" presName="parentLeftMargin" presStyleLbl="node1" presStyleIdx="0" presStyleCnt="1"/>
      <dgm:spPr/>
      <dgm:t>
        <a:bodyPr/>
        <a:lstStyle/>
        <a:p>
          <a:endParaRPr lang="en-US"/>
        </a:p>
      </dgm:t>
    </dgm:pt>
    <dgm:pt modelId="{2BA9F514-799F-4062-AA84-EE381DDC349F}" type="pres">
      <dgm:prSet presAssocID="{DD1B794D-8FAA-4652-82F1-94D8992F055E}" presName="parentText" presStyleLbl="node1" presStyleIdx="0" presStyleCnt="1">
        <dgm:presLayoutVars>
          <dgm:chMax val="0"/>
          <dgm:bulletEnabled val="1"/>
        </dgm:presLayoutVars>
      </dgm:prSet>
      <dgm:spPr/>
      <dgm:t>
        <a:bodyPr/>
        <a:lstStyle/>
        <a:p>
          <a:endParaRPr lang="en-US"/>
        </a:p>
      </dgm:t>
    </dgm:pt>
    <dgm:pt modelId="{FF6CD3C6-17BE-4510-9E79-ABB61688C639}" type="pres">
      <dgm:prSet presAssocID="{DD1B794D-8FAA-4652-82F1-94D8992F055E}" presName="negativeSpace" presStyleCnt="0"/>
      <dgm:spPr/>
    </dgm:pt>
    <dgm:pt modelId="{145ECA47-6384-42E7-AA1D-0BED69BF7818}" type="pres">
      <dgm:prSet presAssocID="{DD1B794D-8FAA-4652-82F1-94D8992F055E}" presName="childText" presStyleLbl="conFgAcc1" presStyleIdx="0" presStyleCnt="1">
        <dgm:presLayoutVars>
          <dgm:bulletEnabled val="1"/>
        </dgm:presLayoutVars>
      </dgm:prSet>
      <dgm:spPr/>
      <dgm:t>
        <a:bodyPr/>
        <a:lstStyle/>
        <a:p>
          <a:endParaRPr lang="en-US"/>
        </a:p>
      </dgm:t>
    </dgm:pt>
  </dgm:ptLst>
  <dgm:cxnLst>
    <dgm:cxn modelId="{9B984B74-661D-491D-A2AF-8715CAB5EEA5}" type="presOf" srcId="{367A71BA-0454-4E5C-ABBE-4BD65F05FAE8}" destId="{9B1A521A-217D-495C-9494-6D837A20538A}" srcOrd="0" destOrd="0" presId="urn:microsoft.com/office/officeart/2005/8/layout/list1"/>
    <dgm:cxn modelId="{8CCCD7FD-B8F1-4BDB-A934-B35CF3C6FA1B}" type="presOf" srcId="{AF82BAEE-5794-4CAF-B572-82FC33FB0503}" destId="{145ECA47-6384-42E7-AA1D-0BED69BF7818}" srcOrd="0" destOrd="3" presId="urn:microsoft.com/office/officeart/2005/8/layout/list1"/>
    <dgm:cxn modelId="{7F7021A4-6F60-4563-95B4-9B1132B39147}" srcId="{DD1B794D-8FAA-4652-82F1-94D8992F055E}" destId="{DFC682B6-6BD5-4FA1-A516-231F0443512A}" srcOrd="0" destOrd="0" parTransId="{2EF0712F-F449-4495-ADE3-2DFC93AF8BDC}" sibTransId="{B1CA9A3B-93B3-42B2-BCC9-711690D50C16}"/>
    <dgm:cxn modelId="{FF106432-7981-412C-84A5-E8C28EB2DF7B}" srcId="{DFC682B6-6BD5-4FA1-A516-231F0443512A}" destId="{A1B3EA60-007B-4DFC-B5B2-F684A43F5160}" srcOrd="1" destOrd="0" parTransId="{1F4DF4F3-33C2-4CD8-8AB5-27C1A0111DEC}" sibTransId="{8C20EA34-84F4-45D6-9E7C-076A0B47514A}"/>
    <dgm:cxn modelId="{454144EF-AD82-42DF-8852-8CA428D6E218}" type="presOf" srcId="{2E203AE9-CC1D-4472-9C2A-312F5A6C849A}" destId="{145ECA47-6384-42E7-AA1D-0BED69BF7818}" srcOrd="0" destOrd="1" presId="urn:microsoft.com/office/officeart/2005/8/layout/list1"/>
    <dgm:cxn modelId="{0F9878D9-4CDF-4E1B-8F62-71DE54A10805}" type="presOf" srcId="{DD1B794D-8FAA-4652-82F1-94D8992F055E}" destId="{2BA9F514-799F-4062-AA84-EE381DDC349F}" srcOrd="1" destOrd="0" presId="urn:microsoft.com/office/officeart/2005/8/layout/list1"/>
    <dgm:cxn modelId="{7B3D9C6D-3CD6-4CD3-B7B2-C850CCF0D29A}" type="presOf" srcId="{DD1B794D-8FAA-4652-82F1-94D8992F055E}" destId="{BE523B60-BF5D-4D54-9615-37D30E53A034}" srcOrd="0" destOrd="0" presId="urn:microsoft.com/office/officeart/2005/8/layout/list1"/>
    <dgm:cxn modelId="{01556656-09D7-4B05-8669-58C120C28DCC}" srcId="{DFC682B6-6BD5-4FA1-A516-231F0443512A}" destId="{2E203AE9-CC1D-4472-9C2A-312F5A6C849A}" srcOrd="0" destOrd="0" parTransId="{AE5D40FC-A608-44FE-B859-2EA0422A2545}" sibTransId="{3023D0C0-E3AE-41E6-A24A-DFF5B138BEB9}"/>
    <dgm:cxn modelId="{84DE36D6-8776-4386-93D7-B6AE10BCD185}" srcId="{367A71BA-0454-4E5C-ABBE-4BD65F05FAE8}" destId="{DD1B794D-8FAA-4652-82F1-94D8992F055E}" srcOrd="0" destOrd="0" parTransId="{D4DF54D8-1CC3-4B35-B18C-5C6FBFCECE90}" sibTransId="{150957A9-E2C6-4A83-8E7C-EF24BB795A9C}"/>
    <dgm:cxn modelId="{9A73DFDE-6D74-49A7-A00B-E124B29F8208}" srcId="{DFC682B6-6BD5-4FA1-A516-231F0443512A}" destId="{AF82BAEE-5794-4CAF-B572-82FC33FB0503}" srcOrd="2" destOrd="0" parTransId="{EEBCD703-831E-42AF-BC7F-F481041274A7}" sibTransId="{2B07C28A-3284-4EF3-B592-F5D7F1AE104B}"/>
    <dgm:cxn modelId="{BC5470A9-AC08-4CA6-9928-FBFF5411511E}" type="presOf" srcId="{A1B3EA60-007B-4DFC-B5B2-F684A43F5160}" destId="{145ECA47-6384-42E7-AA1D-0BED69BF7818}" srcOrd="0" destOrd="2" presId="urn:microsoft.com/office/officeart/2005/8/layout/list1"/>
    <dgm:cxn modelId="{06BBE44B-6AEE-4CE9-8600-88DC95C94308}" type="presOf" srcId="{821C3149-16DA-4947-8D8E-3E6E38A74FFE}" destId="{145ECA47-6384-42E7-AA1D-0BED69BF7818}" srcOrd="0" destOrd="4" presId="urn:microsoft.com/office/officeart/2005/8/layout/list1"/>
    <dgm:cxn modelId="{48537984-8EB1-4FE6-BAE8-DC0FC4A98129}" srcId="{DFC682B6-6BD5-4FA1-A516-231F0443512A}" destId="{821C3149-16DA-4947-8D8E-3E6E38A74FFE}" srcOrd="3" destOrd="0" parTransId="{3ED32BF9-2481-4E36-AC7D-646F4F584210}" sibTransId="{6711345A-971E-4BB8-8EA1-C5CFAAAF0299}"/>
    <dgm:cxn modelId="{D8843EE3-E1D8-42C7-AFAB-13F4DAA95814}" type="presOf" srcId="{DFC682B6-6BD5-4FA1-A516-231F0443512A}" destId="{145ECA47-6384-42E7-AA1D-0BED69BF7818}" srcOrd="0" destOrd="0" presId="urn:microsoft.com/office/officeart/2005/8/layout/list1"/>
    <dgm:cxn modelId="{96456E58-2E9B-4A88-A556-62A7B24C8AF4}" type="presParOf" srcId="{9B1A521A-217D-495C-9494-6D837A20538A}" destId="{CBF2B519-6A63-4FE3-8B8E-CA8E3BA52778}" srcOrd="0" destOrd="0" presId="urn:microsoft.com/office/officeart/2005/8/layout/list1"/>
    <dgm:cxn modelId="{F97902A6-0D85-4A4E-981A-75A71ED01925}" type="presParOf" srcId="{CBF2B519-6A63-4FE3-8B8E-CA8E3BA52778}" destId="{BE523B60-BF5D-4D54-9615-37D30E53A034}" srcOrd="0" destOrd="0" presId="urn:microsoft.com/office/officeart/2005/8/layout/list1"/>
    <dgm:cxn modelId="{7AA0EC19-504E-4FD1-832C-DEA517C5A454}" type="presParOf" srcId="{CBF2B519-6A63-4FE3-8B8E-CA8E3BA52778}" destId="{2BA9F514-799F-4062-AA84-EE381DDC349F}" srcOrd="1" destOrd="0" presId="urn:microsoft.com/office/officeart/2005/8/layout/list1"/>
    <dgm:cxn modelId="{60E28546-0325-4B9C-80F7-82724967CE1E}" type="presParOf" srcId="{9B1A521A-217D-495C-9494-6D837A20538A}" destId="{FF6CD3C6-17BE-4510-9E79-ABB61688C639}" srcOrd="1" destOrd="0" presId="urn:microsoft.com/office/officeart/2005/8/layout/list1"/>
    <dgm:cxn modelId="{128643D6-829A-46E1-95A5-F25D7F17214A}" type="presParOf" srcId="{9B1A521A-217D-495C-9494-6D837A20538A}" destId="{145ECA47-6384-42E7-AA1D-0BED69BF7818}"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smtClean="0">
              <a:solidFill>
                <a:schemeClr val="accent1"/>
              </a:solidFill>
              <a:latin typeface="Arial" panose="020B0604020202020204" pitchFamily="34" charset="0"/>
              <a:ea typeface="Tahoma" panose="020B0604030504040204" pitchFamily="34" charset="0"/>
              <a:cs typeface="Arial" panose="020B0604020202020204" pitchFamily="34" charset="0"/>
            </a:rPr>
            <a:t>Generally</a:t>
          </a:r>
          <a:endParaRPr lang="en-US" sz="22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smtClean="0">
              <a:solidFill>
                <a:schemeClr val="accent1"/>
              </a:solidFill>
              <a:latin typeface="Arial" panose="020B0604020202020204" pitchFamily="34" charset="0"/>
              <a:ea typeface="Tahoma" panose="020B0604030504040204" pitchFamily="34" charset="0"/>
              <a:cs typeface="Arial" panose="020B0604020202020204" pitchFamily="34" charset="0"/>
            </a:rPr>
            <a:t>Timing</a:t>
          </a:r>
          <a:endParaRPr lang="en-US" sz="22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EA83930-9E9C-4AE5-A15C-D0032CFE6786}">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35B0316-5782-43A5-A4DC-C346CEBB4ECA}" type="par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E779925D-5338-45F1-B180-0CBBD157D849}" type="sib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06F5DDDE-305A-4955-A0AB-D2D38EE3B7A3}">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A1C3020F-1823-4149-AAB3-B53E784D2199}" type="sib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266C048C-C077-4D3B-9B64-666DC5EAFD61}" type="par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39A003FF-0379-4A6E-B253-FE84DD598D50}">
      <dgm:prSet phldrT="[Text]" custT="1"/>
      <dgm:spPr/>
      <dgm:t>
        <a:bodyPr/>
        <a:lstStyle/>
        <a:p>
          <a:r>
            <a:rPr lang="en-US" sz="2200" b="1" dirty="0" smtClean="0">
              <a:solidFill>
                <a:schemeClr val="accent1"/>
              </a:solidFill>
              <a:latin typeface="Arial" panose="020B0604020202020204" pitchFamily="34" charset="0"/>
              <a:ea typeface="Tahoma" panose="020B0604030504040204" pitchFamily="34" charset="0"/>
              <a:cs typeface="Arial" panose="020B0604020202020204" pitchFamily="34" charset="0"/>
            </a:rPr>
            <a:t>30 Days</a:t>
          </a:r>
          <a:endParaRPr lang="en-US" sz="2200" b="1" dirty="0">
            <a:solidFill>
              <a:schemeClr val="accent1"/>
            </a:solidFill>
            <a:latin typeface="Arial" panose="020B0604020202020204" pitchFamily="34" charset="0"/>
            <a:ea typeface="Tahoma" panose="020B0604030504040204" pitchFamily="34" charset="0"/>
            <a:cs typeface="Arial" panose="020B0604020202020204" pitchFamily="34" charset="0"/>
          </a:endParaRPr>
        </a:p>
      </dgm:t>
    </dgm:pt>
    <dgm:pt modelId="{A4D3A178-565B-48F3-874A-AEEC39DBD122}" type="parTrans" cxnId="{FF095A3B-6C30-43E6-A713-F586877396B7}">
      <dgm:prSet/>
      <dgm:spPr/>
      <dgm:t>
        <a:bodyPr/>
        <a:lstStyle/>
        <a:p>
          <a:endParaRPr lang="en-US"/>
        </a:p>
      </dgm:t>
    </dgm:pt>
    <dgm:pt modelId="{BD810109-0FDD-4AC3-90CF-4E417B7411F8}" type="sibTrans" cxnId="{FF095A3B-6C30-43E6-A713-F586877396B7}">
      <dgm:prSet/>
      <dgm:spPr/>
      <dgm:t>
        <a:bodyPr/>
        <a:lstStyle/>
        <a:p>
          <a:endParaRPr lang="en-US"/>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5"/>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8" custScaleX="82140" custScaleY="26751" custLinFactNeighborY="8475"/>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8" custScaleX="107904" custScaleY="34122" custLinFactNeighborX="-316" custLinFactNeighborY="2435"/>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3" custLinFactY="200000" custLinFactNeighborX="691" custLinFactNeighborY="247191"/>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5" custLinFactNeighborY="33938"/>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8" custScaleX="82140" custScaleY="46916" custLinFactNeighborY="20306"/>
      <dgm:spPr/>
      <dgm:t>
        <a:bodyPr/>
        <a:lstStyle/>
        <a:p>
          <a:endParaRPr lang="en-US"/>
        </a:p>
      </dgm:t>
    </dgm:pt>
    <dgm:pt modelId="{57D1BE1C-288E-4D93-857F-82C76D38F197}" type="pres">
      <dgm:prSet presAssocID="{8B11413A-A39D-48C0-984F-ECABA70A5067}" presName="vert1" presStyleCnt="0"/>
      <dgm:spPr/>
    </dgm:pt>
    <dgm:pt modelId="{8136D638-C13A-4748-A97F-A9B9FFBD54E4}" type="pres">
      <dgm:prSet presAssocID="{39A003FF-0379-4A6E-B253-FE84DD598D50}" presName="thickLine" presStyleLbl="alignNode1" presStyleIdx="2" presStyleCnt="5" custLinFactY="200000" custLinFactNeighborX="1158" custLinFactNeighborY="259931"/>
      <dgm:spPr/>
    </dgm:pt>
    <dgm:pt modelId="{FB87E936-9AD6-4DCD-81B8-B4D0A947267C}" type="pres">
      <dgm:prSet presAssocID="{39A003FF-0379-4A6E-B253-FE84DD598D50}" presName="horz1" presStyleCnt="0"/>
      <dgm:spPr/>
    </dgm:pt>
    <dgm:pt modelId="{410581A1-CCD4-408C-91A3-DAEFA671D838}" type="pres">
      <dgm:prSet presAssocID="{39A003FF-0379-4A6E-B253-FE84DD598D50}" presName="tx1" presStyleLbl="revTx" presStyleIdx="3" presStyleCnt="8" custScaleX="82140" custScaleY="75117" custLinFactY="22722" custLinFactNeighborX="867" custLinFactNeighborY="100000"/>
      <dgm:spPr/>
      <dgm:t>
        <a:bodyPr/>
        <a:lstStyle/>
        <a:p>
          <a:endParaRPr lang="en-US"/>
        </a:p>
      </dgm:t>
    </dgm:pt>
    <dgm:pt modelId="{63567D6C-5A67-4172-B225-A00F12F13632}" type="pres">
      <dgm:prSet presAssocID="{39A003FF-0379-4A6E-B253-FE84DD598D50}" presName="vert1" presStyleCnt="0"/>
      <dgm:spPr/>
    </dgm:pt>
    <dgm:pt modelId="{609B4E52-5D9D-43A0-B416-498D003FB475}" type="pres">
      <dgm:prSet presAssocID="{06F5DDDE-305A-4955-A0AB-D2D38EE3B7A3}" presName="thickLine" presStyleLbl="alignNode1" presStyleIdx="3" presStyleCnt="5" custLinFactY="100000" custLinFactNeighborX="173" custLinFactNeighborY="190653"/>
      <dgm:spPr/>
    </dgm:pt>
    <dgm:pt modelId="{3E22D269-3280-47B0-8B3B-67A4568ABEA1}" type="pres">
      <dgm:prSet presAssocID="{06F5DDDE-305A-4955-A0AB-D2D38EE3B7A3}" presName="horz1" presStyleCnt="0"/>
      <dgm:spPr/>
    </dgm:pt>
    <dgm:pt modelId="{4F3DA32E-F0DE-4E6D-B875-953BAD3A71EF}" type="pres">
      <dgm:prSet presAssocID="{06F5DDDE-305A-4955-A0AB-D2D38EE3B7A3}" presName="tx1" presStyleLbl="revTx" presStyleIdx="4" presStyleCnt="8" custScaleX="82140" custScaleY="44257" custLinFactNeighborY="66209"/>
      <dgm:spPr/>
      <dgm:t>
        <a:bodyPr/>
        <a:lstStyle/>
        <a:p>
          <a:endParaRPr lang="en-US"/>
        </a:p>
      </dgm:t>
    </dgm:pt>
    <dgm:pt modelId="{33388877-90EB-4DE8-B89B-2F42F6F510F7}" type="pres">
      <dgm:prSet presAssocID="{06F5DDDE-305A-4955-A0AB-D2D38EE3B7A3}" presName="vert1" presStyleCnt="0"/>
      <dgm:spPr/>
    </dgm:pt>
    <dgm:pt modelId="{D36EBEE0-F95C-4B8F-85D8-C626BD2F15DF}" type="pres">
      <dgm:prSet presAssocID="{DEA83930-9E9C-4AE5-A15C-D0032CFE6786}" presName="vertSpace2a" presStyleCnt="0"/>
      <dgm:spPr/>
    </dgm:pt>
    <dgm:pt modelId="{54CB24A9-6452-4D18-81CB-4E011BDEA089}" type="pres">
      <dgm:prSet presAssocID="{DEA83930-9E9C-4AE5-A15C-D0032CFE6786}" presName="horz2" presStyleCnt="0"/>
      <dgm:spPr/>
    </dgm:pt>
    <dgm:pt modelId="{C5E991AC-CF59-4E54-AC43-2A4B6F6EEE9A}" type="pres">
      <dgm:prSet presAssocID="{DEA83930-9E9C-4AE5-A15C-D0032CFE6786}" presName="horzSpace2" presStyleCnt="0"/>
      <dgm:spPr/>
    </dgm:pt>
    <dgm:pt modelId="{3395C0C5-F2A4-4D46-BF37-D05E3BBB4DA5}" type="pres">
      <dgm:prSet presAssocID="{DEA83930-9E9C-4AE5-A15C-D0032CFE6786}" presName="tx2" presStyleLbl="revTx" presStyleIdx="5" presStyleCnt="8" custScaleX="103390" custScaleY="53926" custLinFactNeighborX="-644" custLinFactNeighborY="-1945"/>
      <dgm:spPr/>
      <dgm:t>
        <a:bodyPr/>
        <a:lstStyle/>
        <a:p>
          <a:endParaRPr lang="en-US"/>
        </a:p>
      </dgm:t>
    </dgm:pt>
    <dgm:pt modelId="{087A8CDD-ED49-4BD6-8883-B7B67B924C88}" type="pres">
      <dgm:prSet presAssocID="{DEA83930-9E9C-4AE5-A15C-D0032CFE6786}" presName="vert2" presStyleCnt="0"/>
      <dgm:spPr/>
    </dgm:pt>
    <dgm:pt modelId="{5AF02A1A-8F31-4899-9401-07E32D823971}" type="pres">
      <dgm:prSet presAssocID="{DEA83930-9E9C-4AE5-A15C-D0032CFE6786}" presName="thinLine2b" presStyleLbl="callout" presStyleIdx="1" presStyleCnt="3" custLinFactNeighborX="293" custLinFactNeighborY="23653"/>
      <dgm:spPr>
        <a:ln>
          <a:solidFill>
            <a:schemeClr val="bg1"/>
          </a:solidFill>
        </a:ln>
      </dgm:spPr>
      <dgm:t>
        <a:bodyPr/>
        <a:lstStyle/>
        <a:p>
          <a:endParaRPr lang="en-US"/>
        </a:p>
      </dgm:t>
    </dgm:pt>
    <dgm:pt modelId="{F082CA55-D61E-43AB-A11C-DD01342D97BB}" type="pres">
      <dgm:prSet presAssocID="{DEA83930-9E9C-4AE5-A15C-D0032CFE6786}" presName="vertSpace2b" presStyleCnt="0"/>
      <dgm:spPr/>
    </dgm:pt>
    <dgm:pt modelId="{34E1E21A-2613-493B-8263-77F7228D4301}" type="pres">
      <dgm:prSet presAssocID="{B86EE3D4-4775-4A9F-833F-765F6096EC9A}" presName="thickLine" presStyleLbl="alignNode1" presStyleIdx="4" presStyleCnt="5" custLinFactNeighborY="-28643"/>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6" presStyleCnt="8"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7" presStyleCnt="8"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2" presStyleCnt="3" custLinFactY="-200000" custLinFactNeighborX="-355" custLinFactNeighborY="-268245"/>
      <dgm:spPr/>
    </dgm:pt>
    <dgm:pt modelId="{BC54831F-D0F7-4893-942C-3146BA8B55B9}" type="pres">
      <dgm:prSet presAssocID="{8D948412-9783-4022-82B2-587E101905ED}" presName="vertSpace2b" presStyleCnt="0"/>
      <dgm:spPr/>
    </dgm:pt>
  </dgm:ptLst>
  <dgm:cxnLst>
    <dgm:cxn modelId="{FF095A3B-6C30-43E6-A713-F586877396B7}" srcId="{FEA87826-C15B-43C1-909B-511BC9B926D0}" destId="{39A003FF-0379-4A6E-B253-FE84DD598D50}" srcOrd="2" destOrd="0" parTransId="{A4D3A178-565B-48F3-874A-AEEC39DBD122}" sibTransId="{BD810109-0FDD-4AC3-90CF-4E417B7411F8}"/>
    <dgm:cxn modelId="{4DBA56A3-8BD0-4353-BB6D-F3DC00617055}" srcId="{B86EE3D4-4775-4A9F-833F-765F6096EC9A}" destId="{8D948412-9783-4022-82B2-587E101905ED}" srcOrd="0" destOrd="0" parTransId="{10D69B41-3642-4C83-AA8A-59F8F119D4F8}" sibTransId="{C12A109B-18F4-46A4-BE0F-38A5B294DAD7}"/>
    <dgm:cxn modelId="{9B387E3C-4B95-46E9-8DCD-B1DBB6642EB7}" srcId="{FEA87826-C15B-43C1-909B-511BC9B926D0}" destId="{8B11413A-A39D-48C0-984F-ECABA70A5067}" srcOrd="1" destOrd="0" parTransId="{44C6EDFD-E4BE-4E19-8EFC-9D39B25663B4}" sibTransId="{7D4A822B-8E1D-4B77-BDCC-25EE33A9BA38}"/>
    <dgm:cxn modelId="{AF5CA0F6-8BB9-4B97-A55C-0FD92AA83EEC}" srcId="{FEA87826-C15B-43C1-909B-511BC9B926D0}" destId="{9913E13F-F5D1-4AB9-9C3E-6922DA30100F}" srcOrd="0" destOrd="0" parTransId="{9984F34A-17DE-4965-A0DC-6E355D2E1208}" sibTransId="{18B4160B-1155-4A32-949B-7370CFBA1B29}"/>
    <dgm:cxn modelId="{454A42C6-D577-407A-B676-68D9123F7835}" type="presOf" srcId="{8B11413A-A39D-48C0-984F-ECABA70A5067}" destId="{0FE7586A-E0FC-4D42-8C55-A31D2EC2E4D6}"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9C0DF200-96F9-4D06-878F-261C7BE5780B}" srcId="{9913E13F-F5D1-4AB9-9C3E-6922DA30100F}" destId="{AFB19399-1F4C-4153-8F69-D7E391AF8EED}" srcOrd="0" destOrd="0" parTransId="{B74B925C-5EA5-4DBC-802C-4CCC328AE0A3}" sibTransId="{54DC3CCD-AC43-47B6-BF73-ADDD32497CBF}"/>
    <dgm:cxn modelId="{9F615978-CC8F-4442-8F14-33E0005F7986}" srcId="{FEA87826-C15B-43C1-909B-511BC9B926D0}" destId="{06F5DDDE-305A-4955-A0AB-D2D38EE3B7A3}" srcOrd="3" destOrd="0" parTransId="{266C048C-C077-4D3B-9B64-666DC5EAFD61}" sibTransId="{A1C3020F-1823-4149-AAB3-B53E784D2199}"/>
    <dgm:cxn modelId="{76CF6178-086A-4255-80D3-0826BACCAEBA}" type="presOf" srcId="{B86EE3D4-4775-4A9F-833F-765F6096EC9A}" destId="{6ACDA852-DEB1-4EC1-8AD2-9A19078FEB2E}" srcOrd="0" destOrd="0" presId="urn:microsoft.com/office/officeart/2008/layout/LinedList"/>
    <dgm:cxn modelId="{1052F958-25A2-4BEC-B201-6861D88B6BA8}" type="presOf" srcId="{9913E13F-F5D1-4AB9-9C3E-6922DA30100F}" destId="{EAE4599C-B27A-4E13-B418-2F36D2CED72B}" srcOrd="0" destOrd="0" presId="urn:microsoft.com/office/officeart/2008/layout/LinedList"/>
    <dgm:cxn modelId="{4AA94CD7-1C8F-4161-A387-3D5EBE3A43E6}" srcId="{06F5DDDE-305A-4955-A0AB-D2D38EE3B7A3}" destId="{DEA83930-9E9C-4AE5-A15C-D0032CFE6786}" srcOrd="0" destOrd="0" parTransId="{C35B0316-5782-43A5-A4DC-C346CEBB4ECA}" sibTransId="{E779925D-5338-45F1-B180-0CBBD157D849}"/>
    <dgm:cxn modelId="{5B03FC76-E2D3-4781-95E4-7E4397118154}" type="presOf" srcId="{DEA83930-9E9C-4AE5-A15C-D0032CFE6786}" destId="{3395C0C5-F2A4-4D46-BF37-D05E3BBB4DA5}" srcOrd="0" destOrd="0" presId="urn:microsoft.com/office/officeart/2008/layout/LinedList"/>
    <dgm:cxn modelId="{44E022A0-7D4B-411A-B618-1C36071AA5D3}" type="presOf" srcId="{06F5DDDE-305A-4955-A0AB-D2D38EE3B7A3}" destId="{4F3DA32E-F0DE-4E6D-B875-953BAD3A71EF}" srcOrd="0" destOrd="0" presId="urn:microsoft.com/office/officeart/2008/layout/LinedList"/>
    <dgm:cxn modelId="{DFF4E885-604D-439F-B13C-29D7C88D3569}" type="presOf" srcId="{39A003FF-0379-4A6E-B253-FE84DD598D50}" destId="{410581A1-CCD4-408C-91A3-DAEFA671D838}" srcOrd="0" destOrd="0" presId="urn:microsoft.com/office/officeart/2008/layout/LinedList"/>
    <dgm:cxn modelId="{A401B2DB-47D5-413A-96A8-29E99941E1F9}" srcId="{FEA87826-C15B-43C1-909B-511BC9B926D0}" destId="{B86EE3D4-4775-4A9F-833F-765F6096EC9A}" srcOrd="4" destOrd="0" parTransId="{C737A28C-CEE8-449B-816E-C8BDFC6B3358}" sibTransId="{DD12A532-FC1C-4E79-9FC8-5C51B1E2AD09}"/>
    <dgm:cxn modelId="{04DD017A-B020-40AC-9B2A-6E682DD56A6B}" type="presOf" srcId="{FEA87826-C15B-43C1-909B-511BC9B926D0}" destId="{6AA46DBA-49E0-44B0-AE30-BA17A235D9D6}" srcOrd="0" destOrd="0" presId="urn:microsoft.com/office/officeart/2008/layout/LinedList"/>
    <dgm:cxn modelId="{0DA13AAC-803C-4775-BB2E-8096D32B2E1E}" type="presOf" srcId="{8D948412-9783-4022-82B2-587E101905ED}" destId="{AD07910F-C053-4F49-9E25-5FFC6C1BA73B}" srcOrd="0" destOrd="0" presId="urn:microsoft.com/office/officeart/2008/layout/LinedList"/>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EC05001D-4EE8-415B-A0A9-9691D76DADBE}" type="presParOf" srcId="{6AA46DBA-49E0-44B0-AE30-BA17A235D9D6}" destId="{8136D638-C13A-4748-A97F-A9B9FFBD54E4}" srcOrd="4" destOrd="0" presId="urn:microsoft.com/office/officeart/2008/layout/LinedList"/>
    <dgm:cxn modelId="{4B57F30E-AE64-4E1E-B787-6EA6C40CBC92}" type="presParOf" srcId="{6AA46DBA-49E0-44B0-AE30-BA17A235D9D6}" destId="{FB87E936-9AD6-4DCD-81B8-B4D0A947267C}" srcOrd="5" destOrd="0" presId="urn:microsoft.com/office/officeart/2008/layout/LinedList"/>
    <dgm:cxn modelId="{B4F89681-065F-4D81-A909-769771589577}" type="presParOf" srcId="{FB87E936-9AD6-4DCD-81B8-B4D0A947267C}" destId="{410581A1-CCD4-408C-91A3-DAEFA671D838}" srcOrd="0" destOrd="0" presId="urn:microsoft.com/office/officeart/2008/layout/LinedList"/>
    <dgm:cxn modelId="{DD251270-07DA-4FA3-BBCA-BA4B3754930C}" type="presParOf" srcId="{FB87E936-9AD6-4DCD-81B8-B4D0A947267C}" destId="{63567D6C-5A67-4172-B225-A00F12F13632}" srcOrd="1" destOrd="0" presId="urn:microsoft.com/office/officeart/2008/layout/LinedList"/>
    <dgm:cxn modelId="{BF4B72C1-B528-4BFB-AE87-4C1F8F02534A}" type="presParOf" srcId="{6AA46DBA-49E0-44B0-AE30-BA17A235D9D6}" destId="{609B4E52-5D9D-43A0-B416-498D003FB475}" srcOrd="6" destOrd="0" presId="urn:microsoft.com/office/officeart/2008/layout/LinedList"/>
    <dgm:cxn modelId="{E0DB0072-EFA9-46D0-A0F6-FCB2C3295365}" type="presParOf" srcId="{6AA46DBA-49E0-44B0-AE30-BA17A235D9D6}" destId="{3E22D269-3280-47B0-8B3B-67A4568ABEA1}" srcOrd="7" destOrd="0" presId="urn:microsoft.com/office/officeart/2008/layout/LinedList"/>
    <dgm:cxn modelId="{FD02CC9F-0460-4314-B426-3E5914A75F66}" type="presParOf" srcId="{3E22D269-3280-47B0-8B3B-67A4568ABEA1}" destId="{4F3DA32E-F0DE-4E6D-B875-953BAD3A71EF}" srcOrd="0" destOrd="0" presId="urn:microsoft.com/office/officeart/2008/layout/LinedList"/>
    <dgm:cxn modelId="{6DE9A703-C560-4165-99B7-BF319991438E}" type="presParOf" srcId="{3E22D269-3280-47B0-8B3B-67A4568ABEA1}" destId="{33388877-90EB-4DE8-B89B-2F42F6F510F7}" srcOrd="1" destOrd="0" presId="urn:microsoft.com/office/officeart/2008/layout/LinedList"/>
    <dgm:cxn modelId="{8B4BDD3C-A8E6-4ECC-A4C7-AF7D1CC43FCB}" type="presParOf" srcId="{33388877-90EB-4DE8-B89B-2F42F6F510F7}" destId="{D36EBEE0-F95C-4B8F-85D8-C626BD2F15DF}" srcOrd="0" destOrd="0" presId="urn:microsoft.com/office/officeart/2008/layout/LinedList"/>
    <dgm:cxn modelId="{F6028ACA-92CE-4190-8021-BCF190FDAD17}" type="presParOf" srcId="{33388877-90EB-4DE8-B89B-2F42F6F510F7}" destId="{54CB24A9-6452-4D18-81CB-4E011BDEA089}" srcOrd="1" destOrd="0" presId="urn:microsoft.com/office/officeart/2008/layout/LinedList"/>
    <dgm:cxn modelId="{CFC354DB-42B0-4495-9031-9BB8040D9AAC}" type="presParOf" srcId="{54CB24A9-6452-4D18-81CB-4E011BDEA089}" destId="{C5E991AC-CF59-4E54-AC43-2A4B6F6EEE9A}" srcOrd="0" destOrd="0" presId="urn:microsoft.com/office/officeart/2008/layout/LinedList"/>
    <dgm:cxn modelId="{6C2EC2E1-182F-4FC3-8717-E8B3E24F5D5E}" type="presParOf" srcId="{54CB24A9-6452-4D18-81CB-4E011BDEA089}" destId="{3395C0C5-F2A4-4D46-BF37-D05E3BBB4DA5}" srcOrd="1" destOrd="0" presId="urn:microsoft.com/office/officeart/2008/layout/LinedList"/>
    <dgm:cxn modelId="{050D996A-A140-4118-AFFF-4999D116641F}" type="presParOf" srcId="{54CB24A9-6452-4D18-81CB-4E011BDEA089}" destId="{087A8CDD-ED49-4BD6-8883-B7B67B924C88}" srcOrd="2" destOrd="0" presId="urn:microsoft.com/office/officeart/2008/layout/LinedList"/>
    <dgm:cxn modelId="{5F34CBB6-C686-4F1B-97FE-06CAC69EA5BA}" type="presParOf" srcId="{33388877-90EB-4DE8-B89B-2F42F6F510F7}" destId="{5AF02A1A-8F31-4899-9401-07E32D823971}" srcOrd="2" destOrd="0" presId="urn:microsoft.com/office/officeart/2008/layout/LinedList"/>
    <dgm:cxn modelId="{BFF04219-E419-4092-84F4-ABAF4DCB7779}" type="presParOf" srcId="{33388877-90EB-4DE8-B89B-2F42F6F510F7}" destId="{F082CA55-D61E-43AB-A11C-DD01342D97BB}" srcOrd="3" destOrd="0" presId="urn:microsoft.com/office/officeart/2008/layout/LinedList"/>
    <dgm:cxn modelId="{E6230200-78C1-4147-9066-88BD5571B979}" type="presParOf" srcId="{6AA46DBA-49E0-44B0-AE30-BA17A235D9D6}" destId="{34E1E21A-2613-493B-8263-77F7228D4301}" srcOrd="8" destOrd="0" presId="urn:microsoft.com/office/officeart/2008/layout/LinedList"/>
    <dgm:cxn modelId="{A33E6196-BA4A-4CA8-A532-514B9A2333EB}" type="presParOf" srcId="{6AA46DBA-49E0-44B0-AE30-BA17A235D9D6}" destId="{24974A66-EC0E-4B87-8DBC-6BAF19D66150}" srcOrd="9"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FEA87826-C15B-43C1-909B-511BC9B926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9913E13F-F5D1-4AB9-9C3E-6922DA30100F}">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Confidentiality</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9984F34A-17DE-4965-A0DC-6E355D2E1208}" type="par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18B4160B-1155-4A32-949B-7370CFBA1B29}" type="sibTrans" cxnId="{AF5CA0F6-8BB9-4B97-A55C-0FD92AA83EEC}">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B11413A-A39D-48C0-984F-ECABA70A5067}">
      <dgm:prSet phldrT="[Text]" custT="1"/>
      <dgm:spPr/>
      <dgm:t>
        <a:bodyPr/>
        <a:lstStyle/>
        <a:p>
          <a:r>
            <a:rPr lang="en-US" sz="2200" b="1" dirty="0" smtClean="0">
              <a:solidFill>
                <a:schemeClr val="tx2"/>
              </a:solidFill>
              <a:latin typeface="Arial" panose="020B0604020202020204" pitchFamily="34" charset="0"/>
              <a:ea typeface="Tahoma" panose="020B0604030504040204" pitchFamily="34" charset="0"/>
              <a:cs typeface="Arial" panose="020B0604020202020204" pitchFamily="34" charset="0"/>
            </a:rPr>
            <a:t>Questions</a:t>
          </a:r>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44C6EDFD-E4BE-4E19-8EFC-9D39B25663B4}" type="par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7D4A822B-8E1D-4B77-BDCC-25EE33A9BA38}" type="sibTrans" cxnId="{9B387E3C-4B95-46E9-8DCD-B1DBB6642EB7}">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B86EE3D4-4775-4A9F-833F-765F6096EC9A}">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737A28C-CEE8-449B-816E-C8BDFC6B3358}" type="par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D12A532-FC1C-4E79-9FC8-5C51B1E2AD09}" type="sibTrans" cxnId="{A401B2DB-47D5-413A-96A8-29E99941E1F9}">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AFB19399-1F4C-4153-8F69-D7E391AF8EED}">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B74B925C-5EA5-4DBC-802C-4CCC328AE0A3}" type="par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54DC3CCD-AC43-47B6-BF73-ADDD32497CBF}" type="sibTrans" cxnId="{9C0DF200-96F9-4D06-878F-261C7BE5780B}">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DEA83930-9E9C-4AE5-A15C-D0032CFE6786}">
      <dgm:prSet phldrT="[Text]" custT="1"/>
      <dgm:spPr/>
      <dgm:t>
        <a:bodyPr/>
        <a:lstStyle/>
        <a:p>
          <a:pPr algn="just"/>
          <a:endParaRPr lang="en-US" sz="1800"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C35B0316-5782-43A5-A4DC-C346CEBB4ECA}" type="par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E779925D-5338-45F1-B180-0CBBD157D849}" type="sibTrans" cxnId="{4AA94CD7-1C8F-4161-A387-3D5EBE3A43E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8D948412-9783-4022-82B2-587E101905ED}">
      <dgm:prSet phldrT="[Text]" custT="1"/>
      <dgm:spPr/>
      <dgm:t>
        <a:bodyPr/>
        <a:lstStyle/>
        <a:p>
          <a:pPr algn="just"/>
          <a:endParaRPr lang="en-US" sz="1800" b="1" i="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10D69B41-3642-4C83-AA8A-59F8F119D4F8}" type="par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C12A109B-18F4-46A4-BE0F-38A5B294DAD7}" type="sibTrans" cxnId="{4DBA56A3-8BD0-4353-BB6D-F3DC00617055}">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06F5DDDE-305A-4955-A0AB-D2D38EE3B7A3}">
      <dgm:prSet phldrT="[Text]" custT="1"/>
      <dgm:spPr/>
      <dgm:t>
        <a:bodyPr/>
        <a:lstStyle/>
        <a:p>
          <a:endParaRPr lang="en-US" sz="2200" b="1" dirty="0">
            <a:solidFill>
              <a:schemeClr val="tx2"/>
            </a:solidFill>
            <a:latin typeface="Arial" panose="020B0604020202020204" pitchFamily="34" charset="0"/>
            <a:ea typeface="Tahoma" panose="020B0604030504040204" pitchFamily="34" charset="0"/>
            <a:cs typeface="Arial" panose="020B0604020202020204" pitchFamily="34" charset="0"/>
          </a:endParaRPr>
        </a:p>
      </dgm:t>
    </dgm:pt>
    <dgm:pt modelId="{A1C3020F-1823-4149-AAB3-B53E784D2199}" type="sib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266C048C-C077-4D3B-9B64-666DC5EAFD61}" type="parTrans" cxnId="{9F615978-CC8F-4442-8F14-33E0005F7986}">
      <dgm:prSet/>
      <dgm:spPr/>
      <dgm:t>
        <a:bodyPr/>
        <a:lstStyle/>
        <a:p>
          <a:endParaRPr lang="en-US" sz="1600">
            <a:solidFill>
              <a:schemeClr val="accent6"/>
            </a:solidFill>
            <a:latin typeface="Tahoma" panose="020B0604030504040204" pitchFamily="34" charset="0"/>
            <a:ea typeface="Tahoma" panose="020B0604030504040204" pitchFamily="34" charset="0"/>
            <a:cs typeface="Tahoma" panose="020B0604030504040204" pitchFamily="34" charset="0"/>
          </a:endParaRPr>
        </a:p>
      </dgm:t>
    </dgm:pt>
    <dgm:pt modelId="{6AA46DBA-49E0-44B0-AE30-BA17A235D9D6}" type="pres">
      <dgm:prSet presAssocID="{FEA87826-C15B-43C1-909B-511BC9B926D0}" presName="vert0" presStyleCnt="0">
        <dgm:presLayoutVars>
          <dgm:dir/>
          <dgm:animOne val="branch"/>
          <dgm:animLvl val="lvl"/>
        </dgm:presLayoutVars>
      </dgm:prSet>
      <dgm:spPr/>
      <dgm:t>
        <a:bodyPr/>
        <a:lstStyle/>
        <a:p>
          <a:endParaRPr lang="en-US"/>
        </a:p>
      </dgm:t>
    </dgm:pt>
    <dgm:pt modelId="{0F468956-3A8B-476D-B086-DB8D7FE2B37D}" type="pres">
      <dgm:prSet presAssocID="{9913E13F-F5D1-4AB9-9C3E-6922DA30100F}" presName="thickLine" presStyleLbl="alignNode1" presStyleIdx="0" presStyleCnt="4"/>
      <dgm:spPr/>
    </dgm:pt>
    <dgm:pt modelId="{F9DB284C-BBED-4312-86AF-7F277E03BD3F}" type="pres">
      <dgm:prSet presAssocID="{9913E13F-F5D1-4AB9-9C3E-6922DA30100F}" presName="horz1" presStyleCnt="0"/>
      <dgm:spPr/>
    </dgm:pt>
    <dgm:pt modelId="{EAE4599C-B27A-4E13-B418-2F36D2CED72B}" type="pres">
      <dgm:prSet presAssocID="{9913E13F-F5D1-4AB9-9C3E-6922DA30100F}" presName="tx1" presStyleLbl="revTx" presStyleIdx="0" presStyleCnt="7" custScaleX="122797" custScaleY="26751" custLinFactNeighborY="8475"/>
      <dgm:spPr/>
      <dgm:t>
        <a:bodyPr/>
        <a:lstStyle/>
        <a:p>
          <a:endParaRPr lang="en-US"/>
        </a:p>
      </dgm:t>
    </dgm:pt>
    <dgm:pt modelId="{A6314C1E-C3EF-4CAA-B392-FC5231EF549F}" type="pres">
      <dgm:prSet presAssocID="{9913E13F-F5D1-4AB9-9C3E-6922DA30100F}" presName="vert1" presStyleCnt="0"/>
      <dgm:spPr/>
    </dgm:pt>
    <dgm:pt modelId="{7673BE5B-DBC5-41DA-9E98-69B9898A2289}" type="pres">
      <dgm:prSet presAssocID="{AFB19399-1F4C-4153-8F69-D7E391AF8EED}" presName="vertSpace2a" presStyleCnt="0"/>
      <dgm:spPr/>
    </dgm:pt>
    <dgm:pt modelId="{36CB4897-1C1A-4A0D-8808-F4401A1CB757}" type="pres">
      <dgm:prSet presAssocID="{AFB19399-1F4C-4153-8F69-D7E391AF8EED}" presName="horz2" presStyleCnt="0"/>
      <dgm:spPr/>
    </dgm:pt>
    <dgm:pt modelId="{A8C2B009-240C-4CF5-BE96-DA808E815B4F}" type="pres">
      <dgm:prSet presAssocID="{AFB19399-1F4C-4153-8F69-D7E391AF8EED}" presName="horzSpace2" presStyleCnt="0"/>
      <dgm:spPr/>
    </dgm:pt>
    <dgm:pt modelId="{B74867AF-FC58-4603-AF88-51B79A060004}" type="pres">
      <dgm:prSet presAssocID="{AFB19399-1F4C-4153-8F69-D7E391AF8EED}" presName="tx2" presStyleLbl="revTx" presStyleIdx="1" presStyleCnt="7" custScaleX="107904" custScaleY="34122" custLinFactNeighborX="-316" custLinFactNeighborY="2435"/>
      <dgm:spPr/>
      <dgm:t>
        <a:bodyPr/>
        <a:lstStyle/>
        <a:p>
          <a:endParaRPr lang="en-US"/>
        </a:p>
      </dgm:t>
    </dgm:pt>
    <dgm:pt modelId="{0A32C59D-2892-493A-B326-9132BC1B2823}" type="pres">
      <dgm:prSet presAssocID="{AFB19399-1F4C-4153-8F69-D7E391AF8EED}" presName="vert2" presStyleCnt="0"/>
      <dgm:spPr/>
    </dgm:pt>
    <dgm:pt modelId="{5AE501BB-4DB6-45BB-9A83-206554C011F5}" type="pres">
      <dgm:prSet presAssocID="{AFB19399-1F4C-4153-8F69-D7E391AF8EED}" presName="thinLine2b" presStyleLbl="callout" presStyleIdx="0" presStyleCnt="3" custLinFactY="267271" custLinFactNeighborX="1132" custLinFactNeighborY="300000"/>
      <dgm:spPr/>
    </dgm:pt>
    <dgm:pt modelId="{0D3FA074-7317-4894-AD6A-E07959D62642}" type="pres">
      <dgm:prSet presAssocID="{AFB19399-1F4C-4153-8F69-D7E391AF8EED}" presName="vertSpace2b" presStyleCnt="0"/>
      <dgm:spPr/>
    </dgm:pt>
    <dgm:pt modelId="{9C5756C3-0897-4717-8A6B-ACA9B24B2EE5}" type="pres">
      <dgm:prSet presAssocID="{8B11413A-A39D-48C0-984F-ECABA70A5067}" presName="thickLine" presStyleLbl="alignNode1" presStyleIdx="1" presStyleCnt="4" custLinFactNeighborY="35673"/>
      <dgm:spPr/>
    </dgm:pt>
    <dgm:pt modelId="{8A840795-AB49-4525-AE32-25498B228DBC}" type="pres">
      <dgm:prSet presAssocID="{8B11413A-A39D-48C0-984F-ECABA70A5067}" presName="horz1" presStyleCnt="0"/>
      <dgm:spPr/>
    </dgm:pt>
    <dgm:pt modelId="{0FE7586A-E0FC-4D42-8C55-A31D2EC2E4D6}" type="pres">
      <dgm:prSet presAssocID="{8B11413A-A39D-48C0-984F-ECABA70A5067}" presName="tx1" presStyleLbl="revTx" presStyleIdx="2" presStyleCnt="7" custScaleX="82140" custScaleY="46916" custLinFactNeighborY="18859"/>
      <dgm:spPr/>
      <dgm:t>
        <a:bodyPr/>
        <a:lstStyle/>
        <a:p>
          <a:endParaRPr lang="en-US"/>
        </a:p>
      </dgm:t>
    </dgm:pt>
    <dgm:pt modelId="{57D1BE1C-288E-4D93-857F-82C76D38F197}" type="pres">
      <dgm:prSet presAssocID="{8B11413A-A39D-48C0-984F-ECABA70A5067}" presName="vert1" presStyleCnt="0"/>
      <dgm:spPr/>
    </dgm:pt>
    <dgm:pt modelId="{609B4E52-5D9D-43A0-B416-498D003FB475}" type="pres">
      <dgm:prSet presAssocID="{06F5DDDE-305A-4955-A0AB-D2D38EE3B7A3}" presName="thickLine" presStyleLbl="alignNode1" presStyleIdx="2" presStyleCnt="4" custLinFactNeighborX="-173" custLinFactNeighborY="34260"/>
      <dgm:spPr/>
    </dgm:pt>
    <dgm:pt modelId="{3E22D269-3280-47B0-8B3B-67A4568ABEA1}" type="pres">
      <dgm:prSet presAssocID="{06F5DDDE-305A-4955-A0AB-D2D38EE3B7A3}" presName="horz1" presStyleCnt="0"/>
      <dgm:spPr/>
    </dgm:pt>
    <dgm:pt modelId="{4F3DA32E-F0DE-4E6D-B875-953BAD3A71EF}" type="pres">
      <dgm:prSet presAssocID="{06F5DDDE-305A-4955-A0AB-D2D38EE3B7A3}" presName="tx1" presStyleLbl="revTx" presStyleIdx="3" presStyleCnt="7" custScaleX="82140" custScaleY="44257" custLinFactNeighborY="66209"/>
      <dgm:spPr/>
      <dgm:t>
        <a:bodyPr/>
        <a:lstStyle/>
        <a:p>
          <a:endParaRPr lang="en-US"/>
        </a:p>
      </dgm:t>
    </dgm:pt>
    <dgm:pt modelId="{33388877-90EB-4DE8-B89B-2F42F6F510F7}" type="pres">
      <dgm:prSet presAssocID="{06F5DDDE-305A-4955-A0AB-D2D38EE3B7A3}" presName="vert1" presStyleCnt="0"/>
      <dgm:spPr/>
    </dgm:pt>
    <dgm:pt modelId="{D36EBEE0-F95C-4B8F-85D8-C626BD2F15DF}" type="pres">
      <dgm:prSet presAssocID="{DEA83930-9E9C-4AE5-A15C-D0032CFE6786}" presName="vertSpace2a" presStyleCnt="0"/>
      <dgm:spPr/>
    </dgm:pt>
    <dgm:pt modelId="{54CB24A9-6452-4D18-81CB-4E011BDEA089}" type="pres">
      <dgm:prSet presAssocID="{DEA83930-9E9C-4AE5-A15C-D0032CFE6786}" presName="horz2" presStyleCnt="0"/>
      <dgm:spPr/>
    </dgm:pt>
    <dgm:pt modelId="{C5E991AC-CF59-4E54-AC43-2A4B6F6EEE9A}" type="pres">
      <dgm:prSet presAssocID="{DEA83930-9E9C-4AE5-A15C-D0032CFE6786}" presName="horzSpace2" presStyleCnt="0"/>
      <dgm:spPr/>
    </dgm:pt>
    <dgm:pt modelId="{3395C0C5-F2A4-4D46-BF37-D05E3BBB4DA5}" type="pres">
      <dgm:prSet presAssocID="{DEA83930-9E9C-4AE5-A15C-D0032CFE6786}" presName="tx2" presStyleLbl="revTx" presStyleIdx="4" presStyleCnt="7" custScaleX="103390" custScaleY="53926" custLinFactNeighborX="-644" custLinFactNeighborY="-1945"/>
      <dgm:spPr/>
      <dgm:t>
        <a:bodyPr/>
        <a:lstStyle/>
        <a:p>
          <a:endParaRPr lang="en-US"/>
        </a:p>
      </dgm:t>
    </dgm:pt>
    <dgm:pt modelId="{087A8CDD-ED49-4BD6-8883-B7B67B924C88}" type="pres">
      <dgm:prSet presAssocID="{DEA83930-9E9C-4AE5-A15C-D0032CFE6786}" presName="vert2" presStyleCnt="0"/>
      <dgm:spPr/>
    </dgm:pt>
    <dgm:pt modelId="{5AF02A1A-8F31-4899-9401-07E32D823971}" type="pres">
      <dgm:prSet presAssocID="{DEA83930-9E9C-4AE5-A15C-D0032CFE6786}" presName="thinLine2b" presStyleLbl="callout" presStyleIdx="1" presStyleCnt="3" custLinFactNeighborX="293" custLinFactNeighborY="23653"/>
      <dgm:spPr>
        <a:ln>
          <a:solidFill>
            <a:schemeClr val="bg1"/>
          </a:solidFill>
        </a:ln>
      </dgm:spPr>
      <dgm:t>
        <a:bodyPr/>
        <a:lstStyle/>
        <a:p>
          <a:endParaRPr lang="en-US"/>
        </a:p>
      </dgm:t>
    </dgm:pt>
    <dgm:pt modelId="{F082CA55-D61E-43AB-A11C-DD01342D97BB}" type="pres">
      <dgm:prSet presAssocID="{DEA83930-9E9C-4AE5-A15C-D0032CFE6786}" presName="vertSpace2b" presStyleCnt="0"/>
      <dgm:spPr/>
    </dgm:pt>
    <dgm:pt modelId="{34E1E21A-2613-493B-8263-77F7228D4301}" type="pres">
      <dgm:prSet presAssocID="{B86EE3D4-4775-4A9F-833F-765F6096EC9A}" presName="thickLine" presStyleLbl="alignNode1" presStyleIdx="3" presStyleCnt="4" custLinFactNeighborX="173" custLinFactNeighborY="-51003"/>
      <dgm:spPr/>
    </dgm:pt>
    <dgm:pt modelId="{24974A66-EC0E-4B87-8DBC-6BAF19D66150}" type="pres">
      <dgm:prSet presAssocID="{B86EE3D4-4775-4A9F-833F-765F6096EC9A}" presName="horz1" presStyleCnt="0"/>
      <dgm:spPr/>
    </dgm:pt>
    <dgm:pt modelId="{6ACDA852-DEB1-4EC1-8AD2-9A19078FEB2E}" type="pres">
      <dgm:prSet presAssocID="{B86EE3D4-4775-4A9F-833F-765F6096EC9A}" presName="tx1" presStyleLbl="revTx" presStyleIdx="5" presStyleCnt="7" custScaleX="82140" custScaleY="31685" custLinFactNeighborY="-2024"/>
      <dgm:spPr/>
      <dgm:t>
        <a:bodyPr/>
        <a:lstStyle/>
        <a:p>
          <a:endParaRPr lang="en-US"/>
        </a:p>
      </dgm:t>
    </dgm:pt>
    <dgm:pt modelId="{AF400656-C5E9-437A-A3EE-B934719B666F}" type="pres">
      <dgm:prSet presAssocID="{B86EE3D4-4775-4A9F-833F-765F6096EC9A}" presName="vert1" presStyleCnt="0"/>
      <dgm:spPr/>
    </dgm:pt>
    <dgm:pt modelId="{30AF8732-85F6-4A47-9AAD-D5334B8EB722}" type="pres">
      <dgm:prSet presAssocID="{8D948412-9783-4022-82B2-587E101905ED}" presName="vertSpace2a" presStyleCnt="0"/>
      <dgm:spPr/>
    </dgm:pt>
    <dgm:pt modelId="{C16AC0FE-6C71-4130-8CC0-0B143FF659C3}" type="pres">
      <dgm:prSet presAssocID="{8D948412-9783-4022-82B2-587E101905ED}" presName="horz2" presStyleCnt="0"/>
      <dgm:spPr/>
    </dgm:pt>
    <dgm:pt modelId="{A7C3B260-871E-4074-828B-3011A411C70E}" type="pres">
      <dgm:prSet presAssocID="{8D948412-9783-4022-82B2-587E101905ED}" presName="horzSpace2" presStyleCnt="0"/>
      <dgm:spPr/>
    </dgm:pt>
    <dgm:pt modelId="{AD07910F-C053-4F49-9E25-5FFC6C1BA73B}" type="pres">
      <dgm:prSet presAssocID="{8D948412-9783-4022-82B2-587E101905ED}" presName="tx2" presStyleLbl="revTx" presStyleIdx="6" presStyleCnt="7" custScaleX="103241" custScaleY="66779" custLinFactNeighborX="-495" custLinFactNeighborY="-15600"/>
      <dgm:spPr/>
      <dgm:t>
        <a:bodyPr/>
        <a:lstStyle/>
        <a:p>
          <a:endParaRPr lang="en-US"/>
        </a:p>
      </dgm:t>
    </dgm:pt>
    <dgm:pt modelId="{FADBDC8E-290A-4759-A384-81BBC0292883}" type="pres">
      <dgm:prSet presAssocID="{8D948412-9783-4022-82B2-587E101905ED}" presName="vert2" presStyleCnt="0"/>
      <dgm:spPr/>
    </dgm:pt>
    <dgm:pt modelId="{9BF2CD32-EBF0-4F23-8686-81AB19CCD6A2}" type="pres">
      <dgm:prSet presAssocID="{8D948412-9783-4022-82B2-587E101905ED}" presName="thinLine2b" presStyleLbl="callout" presStyleIdx="2" presStyleCnt="3" custLinFactY="-100000" custLinFactNeighborY="-114338"/>
      <dgm:spPr/>
    </dgm:pt>
    <dgm:pt modelId="{BC54831F-D0F7-4893-942C-3146BA8B55B9}" type="pres">
      <dgm:prSet presAssocID="{8D948412-9783-4022-82B2-587E101905ED}" presName="vertSpace2b" presStyleCnt="0"/>
      <dgm:spPr/>
    </dgm:pt>
  </dgm:ptLst>
  <dgm:cxnLst>
    <dgm:cxn modelId="{4DBA56A3-8BD0-4353-BB6D-F3DC00617055}" srcId="{B86EE3D4-4775-4A9F-833F-765F6096EC9A}" destId="{8D948412-9783-4022-82B2-587E101905ED}" srcOrd="0" destOrd="0" parTransId="{10D69B41-3642-4C83-AA8A-59F8F119D4F8}" sibTransId="{C12A109B-18F4-46A4-BE0F-38A5B294DAD7}"/>
    <dgm:cxn modelId="{9B387E3C-4B95-46E9-8DCD-B1DBB6642EB7}" srcId="{FEA87826-C15B-43C1-909B-511BC9B926D0}" destId="{8B11413A-A39D-48C0-984F-ECABA70A5067}" srcOrd="1" destOrd="0" parTransId="{44C6EDFD-E4BE-4E19-8EFC-9D39B25663B4}" sibTransId="{7D4A822B-8E1D-4B77-BDCC-25EE33A9BA38}"/>
    <dgm:cxn modelId="{AF5CA0F6-8BB9-4B97-A55C-0FD92AA83EEC}" srcId="{FEA87826-C15B-43C1-909B-511BC9B926D0}" destId="{9913E13F-F5D1-4AB9-9C3E-6922DA30100F}" srcOrd="0" destOrd="0" parTransId="{9984F34A-17DE-4965-A0DC-6E355D2E1208}" sibTransId="{18B4160B-1155-4A32-949B-7370CFBA1B29}"/>
    <dgm:cxn modelId="{454A42C6-D577-407A-B676-68D9123F7835}" type="presOf" srcId="{8B11413A-A39D-48C0-984F-ECABA70A5067}" destId="{0FE7586A-E0FC-4D42-8C55-A31D2EC2E4D6}" srcOrd="0" destOrd="0" presId="urn:microsoft.com/office/officeart/2008/layout/LinedList"/>
    <dgm:cxn modelId="{581388B1-C83C-4175-8447-55AF79B40A59}" type="presOf" srcId="{AFB19399-1F4C-4153-8F69-D7E391AF8EED}" destId="{B74867AF-FC58-4603-AF88-51B79A060004}" srcOrd="0" destOrd="0" presId="urn:microsoft.com/office/officeart/2008/layout/LinedList"/>
    <dgm:cxn modelId="{9C0DF200-96F9-4D06-878F-261C7BE5780B}" srcId="{9913E13F-F5D1-4AB9-9C3E-6922DA30100F}" destId="{AFB19399-1F4C-4153-8F69-D7E391AF8EED}" srcOrd="0" destOrd="0" parTransId="{B74B925C-5EA5-4DBC-802C-4CCC328AE0A3}" sibTransId="{54DC3CCD-AC43-47B6-BF73-ADDD32497CBF}"/>
    <dgm:cxn modelId="{9F615978-CC8F-4442-8F14-33E0005F7986}" srcId="{FEA87826-C15B-43C1-909B-511BC9B926D0}" destId="{06F5DDDE-305A-4955-A0AB-D2D38EE3B7A3}" srcOrd="2" destOrd="0" parTransId="{266C048C-C077-4D3B-9B64-666DC5EAFD61}" sibTransId="{A1C3020F-1823-4149-AAB3-B53E784D2199}"/>
    <dgm:cxn modelId="{76CF6178-086A-4255-80D3-0826BACCAEBA}" type="presOf" srcId="{B86EE3D4-4775-4A9F-833F-765F6096EC9A}" destId="{6ACDA852-DEB1-4EC1-8AD2-9A19078FEB2E}" srcOrd="0" destOrd="0" presId="urn:microsoft.com/office/officeart/2008/layout/LinedList"/>
    <dgm:cxn modelId="{1052F958-25A2-4BEC-B201-6861D88B6BA8}" type="presOf" srcId="{9913E13F-F5D1-4AB9-9C3E-6922DA30100F}" destId="{EAE4599C-B27A-4E13-B418-2F36D2CED72B}" srcOrd="0" destOrd="0" presId="urn:microsoft.com/office/officeart/2008/layout/LinedList"/>
    <dgm:cxn modelId="{4AA94CD7-1C8F-4161-A387-3D5EBE3A43E6}" srcId="{06F5DDDE-305A-4955-A0AB-D2D38EE3B7A3}" destId="{DEA83930-9E9C-4AE5-A15C-D0032CFE6786}" srcOrd="0" destOrd="0" parTransId="{C35B0316-5782-43A5-A4DC-C346CEBB4ECA}" sibTransId="{E779925D-5338-45F1-B180-0CBBD157D849}"/>
    <dgm:cxn modelId="{5B03FC76-E2D3-4781-95E4-7E4397118154}" type="presOf" srcId="{DEA83930-9E9C-4AE5-A15C-D0032CFE6786}" destId="{3395C0C5-F2A4-4D46-BF37-D05E3BBB4DA5}" srcOrd="0" destOrd="0" presId="urn:microsoft.com/office/officeart/2008/layout/LinedList"/>
    <dgm:cxn modelId="{44E022A0-7D4B-411A-B618-1C36071AA5D3}" type="presOf" srcId="{06F5DDDE-305A-4955-A0AB-D2D38EE3B7A3}" destId="{4F3DA32E-F0DE-4E6D-B875-953BAD3A71EF}" srcOrd="0" destOrd="0" presId="urn:microsoft.com/office/officeart/2008/layout/LinedList"/>
    <dgm:cxn modelId="{A401B2DB-47D5-413A-96A8-29E99941E1F9}" srcId="{FEA87826-C15B-43C1-909B-511BC9B926D0}" destId="{B86EE3D4-4775-4A9F-833F-765F6096EC9A}" srcOrd="3" destOrd="0" parTransId="{C737A28C-CEE8-449B-816E-C8BDFC6B3358}" sibTransId="{DD12A532-FC1C-4E79-9FC8-5C51B1E2AD09}"/>
    <dgm:cxn modelId="{04DD017A-B020-40AC-9B2A-6E682DD56A6B}" type="presOf" srcId="{FEA87826-C15B-43C1-909B-511BC9B926D0}" destId="{6AA46DBA-49E0-44B0-AE30-BA17A235D9D6}" srcOrd="0" destOrd="0" presId="urn:microsoft.com/office/officeart/2008/layout/LinedList"/>
    <dgm:cxn modelId="{0DA13AAC-803C-4775-BB2E-8096D32B2E1E}" type="presOf" srcId="{8D948412-9783-4022-82B2-587E101905ED}" destId="{AD07910F-C053-4F49-9E25-5FFC6C1BA73B}" srcOrd="0" destOrd="0" presId="urn:microsoft.com/office/officeart/2008/layout/LinedList"/>
    <dgm:cxn modelId="{2A8C1629-E74C-40D8-88E7-E8C17518E950}" type="presParOf" srcId="{6AA46DBA-49E0-44B0-AE30-BA17A235D9D6}" destId="{0F468956-3A8B-476D-B086-DB8D7FE2B37D}" srcOrd="0" destOrd="0" presId="urn:microsoft.com/office/officeart/2008/layout/LinedList"/>
    <dgm:cxn modelId="{46A6120C-8B98-454E-9F63-3E40580D634D}" type="presParOf" srcId="{6AA46DBA-49E0-44B0-AE30-BA17A235D9D6}" destId="{F9DB284C-BBED-4312-86AF-7F277E03BD3F}" srcOrd="1" destOrd="0" presId="urn:microsoft.com/office/officeart/2008/layout/LinedList"/>
    <dgm:cxn modelId="{D9BFF003-4329-497A-8584-CB6BCA7E7B71}" type="presParOf" srcId="{F9DB284C-BBED-4312-86AF-7F277E03BD3F}" destId="{EAE4599C-B27A-4E13-B418-2F36D2CED72B}" srcOrd="0" destOrd="0" presId="urn:microsoft.com/office/officeart/2008/layout/LinedList"/>
    <dgm:cxn modelId="{9AFE9FA7-1635-44E4-8CE6-2523434CE31A}" type="presParOf" srcId="{F9DB284C-BBED-4312-86AF-7F277E03BD3F}" destId="{A6314C1E-C3EF-4CAA-B392-FC5231EF549F}" srcOrd="1" destOrd="0" presId="urn:microsoft.com/office/officeart/2008/layout/LinedList"/>
    <dgm:cxn modelId="{DDDAC03A-60C2-452E-8743-07FCE8B51821}" type="presParOf" srcId="{A6314C1E-C3EF-4CAA-B392-FC5231EF549F}" destId="{7673BE5B-DBC5-41DA-9E98-69B9898A2289}" srcOrd="0" destOrd="0" presId="urn:microsoft.com/office/officeart/2008/layout/LinedList"/>
    <dgm:cxn modelId="{4777D982-7C12-48D6-A38D-A0A8EE466C03}" type="presParOf" srcId="{A6314C1E-C3EF-4CAA-B392-FC5231EF549F}" destId="{36CB4897-1C1A-4A0D-8808-F4401A1CB757}" srcOrd="1" destOrd="0" presId="urn:microsoft.com/office/officeart/2008/layout/LinedList"/>
    <dgm:cxn modelId="{9864E480-911F-438D-9F0E-F8215D31DC6C}" type="presParOf" srcId="{36CB4897-1C1A-4A0D-8808-F4401A1CB757}" destId="{A8C2B009-240C-4CF5-BE96-DA808E815B4F}" srcOrd="0" destOrd="0" presId="urn:microsoft.com/office/officeart/2008/layout/LinedList"/>
    <dgm:cxn modelId="{40531A50-30DD-4047-971A-87E893DD2CDB}" type="presParOf" srcId="{36CB4897-1C1A-4A0D-8808-F4401A1CB757}" destId="{B74867AF-FC58-4603-AF88-51B79A060004}" srcOrd="1" destOrd="0" presId="urn:microsoft.com/office/officeart/2008/layout/LinedList"/>
    <dgm:cxn modelId="{090F3572-4194-4258-BCA0-3F07C345C80F}" type="presParOf" srcId="{36CB4897-1C1A-4A0D-8808-F4401A1CB757}" destId="{0A32C59D-2892-493A-B326-9132BC1B2823}" srcOrd="2" destOrd="0" presId="urn:microsoft.com/office/officeart/2008/layout/LinedList"/>
    <dgm:cxn modelId="{B74590FB-826A-442C-A7DB-1E75275BBCD2}" type="presParOf" srcId="{A6314C1E-C3EF-4CAA-B392-FC5231EF549F}" destId="{5AE501BB-4DB6-45BB-9A83-206554C011F5}" srcOrd="2" destOrd="0" presId="urn:microsoft.com/office/officeart/2008/layout/LinedList"/>
    <dgm:cxn modelId="{FCF33F3C-575F-4909-879B-F6A17FEBD849}" type="presParOf" srcId="{A6314C1E-C3EF-4CAA-B392-FC5231EF549F}" destId="{0D3FA074-7317-4894-AD6A-E07959D62642}" srcOrd="3" destOrd="0" presId="urn:microsoft.com/office/officeart/2008/layout/LinedList"/>
    <dgm:cxn modelId="{51D9956F-5C0B-48D4-8567-38879FE19AEF}" type="presParOf" srcId="{6AA46DBA-49E0-44B0-AE30-BA17A235D9D6}" destId="{9C5756C3-0897-4717-8A6B-ACA9B24B2EE5}" srcOrd="2" destOrd="0" presId="urn:microsoft.com/office/officeart/2008/layout/LinedList"/>
    <dgm:cxn modelId="{804284C8-E91C-4419-9EB2-4B56531FD4CE}" type="presParOf" srcId="{6AA46DBA-49E0-44B0-AE30-BA17A235D9D6}" destId="{8A840795-AB49-4525-AE32-25498B228DBC}" srcOrd="3" destOrd="0" presId="urn:microsoft.com/office/officeart/2008/layout/LinedList"/>
    <dgm:cxn modelId="{18899CF6-16E7-4E68-8133-5DCE1FA3AA63}" type="presParOf" srcId="{8A840795-AB49-4525-AE32-25498B228DBC}" destId="{0FE7586A-E0FC-4D42-8C55-A31D2EC2E4D6}" srcOrd="0" destOrd="0" presId="urn:microsoft.com/office/officeart/2008/layout/LinedList"/>
    <dgm:cxn modelId="{2CFD3233-43CF-4473-9159-BBD67B63AF91}" type="presParOf" srcId="{8A840795-AB49-4525-AE32-25498B228DBC}" destId="{57D1BE1C-288E-4D93-857F-82C76D38F197}" srcOrd="1" destOrd="0" presId="urn:microsoft.com/office/officeart/2008/layout/LinedList"/>
    <dgm:cxn modelId="{BF4B72C1-B528-4BFB-AE87-4C1F8F02534A}" type="presParOf" srcId="{6AA46DBA-49E0-44B0-AE30-BA17A235D9D6}" destId="{609B4E52-5D9D-43A0-B416-498D003FB475}" srcOrd="4" destOrd="0" presId="urn:microsoft.com/office/officeart/2008/layout/LinedList"/>
    <dgm:cxn modelId="{E0DB0072-EFA9-46D0-A0F6-FCB2C3295365}" type="presParOf" srcId="{6AA46DBA-49E0-44B0-AE30-BA17A235D9D6}" destId="{3E22D269-3280-47B0-8B3B-67A4568ABEA1}" srcOrd="5" destOrd="0" presId="urn:microsoft.com/office/officeart/2008/layout/LinedList"/>
    <dgm:cxn modelId="{FD02CC9F-0460-4314-B426-3E5914A75F66}" type="presParOf" srcId="{3E22D269-3280-47B0-8B3B-67A4568ABEA1}" destId="{4F3DA32E-F0DE-4E6D-B875-953BAD3A71EF}" srcOrd="0" destOrd="0" presId="urn:microsoft.com/office/officeart/2008/layout/LinedList"/>
    <dgm:cxn modelId="{6DE9A703-C560-4165-99B7-BF319991438E}" type="presParOf" srcId="{3E22D269-3280-47B0-8B3B-67A4568ABEA1}" destId="{33388877-90EB-4DE8-B89B-2F42F6F510F7}" srcOrd="1" destOrd="0" presId="urn:microsoft.com/office/officeart/2008/layout/LinedList"/>
    <dgm:cxn modelId="{8B4BDD3C-A8E6-4ECC-A4C7-AF7D1CC43FCB}" type="presParOf" srcId="{33388877-90EB-4DE8-B89B-2F42F6F510F7}" destId="{D36EBEE0-F95C-4B8F-85D8-C626BD2F15DF}" srcOrd="0" destOrd="0" presId="urn:microsoft.com/office/officeart/2008/layout/LinedList"/>
    <dgm:cxn modelId="{F6028ACA-92CE-4190-8021-BCF190FDAD17}" type="presParOf" srcId="{33388877-90EB-4DE8-B89B-2F42F6F510F7}" destId="{54CB24A9-6452-4D18-81CB-4E011BDEA089}" srcOrd="1" destOrd="0" presId="urn:microsoft.com/office/officeart/2008/layout/LinedList"/>
    <dgm:cxn modelId="{CFC354DB-42B0-4495-9031-9BB8040D9AAC}" type="presParOf" srcId="{54CB24A9-6452-4D18-81CB-4E011BDEA089}" destId="{C5E991AC-CF59-4E54-AC43-2A4B6F6EEE9A}" srcOrd="0" destOrd="0" presId="urn:microsoft.com/office/officeart/2008/layout/LinedList"/>
    <dgm:cxn modelId="{6C2EC2E1-182F-4FC3-8717-E8B3E24F5D5E}" type="presParOf" srcId="{54CB24A9-6452-4D18-81CB-4E011BDEA089}" destId="{3395C0C5-F2A4-4D46-BF37-D05E3BBB4DA5}" srcOrd="1" destOrd="0" presId="urn:microsoft.com/office/officeart/2008/layout/LinedList"/>
    <dgm:cxn modelId="{050D996A-A140-4118-AFFF-4999D116641F}" type="presParOf" srcId="{54CB24A9-6452-4D18-81CB-4E011BDEA089}" destId="{087A8CDD-ED49-4BD6-8883-B7B67B924C88}" srcOrd="2" destOrd="0" presId="urn:microsoft.com/office/officeart/2008/layout/LinedList"/>
    <dgm:cxn modelId="{5F34CBB6-C686-4F1B-97FE-06CAC69EA5BA}" type="presParOf" srcId="{33388877-90EB-4DE8-B89B-2F42F6F510F7}" destId="{5AF02A1A-8F31-4899-9401-07E32D823971}" srcOrd="2" destOrd="0" presId="urn:microsoft.com/office/officeart/2008/layout/LinedList"/>
    <dgm:cxn modelId="{BFF04219-E419-4092-84F4-ABAF4DCB7779}" type="presParOf" srcId="{33388877-90EB-4DE8-B89B-2F42F6F510F7}" destId="{F082CA55-D61E-43AB-A11C-DD01342D97BB}" srcOrd="3" destOrd="0" presId="urn:microsoft.com/office/officeart/2008/layout/LinedList"/>
    <dgm:cxn modelId="{E6230200-78C1-4147-9066-88BD5571B979}" type="presParOf" srcId="{6AA46DBA-49E0-44B0-AE30-BA17A235D9D6}" destId="{34E1E21A-2613-493B-8263-77F7228D4301}" srcOrd="6" destOrd="0" presId="urn:microsoft.com/office/officeart/2008/layout/LinedList"/>
    <dgm:cxn modelId="{A33E6196-BA4A-4CA8-A532-514B9A2333EB}" type="presParOf" srcId="{6AA46DBA-49E0-44B0-AE30-BA17A235D9D6}" destId="{24974A66-EC0E-4B87-8DBC-6BAF19D66150}" srcOrd="7" destOrd="0" presId="urn:microsoft.com/office/officeart/2008/layout/LinedList"/>
    <dgm:cxn modelId="{B401897B-C0EB-4AF7-B050-DC3DFDD43B63}" type="presParOf" srcId="{24974A66-EC0E-4B87-8DBC-6BAF19D66150}" destId="{6ACDA852-DEB1-4EC1-8AD2-9A19078FEB2E}" srcOrd="0" destOrd="0" presId="urn:microsoft.com/office/officeart/2008/layout/LinedList"/>
    <dgm:cxn modelId="{BB933E2D-31D1-41DA-BF01-67E0201C3A5A}" type="presParOf" srcId="{24974A66-EC0E-4B87-8DBC-6BAF19D66150}" destId="{AF400656-C5E9-437A-A3EE-B934719B666F}" srcOrd="1" destOrd="0" presId="urn:microsoft.com/office/officeart/2008/layout/LinedList"/>
    <dgm:cxn modelId="{CB166939-F9D0-4279-BAE4-880D81DE9160}" type="presParOf" srcId="{AF400656-C5E9-437A-A3EE-B934719B666F}" destId="{30AF8732-85F6-4A47-9AAD-D5334B8EB722}" srcOrd="0" destOrd="0" presId="urn:microsoft.com/office/officeart/2008/layout/LinedList"/>
    <dgm:cxn modelId="{0A3CDF3C-37B3-49D9-8449-DA07D4621372}" type="presParOf" srcId="{AF400656-C5E9-437A-A3EE-B934719B666F}" destId="{C16AC0FE-6C71-4130-8CC0-0B143FF659C3}" srcOrd="1" destOrd="0" presId="urn:microsoft.com/office/officeart/2008/layout/LinedList"/>
    <dgm:cxn modelId="{31E98862-593F-49EF-A1E2-FAF1CB3A156B}" type="presParOf" srcId="{C16AC0FE-6C71-4130-8CC0-0B143FF659C3}" destId="{A7C3B260-871E-4074-828B-3011A411C70E}" srcOrd="0" destOrd="0" presId="urn:microsoft.com/office/officeart/2008/layout/LinedList"/>
    <dgm:cxn modelId="{7368BCC2-5ABA-4BCC-B7DD-4874005EE92D}" type="presParOf" srcId="{C16AC0FE-6C71-4130-8CC0-0B143FF659C3}" destId="{AD07910F-C053-4F49-9E25-5FFC6C1BA73B}" srcOrd="1" destOrd="0" presId="urn:microsoft.com/office/officeart/2008/layout/LinedList"/>
    <dgm:cxn modelId="{5FF3D811-19A7-4D41-BCA5-BC9B70930D37}" type="presParOf" srcId="{C16AC0FE-6C71-4130-8CC0-0B143FF659C3}" destId="{FADBDC8E-290A-4759-A384-81BBC0292883}" srcOrd="2" destOrd="0" presId="urn:microsoft.com/office/officeart/2008/layout/LinedList"/>
    <dgm:cxn modelId="{A7273EB5-06C7-403D-9997-5F6B3B1A6758}" type="presParOf" srcId="{AF400656-C5E9-437A-A3EE-B934719B666F}" destId="{9BF2CD32-EBF0-4F23-8686-81AB19CCD6A2}" srcOrd="2" destOrd="0" presId="urn:microsoft.com/office/officeart/2008/layout/LinedList"/>
    <dgm:cxn modelId="{2A2A5911-1F48-4833-BB56-38D3571FEB87}" type="presParOf" srcId="{AF400656-C5E9-437A-A3EE-B934719B666F}" destId="{BC54831F-D0F7-4893-942C-3146BA8B55B9}"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630D37B3-7260-4114-9334-710CC406433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8AABD28-229F-4A06-8DE1-4BC79EF2E884}">
      <dgm:prSet phldrT="[Text]" custT="1"/>
      <dgm:spPr/>
      <dgm:t>
        <a:bodyPr/>
        <a:lstStyle/>
        <a:p>
          <a:r>
            <a:rPr lang="en-US" altLang="en-US" sz="2400" b="0" dirty="0">
              <a:latin typeface="+mn-lt"/>
              <a:ea typeface="Trebuchet MS" panose="020B0603020202020204" pitchFamily="34" charset="0"/>
              <a:cs typeface="Trebuchet MS" panose="020B0603020202020204" pitchFamily="34" charset="0"/>
            </a:rPr>
            <a:t>The angry patient might say:</a:t>
          </a:r>
          <a:endParaRPr lang="en-US" sz="2400" b="0" dirty="0">
            <a:latin typeface="+mn-lt"/>
          </a:endParaRPr>
        </a:p>
      </dgm:t>
    </dgm:pt>
    <dgm:pt modelId="{A9E7BC07-F4DE-44F6-AADB-CC4DDCD34A13}" type="parTrans" cxnId="{19AFD22F-45C2-42A6-89FF-7CD89589B30F}">
      <dgm:prSet/>
      <dgm:spPr/>
      <dgm:t>
        <a:bodyPr/>
        <a:lstStyle/>
        <a:p>
          <a:endParaRPr lang="en-US" sz="2400" b="0"/>
        </a:p>
      </dgm:t>
    </dgm:pt>
    <dgm:pt modelId="{59A10A34-2D09-4112-A576-65CB9642C154}" type="sibTrans" cxnId="{19AFD22F-45C2-42A6-89FF-7CD89589B30F}">
      <dgm:prSet/>
      <dgm:spPr/>
      <dgm:t>
        <a:bodyPr/>
        <a:lstStyle/>
        <a:p>
          <a:endParaRPr lang="en-US" sz="2400" b="0"/>
        </a:p>
      </dgm:t>
    </dgm:pt>
    <dgm:pt modelId="{DDC0E887-ED60-4B5D-9CD9-94FA7C8F4F5A}">
      <dgm:prSet custT="1"/>
      <dgm:spPr/>
      <dgm:t>
        <a:bodyPr/>
        <a:lstStyle/>
        <a:p>
          <a:pPr>
            <a:lnSpc>
              <a:spcPct val="100000"/>
            </a:lnSpc>
            <a:spcAft>
              <a:spcPts val="1200"/>
            </a:spcAft>
          </a:pPr>
          <a:r>
            <a:rPr lang="en-US" altLang="en-US" sz="2400" b="0" dirty="0">
              <a:solidFill>
                <a:schemeClr val="accent1"/>
              </a:solidFill>
              <a:latin typeface="+mn-lt"/>
              <a:ea typeface="Trebuchet MS" panose="020B0603020202020204" pitchFamily="34" charset="0"/>
              <a:cs typeface="Trebuchet MS" panose="020B0603020202020204" pitchFamily="34" charset="0"/>
            </a:rPr>
            <a:t>“I am going to get an attorney.”</a:t>
          </a:r>
        </a:p>
      </dgm:t>
    </dgm:pt>
    <dgm:pt modelId="{A3DB36E9-F5E6-439F-9303-A3428FC871FB}" type="parTrans" cxnId="{DD435C88-3469-4A18-AE2F-E66F2B2C4E2B}">
      <dgm:prSet/>
      <dgm:spPr/>
      <dgm:t>
        <a:bodyPr/>
        <a:lstStyle/>
        <a:p>
          <a:endParaRPr lang="en-US" sz="2400" b="0"/>
        </a:p>
      </dgm:t>
    </dgm:pt>
    <dgm:pt modelId="{0BDFCB63-8A66-4445-8318-3FDE1B05CE90}" type="sibTrans" cxnId="{DD435C88-3469-4A18-AE2F-E66F2B2C4E2B}">
      <dgm:prSet/>
      <dgm:spPr/>
      <dgm:t>
        <a:bodyPr/>
        <a:lstStyle/>
        <a:p>
          <a:endParaRPr lang="en-US" sz="2400" b="0"/>
        </a:p>
      </dgm:t>
    </dgm:pt>
    <dgm:pt modelId="{9A149B39-1F1B-40FF-95A1-A22E94ABB086}">
      <dgm:prSet custT="1"/>
      <dgm:spPr/>
      <dgm:t>
        <a:bodyPr/>
        <a:lstStyle/>
        <a:p>
          <a:pPr>
            <a:lnSpc>
              <a:spcPct val="100000"/>
            </a:lnSpc>
            <a:spcAft>
              <a:spcPts val="1200"/>
            </a:spcAft>
          </a:pPr>
          <a:r>
            <a:rPr lang="en-US" altLang="en-US" sz="2400" b="0" dirty="0">
              <a:solidFill>
                <a:schemeClr val="accent1"/>
              </a:solidFill>
              <a:latin typeface="+mn-lt"/>
              <a:ea typeface="Trebuchet MS" panose="020B0603020202020204" pitchFamily="34" charset="0"/>
              <a:cs typeface="Trebuchet MS" panose="020B0603020202020204" pitchFamily="34" charset="0"/>
            </a:rPr>
            <a:t>“I am going to complain to the licensing board.”</a:t>
          </a:r>
        </a:p>
      </dgm:t>
    </dgm:pt>
    <dgm:pt modelId="{CBE115FE-5835-4B00-A6BC-9C1A4A16C32B}" type="parTrans" cxnId="{7DDD5418-C3FC-4C45-929A-CDE08201FBCF}">
      <dgm:prSet/>
      <dgm:spPr/>
      <dgm:t>
        <a:bodyPr/>
        <a:lstStyle/>
        <a:p>
          <a:endParaRPr lang="en-US" sz="2400" b="0"/>
        </a:p>
      </dgm:t>
    </dgm:pt>
    <dgm:pt modelId="{5DF0E738-A8DC-4C8A-9746-ADFF0A1F23AC}" type="sibTrans" cxnId="{7DDD5418-C3FC-4C45-929A-CDE08201FBCF}">
      <dgm:prSet/>
      <dgm:spPr/>
      <dgm:t>
        <a:bodyPr/>
        <a:lstStyle/>
        <a:p>
          <a:endParaRPr lang="en-US" sz="2400" b="0"/>
        </a:p>
      </dgm:t>
    </dgm:pt>
    <dgm:pt modelId="{1E4CD54E-5CDC-4158-8DF9-0090C772117E}">
      <dgm:prSet custT="1"/>
      <dgm:spPr/>
      <dgm:t>
        <a:bodyPr/>
        <a:lstStyle/>
        <a:p>
          <a:pPr>
            <a:lnSpc>
              <a:spcPct val="100000"/>
            </a:lnSpc>
            <a:spcAft>
              <a:spcPts val="1200"/>
            </a:spcAft>
          </a:pPr>
          <a:r>
            <a:rPr lang="en-US" altLang="en-US" sz="2400" b="0" dirty="0">
              <a:solidFill>
                <a:schemeClr val="accent1"/>
              </a:solidFill>
              <a:latin typeface="+mn-lt"/>
              <a:ea typeface="Trebuchet MS" panose="020B0603020202020204" pitchFamily="34" charset="0"/>
              <a:cs typeface="Trebuchet MS" panose="020B0603020202020204" pitchFamily="34" charset="0"/>
            </a:rPr>
            <a:t>“I am going to post very negative reviews about you online.”</a:t>
          </a:r>
        </a:p>
      </dgm:t>
    </dgm:pt>
    <dgm:pt modelId="{C1198739-ABC8-462C-8966-4FE6AA33525D}" type="parTrans" cxnId="{45D32CDD-4B35-4DC0-99C9-66362380762F}">
      <dgm:prSet/>
      <dgm:spPr/>
      <dgm:t>
        <a:bodyPr/>
        <a:lstStyle/>
        <a:p>
          <a:endParaRPr lang="en-US" sz="2400" b="0"/>
        </a:p>
      </dgm:t>
    </dgm:pt>
    <dgm:pt modelId="{A2D26245-A976-46F4-ACFB-CC835B42E230}" type="sibTrans" cxnId="{45D32CDD-4B35-4DC0-99C9-66362380762F}">
      <dgm:prSet/>
      <dgm:spPr/>
      <dgm:t>
        <a:bodyPr/>
        <a:lstStyle/>
        <a:p>
          <a:endParaRPr lang="en-US" sz="2400" b="0"/>
        </a:p>
      </dgm:t>
    </dgm:pt>
    <dgm:pt modelId="{B3BCD151-F94F-4B45-A6C0-A3F3C7D6FFE2}" type="pres">
      <dgm:prSet presAssocID="{630D37B3-7260-4114-9334-710CC406433B}" presName="linear" presStyleCnt="0">
        <dgm:presLayoutVars>
          <dgm:dir/>
          <dgm:animLvl val="lvl"/>
          <dgm:resizeHandles val="exact"/>
        </dgm:presLayoutVars>
      </dgm:prSet>
      <dgm:spPr/>
      <dgm:t>
        <a:bodyPr/>
        <a:lstStyle/>
        <a:p>
          <a:endParaRPr lang="en-US"/>
        </a:p>
      </dgm:t>
    </dgm:pt>
    <dgm:pt modelId="{D5DD1CB5-3F81-461A-B5D1-6BBDB0DE72A7}" type="pres">
      <dgm:prSet presAssocID="{A8AABD28-229F-4A06-8DE1-4BC79EF2E884}" presName="parentLin" presStyleCnt="0"/>
      <dgm:spPr/>
    </dgm:pt>
    <dgm:pt modelId="{8367C9AF-7590-4465-A694-8ECA21204884}" type="pres">
      <dgm:prSet presAssocID="{A8AABD28-229F-4A06-8DE1-4BC79EF2E884}" presName="parentLeftMargin" presStyleLbl="node1" presStyleIdx="0" presStyleCnt="1"/>
      <dgm:spPr/>
      <dgm:t>
        <a:bodyPr/>
        <a:lstStyle/>
        <a:p>
          <a:endParaRPr lang="en-US"/>
        </a:p>
      </dgm:t>
    </dgm:pt>
    <dgm:pt modelId="{A6929613-161D-4DC4-88CA-0442AD3F8BFB}" type="pres">
      <dgm:prSet presAssocID="{A8AABD28-229F-4A06-8DE1-4BC79EF2E884}" presName="parentText" presStyleLbl="node1" presStyleIdx="0" presStyleCnt="1">
        <dgm:presLayoutVars>
          <dgm:chMax val="0"/>
          <dgm:bulletEnabled val="1"/>
        </dgm:presLayoutVars>
      </dgm:prSet>
      <dgm:spPr/>
      <dgm:t>
        <a:bodyPr/>
        <a:lstStyle/>
        <a:p>
          <a:endParaRPr lang="en-US"/>
        </a:p>
      </dgm:t>
    </dgm:pt>
    <dgm:pt modelId="{0AABDF2D-9E0E-4D8E-AEB5-5865B861528E}" type="pres">
      <dgm:prSet presAssocID="{A8AABD28-229F-4A06-8DE1-4BC79EF2E884}" presName="negativeSpace" presStyleCnt="0"/>
      <dgm:spPr/>
    </dgm:pt>
    <dgm:pt modelId="{098561E4-396E-462E-A939-577D6DE83BB4}" type="pres">
      <dgm:prSet presAssocID="{A8AABD28-229F-4A06-8DE1-4BC79EF2E884}" presName="childText" presStyleLbl="conFgAcc1" presStyleIdx="0" presStyleCnt="1">
        <dgm:presLayoutVars>
          <dgm:bulletEnabled val="1"/>
        </dgm:presLayoutVars>
      </dgm:prSet>
      <dgm:spPr/>
      <dgm:t>
        <a:bodyPr/>
        <a:lstStyle/>
        <a:p>
          <a:endParaRPr lang="en-US"/>
        </a:p>
      </dgm:t>
    </dgm:pt>
  </dgm:ptLst>
  <dgm:cxnLst>
    <dgm:cxn modelId="{DD435C88-3469-4A18-AE2F-E66F2B2C4E2B}" srcId="{A8AABD28-229F-4A06-8DE1-4BC79EF2E884}" destId="{DDC0E887-ED60-4B5D-9CD9-94FA7C8F4F5A}" srcOrd="0" destOrd="0" parTransId="{A3DB36E9-F5E6-439F-9303-A3428FC871FB}" sibTransId="{0BDFCB63-8A66-4445-8318-3FDE1B05CE90}"/>
    <dgm:cxn modelId="{7DDD5418-C3FC-4C45-929A-CDE08201FBCF}" srcId="{A8AABD28-229F-4A06-8DE1-4BC79EF2E884}" destId="{9A149B39-1F1B-40FF-95A1-A22E94ABB086}" srcOrd="1" destOrd="0" parTransId="{CBE115FE-5835-4B00-A6BC-9C1A4A16C32B}" sibTransId="{5DF0E738-A8DC-4C8A-9746-ADFF0A1F23AC}"/>
    <dgm:cxn modelId="{85E09E30-8C9F-43F0-B02E-05CA9120BBEA}" type="presOf" srcId="{1E4CD54E-5CDC-4158-8DF9-0090C772117E}" destId="{098561E4-396E-462E-A939-577D6DE83BB4}" srcOrd="0" destOrd="2" presId="urn:microsoft.com/office/officeart/2005/8/layout/list1"/>
    <dgm:cxn modelId="{A6372055-A05D-4A94-A965-69C2C7C389EE}" type="presOf" srcId="{630D37B3-7260-4114-9334-710CC406433B}" destId="{B3BCD151-F94F-4B45-A6C0-A3F3C7D6FFE2}" srcOrd="0" destOrd="0" presId="urn:microsoft.com/office/officeart/2005/8/layout/list1"/>
    <dgm:cxn modelId="{0C8316E6-69B7-4F2A-8B92-733412874982}" type="presOf" srcId="{DDC0E887-ED60-4B5D-9CD9-94FA7C8F4F5A}" destId="{098561E4-396E-462E-A939-577D6DE83BB4}" srcOrd="0" destOrd="0" presId="urn:microsoft.com/office/officeart/2005/8/layout/list1"/>
    <dgm:cxn modelId="{063A7427-5C97-4D86-ABB1-CED5CBE048E4}" type="presOf" srcId="{9A149B39-1F1B-40FF-95A1-A22E94ABB086}" destId="{098561E4-396E-462E-A939-577D6DE83BB4}" srcOrd="0" destOrd="1" presId="urn:microsoft.com/office/officeart/2005/8/layout/list1"/>
    <dgm:cxn modelId="{19AFD22F-45C2-42A6-89FF-7CD89589B30F}" srcId="{630D37B3-7260-4114-9334-710CC406433B}" destId="{A8AABD28-229F-4A06-8DE1-4BC79EF2E884}" srcOrd="0" destOrd="0" parTransId="{A9E7BC07-F4DE-44F6-AADB-CC4DDCD34A13}" sibTransId="{59A10A34-2D09-4112-A576-65CB9642C154}"/>
    <dgm:cxn modelId="{45D32CDD-4B35-4DC0-99C9-66362380762F}" srcId="{A8AABD28-229F-4A06-8DE1-4BC79EF2E884}" destId="{1E4CD54E-5CDC-4158-8DF9-0090C772117E}" srcOrd="2" destOrd="0" parTransId="{C1198739-ABC8-462C-8966-4FE6AA33525D}" sibTransId="{A2D26245-A976-46F4-ACFB-CC835B42E230}"/>
    <dgm:cxn modelId="{5C199426-9664-488B-89DD-E81DAAC9D08B}" type="presOf" srcId="{A8AABD28-229F-4A06-8DE1-4BC79EF2E884}" destId="{8367C9AF-7590-4465-A694-8ECA21204884}" srcOrd="0" destOrd="0" presId="urn:microsoft.com/office/officeart/2005/8/layout/list1"/>
    <dgm:cxn modelId="{0DD008AD-878F-4A98-BEC7-E70956E40AE0}" type="presOf" srcId="{A8AABD28-229F-4A06-8DE1-4BC79EF2E884}" destId="{A6929613-161D-4DC4-88CA-0442AD3F8BFB}" srcOrd="1" destOrd="0" presId="urn:microsoft.com/office/officeart/2005/8/layout/list1"/>
    <dgm:cxn modelId="{3D55DDA6-C9A1-48BE-8D51-7DD4E6378B74}" type="presParOf" srcId="{B3BCD151-F94F-4B45-A6C0-A3F3C7D6FFE2}" destId="{D5DD1CB5-3F81-461A-B5D1-6BBDB0DE72A7}" srcOrd="0" destOrd="0" presId="urn:microsoft.com/office/officeart/2005/8/layout/list1"/>
    <dgm:cxn modelId="{A2EA64C6-12A4-45A2-83E1-AE6CBA9441F9}" type="presParOf" srcId="{D5DD1CB5-3F81-461A-B5D1-6BBDB0DE72A7}" destId="{8367C9AF-7590-4465-A694-8ECA21204884}" srcOrd="0" destOrd="0" presId="urn:microsoft.com/office/officeart/2005/8/layout/list1"/>
    <dgm:cxn modelId="{4A36153E-58B1-489F-8944-7E4FFCB0D074}" type="presParOf" srcId="{D5DD1CB5-3F81-461A-B5D1-6BBDB0DE72A7}" destId="{A6929613-161D-4DC4-88CA-0442AD3F8BFB}" srcOrd="1" destOrd="0" presId="urn:microsoft.com/office/officeart/2005/8/layout/list1"/>
    <dgm:cxn modelId="{C1DE8904-4196-44E6-A3FA-7061DF930979}" type="presParOf" srcId="{B3BCD151-F94F-4B45-A6C0-A3F3C7D6FFE2}" destId="{0AABDF2D-9E0E-4D8E-AEB5-5865B861528E}" srcOrd="1" destOrd="0" presId="urn:microsoft.com/office/officeart/2005/8/layout/list1"/>
    <dgm:cxn modelId="{27C1ACB5-EECE-497B-B0E5-169AB4D5F72E}" type="presParOf" srcId="{B3BCD151-F94F-4B45-A6C0-A3F3C7D6FFE2}" destId="{098561E4-396E-462E-A939-577D6DE83BB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E6431BAD-D90F-4467-8E87-C6B9C7399566}" type="doc">
      <dgm:prSet loTypeId="urn:microsoft.com/office/officeart/2008/layout/LinedList" loCatId="list" qsTypeId="urn:microsoft.com/office/officeart/2005/8/quickstyle/simple2" qsCatId="simple" csTypeId="urn:microsoft.com/office/officeart/2005/8/colors/colorful3" csCatId="colorful" phldr="1"/>
      <dgm:spPr/>
      <dgm:t>
        <a:bodyPr/>
        <a:lstStyle/>
        <a:p>
          <a:endParaRPr lang="en-US"/>
        </a:p>
      </dgm:t>
    </dgm:pt>
    <dgm:pt modelId="{6A14CF33-382B-4688-B5EF-8E50C10F9AE5}">
      <dgm:prSet custT="1"/>
      <dgm:spPr/>
      <dgm:t>
        <a:bodyPr/>
        <a:lstStyle/>
        <a:p>
          <a:r>
            <a:rPr lang="en-US" altLang="en-US" sz="2200" dirty="0" smtClean="0">
              <a:latin typeface="+mj-lt"/>
              <a:ea typeface="Trebuchet MS" panose="020B0603020202020204" pitchFamily="34" charset="0"/>
              <a:cs typeface="Trebuchet MS" panose="020B0603020202020204" pitchFamily="34" charset="0"/>
            </a:rPr>
            <a:t>Seek </a:t>
          </a:r>
          <a:r>
            <a:rPr lang="en-US" altLang="en-US" sz="2200" u="sng" dirty="0" smtClean="0">
              <a:latin typeface="+mj-lt"/>
              <a:ea typeface="Trebuchet MS" panose="020B0603020202020204" pitchFamily="34" charset="0"/>
              <a:cs typeface="Trebuchet MS" panose="020B0603020202020204" pitchFamily="34" charset="0"/>
            </a:rPr>
            <a:t>staff input </a:t>
          </a:r>
          <a:r>
            <a:rPr lang="en-US" altLang="en-US" sz="2200" dirty="0" smtClean="0">
              <a:latin typeface="+mj-lt"/>
              <a:ea typeface="Trebuchet MS" panose="020B0603020202020204" pitchFamily="34" charset="0"/>
              <a:cs typeface="Trebuchet MS" panose="020B0603020202020204" pitchFamily="34" charset="0"/>
            </a:rPr>
            <a:t>and agreement on the plan, and educate staff about the specifics of the plan. </a:t>
          </a:r>
        </a:p>
      </dgm:t>
    </dgm:pt>
    <dgm:pt modelId="{5B3C0FEB-95C3-4EEC-BC35-0255C5ADC922}" type="parTrans" cxnId="{70DACB1B-879F-4694-8BA3-EB0DB9339399}">
      <dgm:prSet/>
      <dgm:spPr/>
      <dgm:t>
        <a:bodyPr/>
        <a:lstStyle/>
        <a:p>
          <a:endParaRPr lang="en-US" sz="2000"/>
        </a:p>
      </dgm:t>
    </dgm:pt>
    <dgm:pt modelId="{EDA53B9D-2025-4020-BB10-2338EBDFBCC5}" type="sibTrans" cxnId="{70DACB1B-879F-4694-8BA3-EB0DB9339399}">
      <dgm:prSet/>
      <dgm:spPr/>
      <dgm:t>
        <a:bodyPr/>
        <a:lstStyle/>
        <a:p>
          <a:endParaRPr lang="en-US" sz="2000"/>
        </a:p>
      </dgm:t>
    </dgm:pt>
    <dgm:pt modelId="{4E65BB06-F633-4262-996E-D53ABBC8A346}">
      <dgm:prSet custT="1"/>
      <dgm:spPr/>
      <dgm:t>
        <a:bodyPr/>
        <a:lstStyle/>
        <a:p>
          <a:r>
            <a:rPr lang="en-US" altLang="en-US" sz="2200" dirty="0" smtClean="0">
              <a:latin typeface="+mj-lt"/>
              <a:ea typeface="Trebuchet MS" panose="020B0603020202020204" pitchFamily="34" charset="0"/>
              <a:cs typeface="Trebuchet MS" panose="020B0603020202020204" pitchFamily="34" charset="0"/>
            </a:rPr>
            <a:t>Identify code words to use during an </a:t>
          </a:r>
          <a:r>
            <a:rPr lang="en-US" altLang="en-US" sz="2200" u="sng" dirty="0" smtClean="0">
              <a:latin typeface="+mj-lt"/>
              <a:ea typeface="Trebuchet MS" panose="020B0603020202020204" pitchFamily="34" charset="0"/>
              <a:cs typeface="Trebuchet MS" panose="020B0603020202020204" pitchFamily="34" charset="0"/>
            </a:rPr>
            <a:t>emergency</a:t>
          </a:r>
          <a:r>
            <a:rPr lang="en-US" altLang="en-US" sz="2200" dirty="0" smtClean="0">
              <a:latin typeface="+mj-lt"/>
              <a:ea typeface="Trebuchet MS" panose="020B0603020202020204" pitchFamily="34" charset="0"/>
              <a:cs typeface="Trebuchet MS" panose="020B0603020202020204" pitchFamily="34" charset="0"/>
            </a:rPr>
            <a:t>.</a:t>
          </a:r>
        </a:p>
      </dgm:t>
    </dgm:pt>
    <dgm:pt modelId="{5F5BE736-8DDF-4185-8F38-E198FD649922}" type="parTrans" cxnId="{26B035C3-5EB1-4C35-BBCD-CA2A2ECFCFB4}">
      <dgm:prSet/>
      <dgm:spPr/>
      <dgm:t>
        <a:bodyPr/>
        <a:lstStyle/>
        <a:p>
          <a:endParaRPr lang="en-US" sz="2000"/>
        </a:p>
      </dgm:t>
    </dgm:pt>
    <dgm:pt modelId="{DD2F1FE8-CBAE-4679-83E0-98DB90E6F7E5}" type="sibTrans" cxnId="{26B035C3-5EB1-4C35-BBCD-CA2A2ECFCFB4}">
      <dgm:prSet/>
      <dgm:spPr/>
      <dgm:t>
        <a:bodyPr/>
        <a:lstStyle/>
        <a:p>
          <a:endParaRPr lang="en-US" sz="2000"/>
        </a:p>
      </dgm:t>
    </dgm:pt>
    <dgm:pt modelId="{98F44D2A-C650-4D24-AB8B-C436FD4C2B95}">
      <dgm:prSet custT="1"/>
      <dgm:spPr/>
      <dgm:t>
        <a:bodyPr/>
        <a:lstStyle/>
        <a:p>
          <a:r>
            <a:rPr lang="en-US" altLang="en-US" sz="2200" dirty="0" smtClean="0">
              <a:latin typeface="+mj-lt"/>
              <a:ea typeface="Trebuchet MS" panose="020B0603020202020204" pitchFamily="34" charset="0"/>
              <a:cs typeface="Trebuchet MS" panose="020B0603020202020204" pitchFamily="34" charset="0"/>
            </a:rPr>
            <a:t>Train staff to execute the plan, including drills, role-playing, etc. </a:t>
          </a:r>
        </a:p>
      </dgm:t>
    </dgm:pt>
    <dgm:pt modelId="{350170D6-094B-45A9-9635-02DA12F58F6B}" type="parTrans" cxnId="{15ECA0FD-D3BC-4185-BD10-C40796454D77}">
      <dgm:prSet/>
      <dgm:spPr/>
      <dgm:t>
        <a:bodyPr/>
        <a:lstStyle/>
        <a:p>
          <a:endParaRPr lang="en-US" sz="2000"/>
        </a:p>
      </dgm:t>
    </dgm:pt>
    <dgm:pt modelId="{229B016D-6706-4BFC-BEA3-DD5295173E6E}" type="sibTrans" cxnId="{15ECA0FD-D3BC-4185-BD10-C40796454D77}">
      <dgm:prSet/>
      <dgm:spPr/>
      <dgm:t>
        <a:bodyPr/>
        <a:lstStyle/>
        <a:p>
          <a:endParaRPr lang="en-US" sz="2000"/>
        </a:p>
      </dgm:t>
    </dgm:pt>
    <dgm:pt modelId="{E664D3DA-6E8D-49AA-A843-71217275CAE2}">
      <dgm:prSet custT="1"/>
      <dgm:spPr/>
      <dgm:t>
        <a:bodyPr/>
        <a:lstStyle/>
        <a:p>
          <a:r>
            <a:rPr lang="en-US" altLang="en-US" sz="2200" dirty="0" smtClean="0">
              <a:latin typeface="+mj-lt"/>
              <a:ea typeface="Trebuchet MS" panose="020B0603020202020204" pitchFamily="34" charset="0"/>
              <a:cs typeface="Trebuchet MS" panose="020B0603020202020204" pitchFamily="34" charset="0"/>
            </a:rPr>
            <a:t>Identify </a:t>
          </a:r>
          <a:r>
            <a:rPr lang="en-US" altLang="en-US" sz="2200" u="sng" dirty="0" smtClean="0">
              <a:latin typeface="+mj-lt"/>
              <a:ea typeface="Trebuchet MS" panose="020B0603020202020204" pitchFamily="34" charset="0"/>
              <a:cs typeface="Trebuchet MS" panose="020B0603020202020204" pitchFamily="34" charset="0"/>
            </a:rPr>
            <a:t>inappropriate and unacceptable behavior</a:t>
          </a:r>
          <a:r>
            <a:rPr lang="en-US" altLang="en-US" sz="2200" dirty="0" smtClean="0">
              <a:latin typeface="+mj-lt"/>
              <a:ea typeface="Trebuchet MS" panose="020B0603020202020204" pitchFamily="34" charset="0"/>
              <a:cs typeface="Trebuchet MS" panose="020B0603020202020204" pitchFamily="34" charset="0"/>
            </a:rPr>
            <a:t>, such as offensive language and threats of any type.</a:t>
          </a:r>
        </a:p>
      </dgm:t>
    </dgm:pt>
    <dgm:pt modelId="{677539E5-6BC3-4A44-B719-438B6031B539}" type="parTrans" cxnId="{70655413-F503-4CCC-86E4-778F6BD11310}">
      <dgm:prSet/>
      <dgm:spPr/>
      <dgm:t>
        <a:bodyPr/>
        <a:lstStyle/>
        <a:p>
          <a:endParaRPr lang="en-US" sz="2000"/>
        </a:p>
      </dgm:t>
    </dgm:pt>
    <dgm:pt modelId="{9956653C-3E94-4C00-AFBD-ADFF3E2E6A1A}" type="sibTrans" cxnId="{70655413-F503-4CCC-86E4-778F6BD11310}">
      <dgm:prSet/>
      <dgm:spPr/>
      <dgm:t>
        <a:bodyPr/>
        <a:lstStyle/>
        <a:p>
          <a:endParaRPr lang="en-US" sz="2000"/>
        </a:p>
      </dgm:t>
    </dgm:pt>
    <dgm:pt modelId="{72B047E2-8B6E-4147-933C-8CD01AC8D5BA}">
      <dgm:prSet phldrT="[Text]" custT="1"/>
      <dgm:spPr/>
      <dgm:t>
        <a:bodyPr/>
        <a:lstStyle/>
        <a:p>
          <a:r>
            <a:rPr lang="en-US" altLang="en-US" sz="2200" dirty="0" smtClean="0">
              <a:latin typeface="+mj-lt"/>
              <a:ea typeface="Trebuchet MS" panose="020B0603020202020204" pitchFamily="34" charset="0"/>
              <a:cs typeface="Trebuchet MS" panose="020B0603020202020204" pitchFamily="34" charset="0"/>
            </a:rPr>
            <a:t>Develop a plan for managing complaints to proactively address issues that arise.</a:t>
          </a:r>
          <a:endParaRPr lang="en-US" sz="2200" dirty="0">
            <a:latin typeface="+mj-lt"/>
          </a:endParaRPr>
        </a:p>
      </dgm:t>
    </dgm:pt>
    <dgm:pt modelId="{87854752-B2ED-455C-9CFD-840795D9BFF6}" type="sibTrans" cxnId="{D9129213-DCCB-46B4-A7C8-1C6BBD98C937}">
      <dgm:prSet/>
      <dgm:spPr/>
      <dgm:t>
        <a:bodyPr/>
        <a:lstStyle/>
        <a:p>
          <a:endParaRPr lang="en-US" sz="2000"/>
        </a:p>
      </dgm:t>
    </dgm:pt>
    <dgm:pt modelId="{80421185-55F0-472F-9942-F5D20B4EBE8C}" type="parTrans" cxnId="{D9129213-DCCB-46B4-A7C8-1C6BBD98C937}">
      <dgm:prSet/>
      <dgm:spPr/>
      <dgm:t>
        <a:bodyPr/>
        <a:lstStyle/>
        <a:p>
          <a:endParaRPr lang="en-US" sz="2000"/>
        </a:p>
      </dgm:t>
    </dgm:pt>
    <dgm:pt modelId="{BC9C397A-4B85-4DE4-83B6-0BA3CC708DB9}">
      <dgm:prSet phldrT="[Text]" custT="1"/>
      <dgm:spPr/>
      <dgm:t>
        <a:bodyPr/>
        <a:lstStyle/>
        <a:p>
          <a:r>
            <a:rPr lang="en-US" sz="2200" dirty="0" smtClean="0">
              <a:latin typeface="+mj-lt"/>
            </a:rPr>
            <a:t>Determine </a:t>
          </a:r>
          <a:r>
            <a:rPr lang="en-US" sz="2200" u="sng" dirty="0" smtClean="0">
              <a:latin typeface="+mj-lt"/>
            </a:rPr>
            <a:t>who</a:t>
          </a:r>
          <a:r>
            <a:rPr lang="en-US" sz="2200" dirty="0" smtClean="0">
              <a:latin typeface="+mj-lt"/>
            </a:rPr>
            <a:t> will handle and respond to complaints.</a:t>
          </a:r>
          <a:endParaRPr lang="en-US" sz="2200" dirty="0">
            <a:latin typeface="+mj-lt"/>
          </a:endParaRPr>
        </a:p>
      </dgm:t>
    </dgm:pt>
    <dgm:pt modelId="{46599E38-D137-4526-B9A8-DFFACED6679D}" type="parTrans" cxnId="{A40D42DA-D201-47B6-81F7-A25F16204B42}">
      <dgm:prSet/>
      <dgm:spPr/>
      <dgm:t>
        <a:bodyPr/>
        <a:lstStyle/>
        <a:p>
          <a:endParaRPr lang="en-US"/>
        </a:p>
      </dgm:t>
    </dgm:pt>
    <dgm:pt modelId="{E5DF768E-4296-4505-94B5-2A5901568207}" type="sibTrans" cxnId="{A40D42DA-D201-47B6-81F7-A25F16204B42}">
      <dgm:prSet/>
      <dgm:spPr/>
      <dgm:t>
        <a:bodyPr/>
        <a:lstStyle/>
        <a:p>
          <a:endParaRPr lang="en-US"/>
        </a:p>
      </dgm:t>
    </dgm:pt>
    <dgm:pt modelId="{0F5D76EE-5D8E-4A87-A398-E0F5DC44AD4E}">
      <dgm:prSet custT="1"/>
      <dgm:spPr/>
      <dgm:t>
        <a:bodyPr/>
        <a:lstStyle/>
        <a:p>
          <a:r>
            <a:rPr lang="en-US" altLang="en-US" sz="2200" dirty="0" smtClean="0">
              <a:latin typeface="+mj-lt"/>
              <a:ea typeface="Trebuchet MS" panose="020B0603020202020204" pitchFamily="34" charset="0"/>
              <a:cs typeface="Trebuchet MS" panose="020B0603020202020204" pitchFamily="34" charset="0"/>
            </a:rPr>
            <a:t>Trend </a:t>
          </a:r>
          <a:r>
            <a:rPr lang="en-US" altLang="en-US" sz="2200" u="sng" dirty="0" smtClean="0">
              <a:latin typeface="+mj-lt"/>
              <a:ea typeface="Trebuchet MS" panose="020B0603020202020204" pitchFamily="34" charset="0"/>
              <a:cs typeface="Trebuchet MS" panose="020B0603020202020204" pitchFamily="34" charset="0"/>
            </a:rPr>
            <a:t>complaint data </a:t>
          </a:r>
          <a:r>
            <a:rPr lang="en-US" altLang="en-US" sz="2200" dirty="0" smtClean="0">
              <a:latin typeface="+mj-lt"/>
              <a:ea typeface="Trebuchet MS" panose="020B0603020202020204" pitchFamily="34" charset="0"/>
              <a:cs typeface="Trebuchet MS" panose="020B0603020202020204" pitchFamily="34" charset="0"/>
            </a:rPr>
            <a:t>for use in quality improvement initiatives.</a:t>
          </a:r>
        </a:p>
      </dgm:t>
    </dgm:pt>
    <dgm:pt modelId="{306424D6-A3E0-4480-A222-903BF5341175}" type="parTrans" cxnId="{8D9FF416-A688-4485-BE38-C8733DDA21D1}">
      <dgm:prSet/>
      <dgm:spPr/>
      <dgm:t>
        <a:bodyPr/>
        <a:lstStyle/>
        <a:p>
          <a:endParaRPr lang="en-US"/>
        </a:p>
      </dgm:t>
    </dgm:pt>
    <dgm:pt modelId="{4AC6A1E3-648E-40D4-9F93-69B28A71B99C}" type="sibTrans" cxnId="{8D9FF416-A688-4485-BE38-C8733DDA21D1}">
      <dgm:prSet/>
      <dgm:spPr/>
      <dgm:t>
        <a:bodyPr/>
        <a:lstStyle/>
        <a:p>
          <a:endParaRPr lang="en-US"/>
        </a:p>
      </dgm:t>
    </dgm:pt>
    <dgm:pt modelId="{EBDCAD12-A61A-4E2E-8A6A-181A1A3EF5D5}" type="pres">
      <dgm:prSet presAssocID="{E6431BAD-D90F-4467-8E87-C6B9C7399566}" presName="vert0" presStyleCnt="0">
        <dgm:presLayoutVars>
          <dgm:dir/>
          <dgm:animOne val="branch"/>
          <dgm:animLvl val="lvl"/>
        </dgm:presLayoutVars>
      </dgm:prSet>
      <dgm:spPr/>
      <dgm:t>
        <a:bodyPr/>
        <a:lstStyle/>
        <a:p>
          <a:endParaRPr lang="en-US"/>
        </a:p>
      </dgm:t>
    </dgm:pt>
    <dgm:pt modelId="{EEDA7883-9A32-411D-BE3C-513C7C510A79}" type="pres">
      <dgm:prSet presAssocID="{72B047E2-8B6E-4147-933C-8CD01AC8D5BA}" presName="thickLine" presStyleLbl="alignNode1" presStyleIdx="0" presStyleCnt="7"/>
      <dgm:spPr/>
      <dgm:t>
        <a:bodyPr/>
        <a:lstStyle/>
        <a:p>
          <a:endParaRPr lang="en-US"/>
        </a:p>
      </dgm:t>
    </dgm:pt>
    <dgm:pt modelId="{5476A263-BD02-4B34-8B8B-4E9A7F62B6CD}" type="pres">
      <dgm:prSet presAssocID="{72B047E2-8B6E-4147-933C-8CD01AC8D5BA}" presName="horz1" presStyleCnt="0"/>
      <dgm:spPr/>
      <dgm:t>
        <a:bodyPr/>
        <a:lstStyle/>
        <a:p>
          <a:endParaRPr lang="en-US"/>
        </a:p>
      </dgm:t>
    </dgm:pt>
    <dgm:pt modelId="{1D8C502E-52D0-4634-B0AA-4836765B50BD}" type="pres">
      <dgm:prSet presAssocID="{72B047E2-8B6E-4147-933C-8CD01AC8D5BA}" presName="tx1" presStyleLbl="revTx" presStyleIdx="0" presStyleCnt="7"/>
      <dgm:spPr/>
      <dgm:t>
        <a:bodyPr/>
        <a:lstStyle/>
        <a:p>
          <a:endParaRPr lang="en-US"/>
        </a:p>
      </dgm:t>
    </dgm:pt>
    <dgm:pt modelId="{0F3D4BB6-3B11-4A82-A04B-711BE28839D1}" type="pres">
      <dgm:prSet presAssocID="{72B047E2-8B6E-4147-933C-8CD01AC8D5BA}" presName="vert1" presStyleCnt="0"/>
      <dgm:spPr/>
      <dgm:t>
        <a:bodyPr/>
        <a:lstStyle/>
        <a:p>
          <a:endParaRPr lang="en-US"/>
        </a:p>
      </dgm:t>
    </dgm:pt>
    <dgm:pt modelId="{4647E54A-DFA3-42C1-9CDB-7414D7E544BC}" type="pres">
      <dgm:prSet presAssocID="{BC9C397A-4B85-4DE4-83B6-0BA3CC708DB9}" presName="thickLine" presStyleLbl="alignNode1" presStyleIdx="1" presStyleCnt="7"/>
      <dgm:spPr/>
      <dgm:t>
        <a:bodyPr/>
        <a:lstStyle/>
        <a:p>
          <a:endParaRPr lang="en-US"/>
        </a:p>
      </dgm:t>
    </dgm:pt>
    <dgm:pt modelId="{C7DEDD81-E62A-4FC3-9606-6C61DC19B59E}" type="pres">
      <dgm:prSet presAssocID="{BC9C397A-4B85-4DE4-83B6-0BA3CC708DB9}" presName="horz1" presStyleCnt="0"/>
      <dgm:spPr/>
      <dgm:t>
        <a:bodyPr/>
        <a:lstStyle/>
        <a:p>
          <a:endParaRPr lang="en-US"/>
        </a:p>
      </dgm:t>
    </dgm:pt>
    <dgm:pt modelId="{424C9FE2-BAAE-4EEC-8639-F0785E34F369}" type="pres">
      <dgm:prSet presAssocID="{BC9C397A-4B85-4DE4-83B6-0BA3CC708DB9}" presName="tx1" presStyleLbl="revTx" presStyleIdx="1" presStyleCnt="7"/>
      <dgm:spPr/>
      <dgm:t>
        <a:bodyPr/>
        <a:lstStyle/>
        <a:p>
          <a:endParaRPr lang="en-US"/>
        </a:p>
      </dgm:t>
    </dgm:pt>
    <dgm:pt modelId="{6A43C04B-87F7-4A66-A576-C680FAEF6752}" type="pres">
      <dgm:prSet presAssocID="{BC9C397A-4B85-4DE4-83B6-0BA3CC708DB9}" presName="vert1" presStyleCnt="0"/>
      <dgm:spPr/>
      <dgm:t>
        <a:bodyPr/>
        <a:lstStyle/>
        <a:p>
          <a:endParaRPr lang="en-US"/>
        </a:p>
      </dgm:t>
    </dgm:pt>
    <dgm:pt modelId="{7F4C6093-A487-4A85-82A3-1D97F871ED66}" type="pres">
      <dgm:prSet presAssocID="{6A14CF33-382B-4688-B5EF-8E50C10F9AE5}" presName="thickLine" presStyleLbl="alignNode1" presStyleIdx="2" presStyleCnt="7"/>
      <dgm:spPr/>
      <dgm:t>
        <a:bodyPr/>
        <a:lstStyle/>
        <a:p>
          <a:endParaRPr lang="en-US"/>
        </a:p>
      </dgm:t>
    </dgm:pt>
    <dgm:pt modelId="{8C5D37BD-6134-461C-8574-C2A9FE6BC3A0}" type="pres">
      <dgm:prSet presAssocID="{6A14CF33-382B-4688-B5EF-8E50C10F9AE5}" presName="horz1" presStyleCnt="0"/>
      <dgm:spPr/>
      <dgm:t>
        <a:bodyPr/>
        <a:lstStyle/>
        <a:p>
          <a:endParaRPr lang="en-US"/>
        </a:p>
      </dgm:t>
    </dgm:pt>
    <dgm:pt modelId="{AE15A294-126C-4254-9C37-5FF94D8C74E6}" type="pres">
      <dgm:prSet presAssocID="{6A14CF33-382B-4688-B5EF-8E50C10F9AE5}" presName="tx1" presStyleLbl="revTx" presStyleIdx="2" presStyleCnt="7" custScaleY="125629"/>
      <dgm:spPr/>
      <dgm:t>
        <a:bodyPr/>
        <a:lstStyle/>
        <a:p>
          <a:endParaRPr lang="en-US"/>
        </a:p>
      </dgm:t>
    </dgm:pt>
    <dgm:pt modelId="{DD784CF9-3D33-4D9B-A3A8-5C27453FA1B8}" type="pres">
      <dgm:prSet presAssocID="{6A14CF33-382B-4688-B5EF-8E50C10F9AE5}" presName="vert1" presStyleCnt="0"/>
      <dgm:spPr/>
      <dgm:t>
        <a:bodyPr/>
        <a:lstStyle/>
        <a:p>
          <a:endParaRPr lang="en-US"/>
        </a:p>
      </dgm:t>
    </dgm:pt>
    <dgm:pt modelId="{230CA8C9-AF45-47EE-8618-7747F4175F56}" type="pres">
      <dgm:prSet presAssocID="{4E65BB06-F633-4262-996E-D53ABBC8A346}" presName="thickLine" presStyleLbl="alignNode1" presStyleIdx="3" presStyleCnt="7"/>
      <dgm:spPr/>
      <dgm:t>
        <a:bodyPr/>
        <a:lstStyle/>
        <a:p>
          <a:endParaRPr lang="en-US"/>
        </a:p>
      </dgm:t>
    </dgm:pt>
    <dgm:pt modelId="{78F6347C-A397-4C8B-8097-609D39CDD432}" type="pres">
      <dgm:prSet presAssocID="{4E65BB06-F633-4262-996E-D53ABBC8A346}" presName="horz1" presStyleCnt="0"/>
      <dgm:spPr/>
      <dgm:t>
        <a:bodyPr/>
        <a:lstStyle/>
        <a:p>
          <a:endParaRPr lang="en-US"/>
        </a:p>
      </dgm:t>
    </dgm:pt>
    <dgm:pt modelId="{379C602D-7922-4703-B679-BB52F263346C}" type="pres">
      <dgm:prSet presAssocID="{4E65BB06-F633-4262-996E-D53ABBC8A346}" presName="tx1" presStyleLbl="revTx" presStyleIdx="3" presStyleCnt="7"/>
      <dgm:spPr/>
      <dgm:t>
        <a:bodyPr/>
        <a:lstStyle/>
        <a:p>
          <a:endParaRPr lang="en-US"/>
        </a:p>
      </dgm:t>
    </dgm:pt>
    <dgm:pt modelId="{B95C6E5C-E845-4148-BB5A-4D837F3C97DB}" type="pres">
      <dgm:prSet presAssocID="{4E65BB06-F633-4262-996E-D53ABBC8A346}" presName="vert1" presStyleCnt="0"/>
      <dgm:spPr/>
      <dgm:t>
        <a:bodyPr/>
        <a:lstStyle/>
        <a:p>
          <a:endParaRPr lang="en-US"/>
        </a:p>
      </dgm:t>
    </dgm:pt>
    <dgm:pt modelId="{0388BA45-DCF0-40BF-91BF-5F407564AD0C}" type="pres">
      <dgm:prSet presAssocID="{98F44D2A-C650-4D24-AB8B-C436FD4C2B95}" presName="thickLine" presStyleLbl="alignNode1" presStyleIdx="4" presStyleCnt="7"/>
      <dgm:spPr/>
      <dgm:t>
        <a:bodyPr/>
        <a:lstStyle/>
        <a:p>
          <a:endParaRPr lang="en-US"/>
        </a:p>
      </dgm:t>
    </dgm:pt>
    <dgm:pt modelId="{1F7112C1-FB50-41F1-8D48-560DED30140F}" type="pres">
      <dgm:prSet presAssocID="{98F44D2A-C650-4D24-AB8B-C436FD4C2B95}" presName="horz1" presStyleCnt="0"/>
      <dgm:spPr/>
      <dgm:t>
        <a:bodyPr/>
        <a:lstStyle/>
        <a:p>
          <a:endParaRPr lang="en-US"/>
        </a:p>
      </dgm:t>
    </dgm:pt>
    <dgm:pt modelId="{C6DBFBE5-CA48-41B2-B183-C3FE7ADC1911}" type="pres">
      <dgm:prSet presAssocID="{98F44D2A-C650-4D24-AB8B-C436FD4C2B95}" presName="tx1" presStyleLbl="revTx" presStyleIdx="4" presStyleCnt="7"/>
      <dgm:spPr/>
      <dgm:t>
        <a:bodyPr/>
        <a:lstStyle/>
        <a:p>
          <a:endParaRPr lang="en-US"/>
        </a:p>
      </dgm:t>
    </dgm:pt>
    <dgm:pt modelId="{F51FD363-22CE-4BB2-8A3E-35BE43588E18}" type="pres">
      <dgm:prSet presAssocID="{98F44D2A-C650-4D24-AB8B-C436FD4C2B95}" presName="vert1" presStyleCnt="0"/>
      <dgm:spPr/>
      <dgm:t>
        <a:bodyPr/>
        <a:lstStyle/>
        <a:p>
          <a:endParaRPr lang="en-US"/>
        </a:p>
      </dgm:t>
    </dgm:pt>
    <dgm:pt modelId="{AF169025-60C1-4C20-BF6C-160136846F1D}" type="pres">
      <dgm:prSet presAssocID="{E664D3DA-6E8D-49AA-A843-71217275CAE2}" presName="thickLine" presStyleLbl="alignNode1" presStyleIdx="5" presStyleCnt="7"/>
      <dgm:spPr/>
      <dgm:t>
        <a:bodyPr/>
        <a:lstStyle/>
        <a:p>
          <a:endParaRPr lang="en-US"/>
        </a:p>
      </dgm:t>
    </dgm:pt>
    <dgm:pt modelId="{AD121EE7-0F57-48D8-A76F-1F4812FF261A}" type="pres">
      <dgm:prSet presAssocID="{E664D3DA-6E8D-49AA-A843-71217275CAE2}" presName="horz1" presStyleCnt="0"/>
      <dgm:spPr/>
      <dgm:t>
        <a:bodyPr/>
        <a:lstStyle/>
        <a:p>
          <a:endParaRPr lang="en-US"/>
        </a:p>
      </dgm:t>
    </dgm:pt>
    <dgm:pt modelId="{B4AF07B2-908E-4CC6-BAC9-D2A80172D42D}" type="pres">
      <dgm:prSet presAssocID="{E664D3DA-6E8D-49AA-A843-71217275CAE2}" presName="tx1" presStyleLbl="revTx" presStyleIdx="5" presStyleCnt="7" custScaleY="134538"/>
      <dgm:spPr/>
      <dgm:t>
        <a:bodyPr/>
        <a:lstStyle/>
        <a:p>
          <a:endParaRPr lang="en-US"/>
        </a:p>
      </dgm:t>
    </dgm:pt>
    <dgm:pt modelId="{4EE42052-0115-45EE-9A72-EACFAAA6104C}" type="pres">
      <dgm:prSet presAssocID="{E664D3DA-6E8D-49AA-A843-71217275CAE2}" presName="vert1" presStyleCnt="0"/>
      <dgm:spPr/>
      <dgm:t>
        <a:bodyPr/>
        <a:lstStyle/>
        <a:p>
          <a:endParaRPr lang="en-US"/>
        </a:p>
      </dgm:t>
    </dgm:pt>
    <dgm:pt modelId="{881E3D38-7309-47FC-97D0-D0467069E515}" type="pres">
      <dgm:prSet presAssocID="{0F5D76EE-5D8E-4A87-A398-E0F5DC44AD4E}" presName="thickLine" presStyleLbl="alignNode1" presStyleIdx="6" presStyleCnt="7"/>
      <dgm:spPr/>
      <dgm:t>
        <a:bodyPr/>
        <a:lstStyle/>
        <a:p>
          <a:endParaRPr lang="en-US"/>
        </a:p>
      </dgm:t>
    </dgm:pt>
    <dgm:pt modelId="{031715B5-07C3-49E3-8472-E14F151CDD2E}" type="pres">
      <dgm:prSet presAssocID="{0F5D76EE-5D8E-4A87-A398-E0F5DC44AD4E}" presName="horz1" presStyleCnt="0"/>
      <dgm:spPr/>
      <dgm:t>
        <a:bodyPr/>
        <a:lstStyle/>
        <a:p>
          <a:endParaRPr lang="en-US"/>
        </a:p>
      </dgm:t>
    </dgm:pt>
    <dgm:pt modelId="{26A8A9BA-D81E-467B-A7C3-D20680BCCA29}" type="pres">
      <dgm:prSet presAssocID="{0F5D76EE-5D8E-4A87-A398-E0F5DC44AD4E}" presName="tx1" presStyleLbl="revTx" presStyleIdx="6" presStyleCnt="7"/>
      <dgm:spPr/>
      <dgm:t>
        <a:bodyPr/>
        <a:lstStyle/>
        <a:p>
          <a:endParaRPr lang="en-US"/>
        </a:p>
      </dgm:t>
    </dgm:pt>
    <dgm:pt modelId="{4AD7356F-8AFA-48B2-BB79-EE7EA1BD34AC}" type="pres">
      <dgm:prSet presAssocID="{0F5D76EE-5D8E-4A87-A398-E0F5DC44AD4E}" presName="vert1" presStyleCnt="0"/>
      <dgm:spPr/>
      <dgm:t>
        <a:bodyPr/>
        <a:lstStyle/>
        <a:p>
          <a:endParaRPr lang="en-US"/>
        </a:p>
      </dgm:t>
    </dgm:pt>
  </dgm:ptLst>
  <dgm:cxnLst>
    <dgm:cxn modelId="{70DACB1B-879F-4694-8BA3-EB0DB9339399}" srcId="{E6431BAD-D90F-4467-8E87-C6B9C7399566}" destId="{6A14CF33-382B-4688-B5EF-8E50C10F9AE5}" srcOrd="2" destOrd="0" parTransId="{5B3C0FEB-95C3-4EEC-BC35-0255C5ADC922}" sibTransId="{EDA53B9D-2025-4020-BB10-2338EBDFBCC5}"/>
    <dgm:cxn modelId="{DC7A9CC0-72A9-4666-89F0-E5044DE9223A}" type="presOf" srcId="{6A14CF33-382B-4688-B5EF-8E50C10F9AE5}" destId="{AE15A294-126C-4254-9C37-5FF94D8C74E6}" srcOrd="0" destOrd="0" presId="urn:microsoft.com/office/officeart/2008/layout/LinedList"/>
    <dgm:cxn modelId="{E7FEF871-CE90-45D0-B8D0-6C49903DEF15}" type="presOf" srcId="{72B047E2-8B6E-4147-933C-8CD01AC8D5BA}" destId="{1D8C502E-52D0-4634-B0AA-4836765B50BD}" srcOrd="0" destOrd="0" presId="urn:microsoft.com/office/officeart/2008/layout/LinedList"/>
    <dgm:cxn modelId="{26B035C3-5EB1-4C35-BBCD-CA2A2ECFCFB4}" srcId="{E6431BAD-D90F-4467-8E87-C6B9C7399566}" destId="{4E65BB06-F633-4262-996E-D53ABBC8A346}" srcOrd="3" destOrd="0" parTransId="{5F5BE736-8DDF-4185-8F38-E198FD649922}" sibTransId="{DD2F1FE8-CBAE-4679-83E0-98DB90E6F7E5}"/>
    <dgm:cxn modelId="{B8D4FE1C-2E81-4322-B66F-7BB054504E5C}" type="presOf" srcId="{98F44D2A-C650-4D24-AB8B-C436FD4C2B95}" destId="{C6DBFBE5-CA48-41B2-B183-C3FE7ADC1911}" srcOrd="0" destOrd="0" presId="urn:microsoft.com/office/officeart/2008/layout/LinedList"/>
    <dgm:cxn modelId="{A40D42DA-D201-47B6-81F7-A25F16204B42}" srcId="{E6431BAD-D90F-4467-8E87-C6B9C7399566}" destId="{BC9C397A-4B85-4DE4-83B6-0BA3CC708DB9}" srcOrd="1" destOrd="0" parTransId="{46599E38-D137-4526-B9A8-DFFACED6679D}" sibTransId="{E5DF768E-4296-4505-94B5-2A5901568207}"/>
    <dgm:cxn modelId="{15ECA0FD-D3BC-4185-BD10-C40796454D77}" srcId="{E6431BAD-D90F-4467-8E87-C6B9C7399566}" destId="{98F44D2A-C650-4D24-AB8B-C436FD4C2B95}" srcOrd="4" destOrd="0" parTransId="{350170D6-094B-45A9-9635-02DA12F58F6B}" sibTransId="{229B016D-6706-4BFC-BEA3-DD5295173E6E}"/>
    <dgm:cxn modelId="{D9129213-DCCB-46B4-A7C8-1C6BBD98C937}" srcId="{E6431BAD-D90F-4467-8E87-C6B9C7399566}" destId="{72B047E2-8B6E-4147-933C-8CD01AC8D5BA}" srcOrd="0" destOrd="0" parTransId="{80421185-55F0-472F-9942-F5D20B4EBE8C}" sibTransId="{87854752-B2ED-455C-9CFD-840795D9BFF6}"/>
    <dgm:cxn modelId="{6D39EB48-65B7-4994-A74C-597A1E16FD15}" type="presOf" srcId="{E664D3DA-6E8D-49AA-A843-71217275CAE2}" destId="{B4AF07B2-908E-4CC6-BAC9-D2A80172D42D}" srcOrd="0" destOrd="0" presId="urn:microsoft.com/office/officeart/2008/layout/LinedList"/>
    <dgm:cxn modelId="{451C94BC-7966-4E50-8C0F-91A553A6998A}" type="presOf" srcId="{E6431BAD-D90F-4467-8E87-C6B9C7399566}" destId="{EBDCAD12-A61A-4E2E-8A6A-181A1A3EF5D5}" srcOrd="0" destOrd="0" presId="urn:microsoft.com/office/officeart/2008/layout/LinedList"/>
    <dgm:cxn modelId="{08A006D0-0922-456F-B1B2-4A52246499DF}" type="presOf" srcId="{BC9C397A-4B85-4DE4-83B6-0BA3CC708DB9}" destId="{424C9FE2-BAAE-4EEC-8639-F0785E34F369}" srcOrd="0" destOrd="0" presId="urn:microsoft.com/office/officeart/2008/layout/LinedList"/>
    <dgm:cxn modelId="{70655413-F503-4CCC-86E4-778F6BD11310}" srcId="{E6431BAD-D90F-4467-8E87-C6B9C7399566}" destId="{E664D3DA-6E8D-49AA-A843-71217275CAE2}" srcOrd="5" destOrd="0" parTransId="{677539E5-6BC3-4A44-B719-438B6031B539}" sibTransId="{9956653C-3E94-4C00-AFBD-ADFF3E2E6A1A}"/>
    <dgm:cxn modelId="{460EA62A-BC95-4668-B3CA-CA01665E714E}" type="presOf" srcId="{4E65BB06-F633-4262-996E-D53ABBC8A346}" destId="{379C602D-7922-4703-B679-BB52F263346C}" srcOrd="0" destOrd="0" presId="urn:microsoft.com/office/officeart/2008/layout/LinedList"/>
    <dgm:cxn modelId="{306910B7-E95F-4D57-84BD-1269E1E7101B}" type="presOf" srcId="{0F5D76EE-5D8E-4A87-A398-E0F5DC44AD4E}" destId="{26A8A9BA-D81E-467B-A7C3-D20680BCCA29}" srcOrd="0" destOrd="0" presId="urn:microsoft.com/office/officeart/2008/layout/LinedList"/>
    <dgm:cxn modelId="{8D9FF416-A688-4485-BE38-C8733DDA21D1}" srcId="{E6431BAD-D90F-4467-8E87-C6B9C7399566}" destId="{0F5D76EE-5D8E-4A87-A398-E0F5DC44AD4E}" srcOrd="6" destOrd="0" parTransId="{306424D6-A3E0-4480-A222-903BF5341175}" sibTransId="{4AC6A1E3-648E-40D4-9F93-69B28A71B99C}"/>
    <dgm:cxn modelId="{EE847A5E-A62E-4C1D-8A49-4FF92528FB3D}" type="presParOf" srcId="{EBDCAD12-A61A-4E2E-8A6A-181A1A3EF5D5}" destId="{EEDA7883-9A32-411D-BE3C-513C7C510A79}" srcOrd="0" destOrd="0" presId="urn:microsoft.com/office/officeart/2008/layout/LinedList"/>
    <dgm:cxn modelId="{1245A97B-6E9D-476F-92D3-3B63329667F1}" type="presParOf" srcId="{EBDCAD12-A61A-4E2E-8A6A-181A1A3EF5D5}" destId="{5476A263-BD02-4B34-8B8B-4E9A7F62B6CD}" srcOrd="1" destOrd="0" presId="urn:microsoft.com/office/officeart/2008/layout/LinedList"/>
    <dgm:cxn modelId="{EFC12AD4-7C2A-4800-B29A-2615CF5E2BD8}" type="presParOf" srcId="{5476A263-BD02-4B34-8B8B-4E9A7F62B6CD}" destId="{1D8C502E-52D0-4634-B0AA-4836765B50BD}" srcOrd="0" destOrd="0" presId="urn:microsoft.com/office/officeart/2008/layout/LinedList"/>
    <dgm:cxn modelId="{D338A1C7-53C9-44C0-BF02-A056C2D48B64}" type="presParOf" srcId="{5476A263-BD02-4B34-8B8B-4E9A7F62B6CD}" destId="{0F3D4BB6-3B11-4A82-A04B-711BE28839D1}" srcOrd="1" destOrd="0" presId="urn:microsoft.com/office/officeart/2008/layout/LinedList"/>
    <dgm:cxn modelId="{254B9285-180A-49C5-BDB2-84C21561C947}" type="presParOf" srcId="{EBDCAD12-A61A-4E2E-8A6A-181A1A3EF5D5}" destId="{4647E54A-DFA3-42C1-9CDB-7414D7E544BC}" srcOrd="2" destOrd="0" presId="urn:microsoft.com/office/officeart/2008/layout/LinedList"/>
    <dgm:cxn modelId="{48B96A87-2AA9-4276-AA08-3BE4EF1EE936}" type="presParOf" srcId="{EBDCAD12-A61A-4E2E-8A6A-181A1A3EF5D5}" destId="{C7DEDD81-E62A-4FC3-9606-6C61DC19B59E}" srcOrd="3" destOrd="0" presId="urn:microsoft.com/office/officeart/2008/layout/LinedList"/>
    <dgm:cxn modelId="{3AF45BE0-334B-4E50-BF68-0A559691AC5E}" type="presParOf" srcId="{C7DEDD81-E62A-4FC3-9606-6C61DC19B59E}" destId="{424C9FE2-BAAE-4EEC-8639-F0785E34F369}" srcOrd="0" destOrd="0" presId="urn:microsoft.com/office/officeart/2008/layout/LinedList"/>
    <dgm:cxn modelId="{38F71664-687F-4CAD-8F95-43C6968E4F87}" type="presParOf" srcId="{C7DEDD81-E62A-4FC3-9606-6C61DC19B59E}" destId="{6A43C04B-87F7-4A66-A576-C680FAEF6752}" srcOrd="1" destOrd="0" presId="urn:microsoft.com/office/officeart/2008/layout/LinedList"/>
    <dgm:cxn modelId="{AF50CBB9-845A-4C9B-9B51-ACECBDDDA3BC}" type="presParOf" srcId="{EBDCAD12-A61A-4E2E-8A6A-181A1A3EF5D5}" destId="{7F4C6093-A487-4A85-82A3-1D97F871ED66}" srcOrd="4" destOrd="0" presId="urn:microsoft.com/office/officeart/2008/layout/LinedList"/>
    <dgm:cxn modelId="{4974555D-28F1-4E19-BE79-C80B692A8377}" type="presParOf" srcId="{EBDCAD12-A61A-4E2E-8A6A-181A1A3EF5D5}" destId="{8C5D37BD-6134-461C-8574-C2A9FE6BC3A0}" srcOrd="5" destOrd="0" presId="urn:microsoft.com/office/officeart/2008/layout/LinedList"/>
    <dgm:cxn modelId="{C1ACDF42-2BAB-4A7A-AE55-768542FB7588}" type="presParOf" srcId="{8C5D37BD-6134-461C-8574-C2A9FE6BC3A0}" destId="{AE15A294-126C-4254-9C37-5FF94D8C74E6}" srcOrd="0" destOrd="0" presId="urn:microsoft.com/office/officeart/2008/layout/LinedList"/>
    <dgm:cxn modelId="{9EDF45A6-451C-4CA8-9346-0BA770739E54}" type="presParOf" srcId="{8C5D37BD-6134-461C-8574-C2A9FE6BC3A0}" destId="{DD784CF9-3D33-4D9B-A3A8-5C27453FA1B8}" srcOrd="1" destOrd="0" presId="urn:microsoft.com/office/officeart/2008/layout/LinedList"/>
    <dgm:cxn modelId="{0DDC741E-0F93-4837-BEF5-04D453A87C83}" type="presParOf" srcId="{EBDCAD12-A61A-4E2E-8A6A-181A1A3EF5D5}" destId="{230CA8C9-AF45-47EE-8618-7747F4175F56}" srcOrd="6" destOrd="0" presId="urn:microsoft.com/office/officeart/2008/layout/LinedList"/>
    <dgm:cxn modelId="{21933AE5-27B1-4A45-9A76-BAA2CD6E9743}" type="presParOf" srcId="{EBDCAD12-A61A-4E2E-8A6A-181A1A3EF5D5}" destId="{78F6347C-A397-4C8B-8097-609D39CDD432}" srcOrd="7" destOrd="0" presId="urn:microsoft.com/office/officeart/2008/layout/LinedList"/>
    <dgm:cxn modelId="{5F4D4779-20F2-449E-A274-9B43E62DC5D5}" type="presParOf" srcId="{78F6347C-A397-4C8B-8097-609D39CDD432}" destId="{379C602D-7922-4703-B679-BB52F263346C}" srcOrd="0" destOrd="0" presId="urn:microsoft.com/office/officeart/2008/layout/LinedList"/>
    <dgm:cxn modelId="{0D21B302-749D-4637-8245-DC109F0CB84F}" type="presParOf" srcId="{78F6347C-A397-4C8B-8097-609D39CDD432}" destId="{B95C6E5C-E845-4148-BB5A-4D837F3C97DB}" srcOrd="1" destOrd="0" presId="urn:microsoft.com/office/officeart/2008/layout/LinedList"/>
    <dgm:cxn modelId="{3A4FF2B7-D2A3-4E6E-947E-CF7A3950695C}" type="presParOf" srcId="{EBDCAD12-A61A-4E2E-8A6A-181A1A3EF5D5}" destId="{0388BA45-DCF0-40BF-91BF-5F407564AD0C}" srcOrd="8" destOrd="0" presId="urn:microsoft.com/office/officeart/2008/layout/LinedList"/>
    <dgm:cxn modelId="{F1C31AA2-1A3F-4EE2-BFDA-6FBF7DB14F3B}" type="presParOf" srcId="{EBDCAD12-A61A-4E2E-8A6A-181A1A3EF5D5}" destId="{1F7112C1-FB50-41F1-8D48-560DED30140F}" srcOrd="9" destOrd="0" presId="urn:microsoft.com/office/officeart/2008/layout/LinedList"/>
    <dgm:cxn modelId="{A4C5EA4F-74F3-4B6F-8C64-5CF8BC7EB6DF}" type="presParOf" srcId="{1F7112C1-FB50-41F1-8D48-560DED30140F}" destId="{C6DBFBE5-CA48-41B2-B183-C3FE7ADC1911}" srcOrd="0" destOrd="0" presId="urn:microsoft.com/office/officeart/2008/layout/LinedList"/>
    <dgm:cxn modelId="{3330964D-7D80-4728-B134-0856F6902598}" type="presParOf" srcId="{1F7112C1-FB50-41F1-8D48-560DED30140F}" destId="{F51FD363-22CE-4BB2-8A3E-35BE43588E18}" srcOrd="1" destOrd="0" presId="urn:microsoft.com/office/officeart/2008/layout/LinedList"/>
    <dgm:cxn modelId="{A65F574C-BDC2-4750-A15D-B41C3BCE198A}" type="presParOf" srcId="{EBDCAD12-A61A-4E2E-8A6A-181A1A3EF5D5}" destId="{AF169025-60C1-4C20-BF6C-160136846F1D}" srcOrd="10" destOrd="0" presId="urn:microsoft.com/office/officeart/2008/layout/LinedList"/>
    <dgm:cxn modelId="{ACCC1014-0746-4BAB-B13B-A0F070227BF4}" type="presParOf" srcId="{EBDCAD12-A61A-4E2E-8A6A-181A1A3EF5D5}" destId="{AD121EE7-0F57-48D8-A76F-1F4812FF261A}" srcOrd="11" destOrd="0" presId="urn:microsoft.com/office/officeart/2008/layout/LinedList"/>
    <dgm:cxn modelId="{A6B2DED3-104C-448C-9876-444555C94684}" type="presParOf" srcId="{AD121EE7-0F57-48D8-A76F-1F4812FF261A}" destId="{B4AF07B2-908E-4CC6-BAC9-D2A80172D42D}" srcOrd="0" destOrd="0" presId="urn:microsoft.com/office/officeart/2008/layout/LinedList"/>
    <dgm:cxn modelId="{6D9B6D42-17AF-4EF6-965E-A38BAFB9E82D}" type="presParOf" srcId="{AD121EE7-0F57-48D8-A76F-1F4812FF261A}" destId="{4EE42052-0115-45EE-9A72-EACFAAA6104C}" srcOrd="1" destOrd="0" presId="urn:microsoft.com/office/officeart/2008/layout/LinedList"/>
    <dgm:cxn modelId="{8130E445-B411-4DCB-B69E-D8526E1E9C07}" type="presParOf" srcId="{EBDCAD12-A61A-4E2E-8A6A-181A1A3EF5D5}" destId="{881E3D38-7309-47FC-97D0-D0467069E515}" srcOrd="12" destOrd="0" presId="urn:microsoft.com/office/officeart/2008/layout/LinedList"/>
    <dgm:cxn modelId="{FE4E4C2B-C6F6-4D83-980F-745C12D352A8}" type="presParOf" srcId="{EBDCAD12-A61A-4E2E-8A6A-181A1A3EF5D5}" destId="{031715B5-07C3-49E3-8472-E14F151CDD2E}" srcOrd="13" destOrd="0" presId="urn:microsoft.com/office/officeart/2008/layout/LinedList"/>
    <dgm:cxn modelId="{D76A9A01-5F14-4A45-9346-A8CA27EC7EC5}" type="presParOf" srcId="{031715B5-07C3-49E3-8472-E14F151CDD2E}" destId="{26A8A9BA-D81E-467B-A7C3-D20680BCCA29}" srcOrd="0" destOrd="0" presId="urn:microsoft.com/office/officeart/2008/layout/LinedList"/>
    <dgm:cxn modelId="{E21C5BFB-3E9B-4854-A166-2DCCD0D78CBA}" type="presParOf" srcId="{031715B5-07C3-49E3-8472-E14F151CDD2E}" destId="{4AD7356F-8AFA-48B2-BB79-EE7EA1BD34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05FC56CA-612C-4E0D-81C7-DBDB283E0823}"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148F13CD-2BC1-42CF-9766-D571CFF75BE2}">
      <dgm:prSet phldrT="[Text]"/>
      <dgm:spPr/>
      <dgm:t>
        <a:bodyPr/>
        <a:lstStyle/>
        <a:p>
          <a:r>
            <a:rPr lang="en-US" dirty="0">
              <a:solidFill>
                <a:schemeClr val="tx2"/>
              </a:solidFill>
            </a:rPr>
            <a:t>Implementing an appropriate patient selection process is an effective tool in mitigating the risk of claims and lawsuits.</a:t>
          </a:r>
        </a:p>
      </dgm:t>
    </dgm:pt>
    <dgm:pt modelId="{D0CB0C07-3ADF-4169-8344-95180739F672}" type="parTrans" cxnId="{B5D45E74-3AAA-4238-97F1-F94110B4B8D7}">
      <dgm:prSet/>
      <dgm:spPr/>
      <dgm:t>
        <a:bodyPr/>
        <a:lstStyle/>
        <a:p>
          <a:endParaRPr lang="en-US">
            <a:solidFill>
              <a:schemeClr val="tx2"/>
            </a:solidFill>
          </a:endParaRPr>
        </a:p>
      </dgm:t>
    </dgm:pt>
    <dgm:pt modelId="{21B7A304-F0C4-42CC-9955-C2E2299B6CEA}" type="sibTrans" cxnId="{B5D45E74-3AAA-4238-97F1-F94110B4B8D7}">
      <dgm:prSet/>
      <dgm:spPr/>
      <dgm:t>
        <a:bodyPr/>
        <a:lstStyle/>
        <a:p>
          <a:endParaRPr lang="en-US">
            <a:solidFill>
              <a:schemeClr val="tx2"/>
            </a:solidFill>
          </a:endParaRPr>
        </a:p>
      </dgm:t>
    </dgm:pt>
    <dgm:pt modelId="{D9CD4217-41F1-42F7-AB38-C8B2D18B9E56}">
      <dgm:prSet/>
      <dgm:spPr/>
      <dgm:t>
        <a:bodyPr/>
        <a:lstStyle/>
        <a:p>
          <a:r>
            <a:rPr lang="en-US" dirty="0">
              <a:solidFill>
                <a:schemeClr val="tx2"/>
              </a:solidFill>
            </a:rPr>
            <a:t>High-risk patients include those who (a) are seeking cosmetic procedures, </a:t>
          </a:r>
          <a:br>
            <a:rPr lang="en-US" dirty="0">
              <a:solidFill>
                <a:schemeClr val="tx2"/>
              </a:solidFill>
            </a:rPr>
          </a:br>
          <a:r>
            <a:rPr lang="en-US" dirty="0">
              <a:solidFill>
                <a:schemeClr val="tx2"/>
              </a:solidFill>
            </a:rPr>
            <a:t>(b) have emergency situations, (c) are seeking second opinions, (d) are new to the practice, (e) are </a:t>
          </a:r>
          <a:r>
            <a:rPr lang="en-US" dirty="0" err="1">
              <a:solidFill>
                <a:schemeClr val="tx2"/>
              </a:solidFill>
            </a:rPr>
            <a:t>nonadherent</a:t>
          </a:r>
          <a:r>
            <a:rPr lang="en-US" dirty="0">
              <a:solidFill>
                <a:schemeClr val="tx2"/>
              </a:solidFill>
            </a:rPr>
            <a:t> with care, and (f) are disruptive or abusive.</a:t>
          </a:r>
        </a:p>
      </dgm:t>
    </dgm:pt>
    <dgm:pt modelId="{D4911116-A7B2-44CE-B474-8C4163F5E4AC}" type="parTrans" cxnId="{34A42146-713D-40CB-9046-B7A045025C0F}">
      <dgm:prSet/>
      <dgm:spPr/>
      <dgm:t>
        <a:bodyPr/>
        <a:lstStyle/>
        <a:p>
          <a:endParaRPr lang="en-US">
            <a:solidFill>
              <a:schemeClr val="tx2"/>
            </a:solidFill>
          </a:endParaRPr>
        </a:p>
      </dgm:t>
    </dgm:pt>
    <dgm:pt modelId="{E75FAC22-BD49-4082-B210-5CE4F485A9A8}" type="sibTrans" cxnId="{34A42146-713D-40CB-9046-B7A045025C0F}">
      <dgm:prSet/>
      <dgm:spPr/>
      <dgm:t>
        <a:bodyPr/>
        <a:lstStyle/>
        <a:p>
          <a:endParaRPr lang="en-US">
            <a:solidFill>
              <a:schemeClr val="tx2"/>
            </a:solidFill>
          </a:endParaRPr>
        </a:p>
      </dgm:t>
    </dgm:pt>
    <dgm:pt modelId="{FF62C021-0B3D-42C6-A23A-2C620891E195}">
      <dgm:prSet/>
      <dgm:spPr/>
      <dgm:t>
        <a:bodyPr/>
        <a:lstStyle/>
        <a:p>
          <a:r>
            <a:rPr lang="en-US" dirty="0">
              <a:solidFill>
                <a:schemeClr val="tx2"/>
              </a:solidFill>
            </a:rPr>
            <a:t>Conducting thorough pre-procedure patient assessments is necessary to identify comorbidities and make informed treatment decisions.</a:t>
          </a:r>
        </a:p>
      </dgm:t>
    </dgm:pt>
    <dgm:pt modelId="{0EECFD6C-60CB-416B-A9AC-299EFD46155B}" type="parTrans" cxnId="{268DFE8D-3AA5-4ACA-B5CF-626586743D91}">
      <dgm:prSet/>
      <dgm:spPr/>
      <dgm:t>
        <a:bodyPr/>
        <a:lstStyle/>
        <a:p>
          <a:endParaRPr lang="en-US">
            <a:solidFill>
              <a:schemeClr val="tx2"/>
            </a:solidFill>
          </a:endParaRPr>
        </a:p>
      </dgm:t>
    </dgm:pt>
    <dgm:pt modelId="{CABDB622-B900-47B5-BA08-D9ACE3105C7A}" type="sibTrans" cxnId="{268DFE8D-3AA5-4ACA-B5CF-626586743D91}">
      <dgm:prSet/>
      <dgm:spPr/>
      <dgm:t>
        <a:bodyPr/>
        <a:lstStyle/>
        <a:p>
          <a:endParaRPr lang="en-US">
            <a:solidFill>
              <a:schemeClr val="tx2"/>
            </a:solidFill>
          </a:endParaRPr>
        </a:p>
      </dgm:t>
    </dgm:pt>
    <dgm:pt modelId="{417CCEA2-7567-4813-920F-AD7EFDCFEE34}">
      <dgm:prSet/>
      <dgm:spPr/>
      <dgm:t>
        <a:bodyPr/>
        <a:lstStyle/>
        <a:p>
          <a:r>
            <a:rPr lang="en-US">
              <a:solidFill>
                <a:schemeClr val="tx2"/>
              </a:solidFill>
            </a:rPr>
            <a:t>If </a:t>
          </a:r>
          <a:r>
            <a:rPr lang="en-US" dirty="0">
              <a:solidFill>
                <a:schemeClr val="tx2"/>
              </a:solidFill>
            </a:rPr>
            <a:t>you question the manner in which a patient presents to your practice, or if you have concerns about your ability to properly care for a patient, you should reconsider whether to enter into a doctor–patient relationship.</a:t>
          </a:r>
        </a:p>
      </dgm:t>
    </dgm:pt>
    <dgm:pt modelId="{38CA3BEF-D948-4831-BB1B-804BE5B73B8E}" type="parTrans" cxnId="{63B2864E-DC26-49BD-A1A8-2F60F804AC46}">
      <dgm:prSet/>
      <dgm:spPr/>
      <dgm:t>
        <a:bodyPr/>
        <a:lstStyle/>
        <a:p>
          <a:endParaRPr lang="en-US"/>
        </a:p>
      </dgm:t>
    </dgm:pt>
    <dgm:pt modelId="{814E1B80-4604-4C62-8509-F4F8E77097C3}" type="sibTrans" cxnId="{63B2864E-DC26-49BD-A1A8-2F60F804AC46}">
      <dgm:prSet/>
      <dgm:spPr/>
      <dgm:t>
        <a:bodyPr/>
        <a:lstStyle/>
        <a:p>
          <a:endParaRPr lang="en-US"/>
        </a:p>
      </dgm:t>
    </dgm:pt>
    <dgm:pt modelId="{65FC72A0-CF94-4548-A081-8DB615C370D2}" type="pres">
      <dgm:prSet presAssocID="{05FC56CA-612C-4E0D-81C7-DBDB283E0823}" presName="vert0" presStyleCnt="0">
        <dgm:presLayoutVars>
          <dgm:dir/>
          <dgm:animOne val="branch"/>
          <dgm:animLvl val="lvl"/>
        </dgm:presLayoutVars>
      </dgm:prSet>
      <dgm:spPr/>
      <dgm:t>
        <a:bodyPr/>
        <a:lstStyle/>
        <a:p>
          <a:endParaRPr lang="en-US"/>
        </a:p>
      </dgm:t>
    </dgm:pt>
    <dgm:pt modelId="{4D034C2B-5B04-49A1-BFC7-41BBE1DE9C4D}" type="pres">
      <dgm:prSet presAssocID="{148F13CD-2BC1-42CF-9766-D571CFF75BE2}" presName="thickLine" presStyleLbl="alignNode1" presStyleIdx="0" presStyleCnt="4"/>
      <dgm:spPr/>
    </dgm:pt>
    <dgm:pt modelId="{6E11F3A8-C806-4491-8160-CAEAC6144816}" type="pres">
      <dgm:prSet presAssocID="{148F13CD-2BC1-42CF-9766-D571CFF75BE2}" presName="horz1" presStyleCnt="0"/>
      <dgm:spPr/>
    </dgm:pt>
    <dgm:pt modelId="{1088AEF6-CAB7-4D33-8625-165779E05B87}" type="pres">
      <dgm:prSet presAssocID="{148F13CD-2BC1-42CF-9766-D571CFF75BE2}" presName="tx1" presStyleLbl="revTx" presStyleIdx="0" presStyleCnt="4" custScaleY="72550"/>
      <dgm:spPr/>
      <dgm:t>
        <a:bodyPr/>
        <a:lstStyle/>
        <a:p>
          <a:endParaRPr lang="en-US"/>
        </a:p>
      </dgm:t>
    </dgm:pt>
    <dgm:pt modelId="{0E37E2B6-DA93-4B28-8608-F5F747BD502F}" type="pres">
      <dgm:prSet presAssocID="{148F13CD-2BC1-42CF-9766-D571CFF75BE2}" presName="vert1" presStyleCnt="0"/>
      <dgm:spPr/>
    </dgm:pt>
    <dgm:pt modelId="{C4DAA79D-6927-4A56-9F4E-627E4B582356}" type="pres">
      <dgm:prSet presAssocID="{D9CD4217-41F1-42F7-AB38-C8B2D18B9E56}" presName="thickLine" presStyleLbl="alignNode1" presStyleIdx="1" presStyleCnt="4"/>
      <dgm:spPr/>
    </dgm:pt>
    <dgm:pt modelId="{CED0373D-62CD-42FF-AB82-C434CA21338D}" type="pres">
      <dgm:prSet presAssocID="{D9CD4217-41F1-42F7-AB38-C8B2D18B9E56}" presName="horz1" presStyleCnt="0"/>
      <dgm:spPr/>
    </dgm:pt>
    <dgm:pt modelId="{6BB0C468-A5EC-46DD-8760-433E4E8AF0E8}" type="pres">
      <dgm:prSet presAssocID="{D9CD4217-41F1-42F7-AB38-C8B2D18B9E56}" presName="tx1" presStyleLbl="revTx" presStyleIdx="1" presStyleCnt="4" custScaleY="118662"/>
      <dgm:spPr/>
      <dgm:t>
        <a:bodyPr/>
        <a:lstStyle/>
        <a:p>
          <a:endParaRPr lang="en-US"/>
        </a:p>
      </dgm:t>
    </dgm:pt>
    <dgm:pt modelId="{DDF04C92-F849-4DFF-91C9-5CD7A8A51E41}" type="pres">
      <dgm:prSet presAssocID="{D9CD4217-41F1-42F7-AB38-C8B2D18B9E56}" presName="vert1" presStyleCnt="0"/>
      <dgm:spPr/>
    </dgm:pt>
    <dgm:pt modelId="{34A027E4-F1E2-4157-933C-7592C5FB0305}" type="pres">
      <dgm:prSet presAssocID="{FF62C021-0B3D-42C6-A23A-2C620891E195}" presName="thickLine" presStyleLbl="alignNode1" presStyleIdx="2" presStyleCnt="4"/>
      <dgm:spPr/>
    </dgm:pt>
    <dgm:pt modelId="{39DEA5F0-7DDB-4452-947A-3BD5FE3B7128}" type="pres">
      <dgm:prSet presAssocID="{FF62C021-0B3D-42C6-A23A-2C620891E195}" presName="horz1" presStyleCnt="0"/>
      <dgm:spPr/>
    </dgm:pt>
    <dgm:pt modelId="{991B90EC-EF6B-485B-9E63-52650B0315BA}" type="pres">
      <dgm:prSet presAssocID="{FF62C021-0B3D-42C6-A23A-2C620891E195}" presName="tx1" presStyleLbl="revTx" presStyleIdx="2" presStyleCnt="4" custScaleY="77485"/>
      <dgm:spPr/>
      <dgm:t>
        <a:bodyPr/>
        <a:lstStyle/>
        <a:p>
          <a:endParaRPr lang="en-US"/>
        </a:p>
      </dgm:t>
    </dgm:pt>
    <dgm:pt modelId="{167C500A-91BB-40E5-AC23-8C30A8BEE0D3}" type="pres">
      <dgm:prSet presAssocID="{FF62C021-0B3D-42C6-A23A-2C620891E195}" presName="vert1" presStyleCnt="0"/>
      <dgm:spPr/>
    </dgm:pt>
    <dgm:pt modelId="{6414E059-A44C-458B-9B9F-4219F8A9E1CE}" type="pres">
      <dgm:prSet presAssocID="{417CCEA2-7567-4813-920F-AD7EFDCFEE34}" presName="thickLine" presStyleLbl="alignNode1" presStyleIdx="3" presStyleCnt="4"/>
      <dgm:spPr/>
    </dgm:pt>
    <dgm:pt modelId="{C1AF45A0-F254-43DC-8F2F-047C98D01093}" type="pres">
      <dgm:prSet presAssocID="{417CCEA2-7567-4813-920F-AD7EFDCFEE34}" presName="horz1" presStyleCnt="0"/>
      <dgm:spPr/>
    </dgm:pt>
    <dgm:pt modelId="{A24AD9D2-BD8A-4DEC-A416-AD283820F7AF}" type="pres">
      <dgm:prSet presAssocID="{417CCEA2-7567-4813-920F-AD7EFDCFEE34}" presName="tx1" presStyleLbl="revTx" presStyleIdx="3" presStyleCnt="4"/>
      <dgm:spPr/>
      <dgm:t>
        <a:bodyPr/>
        <a:lstStyle/>
        <a:p>
          <a:endParaRPr lang="en-US"/>
        </a:p>
      </dgm:t>
    </dgm:pt>
    <dgm:pt modelId="{60A53D23-53DC-45DE-855C-46824CAA58CB}" type="pres">
      <dgm:prSet presAssocID="{417CCEA2-7567-4813-920F-AD7EFDCFEE34}" presName="vert1" presStyleCnt="0"/>
      <dgm:spPr/>
    </dgm:pt>
  </dgm:ptLst>
  <dgm:cxnLst>
    <dgm:cxn modelId="{AD66AD7D-1FA0-499C-8969-CF33FDB757AD}" type="presOf" srcId="{D9CD4217-41F1-42F7-AB38-C8B2D18B9E56}" destId="{6BB0C468-A5EC-46DD-8760-433E4E8AF0E8}" srcOrd="0" destOrd="0" presId="urn:microsoft.com/office/officeart/2008/layout/LinedList"/>
    <dgm:cxn modelId="{8E0E081F-527F-426E-91D9-2D267A805575}" type="presOf" srcId="{FF62C021-0B3D-42C6-A23A-2C620891E195}" destId="{991B90EC-EF6B-485B-9E63-52650B0315BA}" srcOrd="0" destOrd="0" presId="urn:microsoft.com/office/officeart/2008/layout/LinedList"/>
    <dgm:cxn modelId="{B5D45E74-3AAA-4238-97F1-F94110B4B8D7}" srcId="{05FC56CA-612C-4E0D-81C7-DBDB283E0823}" destId="{148F13CD-2BC1-42CF-9766-D571CFF75BE2}" srcOrd="0" destOrd="0" parTransId="{D0CB0C07-3ADF-4169-8344-95180739F672}" sibTransId="{21B7A304-F0C4-42CC-9955-C2E2299B6CEA}"/>
    <dgm:cxn modelId="{665FB82F-4AFD-4365-BD61-F262160E3CF7}" type="presOf" srcId="{05FC56CA-612C-4E0D-81C7-DBDB283E0823}" destId="{65FC72A0-CF94-4548-A081-8DB615C370D2}" srcOrd="0" destOrd="0" presId="urn:microsoft.com/office/officeart/2008/layout/LinedList"/>
    <dgm:cxn modelId="{268DFE8D-3AA5-4ACA-B5CF-626586743D91}" srcId="{05FC56CA-612C-4E0D-81C7-DBDB283E0823}" destId="{FF62C021-0B3D-42C6-A23A-2C620891E195}" srcOrd="2" destOrd="0" parTransId="{0EECFD6C-60CB-416B-A9AC-299EFD46155B}" sibTransId="{CABDB622-B900-47B5-BA08-D9ACE3105C7A}"/>
    <dgm:cxn modelId="{34A42146-713D-40CB-9046-B7A045025C0F}" srcId="{05FC56CA-612C-4E0D-81C7-DBDB283E0823}" destId="{D9CD4217-41F1-42F7-AB38-C8B2D18B9E56}" srcOrd="1" destOrd="0" parTransId="{D4911116-A7B2-44CE-B474-8C4163F5E4AC}" sibTransId="{E75FAC22-BD49-4082-B210-5CE4F485A9A8}"/>
    <dgm:cxn modelId="{63B2864E-DC26-49BD-A1A8-2F60F804AC46}" srcId="{05FC56CA-612C-4E0D-81C7-DBDB283E0823}" destId="{417CCEA2-7567-4813-920F-AD7EFDCFEE34}" srcOrd="3" destOrd="0" parTransId="{38CA3BEF-D948-4831-BB1B-804BE5B73B8E}" sibTransId="{814E1B80-4604-4C62-8509-F4F8E77097C3}"/>
    <dgm:cxn modelId="{F10D8C25-B561-4D14-AEB4-0F40AF980803}" type="presOf" srcId="{148F13CD-2BC1-42CF-9766-D571CFF75BE2}" destId="{1088AEF6-CAB7-4D33-8625-165779E05B87}" srcOrd="0" destOrd="0" presId="urn:microsoft.com/office/officeart/2008/layout/LinedList"/>
    <dgm:cxn modelId="{8ACAA2E4-0917-4E53-BD50-3612896227A3}" type="presOf" srcId="{417CCEA2-7567-4813-920F-AD7EFDCFEE34}" destId="{A24AD9D2-BD8A-4DEC-A416-AD283820F7AF}" srcOrd="0" destOrd="0" presId="urn:microsoft.com/office/officeart/2008/layout/LinedList"/>
    <dgm:cxn modelId="{92649CCF-6C4C-4D0D-AB84-3105B6CB7C16}" type="presParOf" srcId="{65FC72A0-CF94-4548-A081-8DB615C370D2}" destId="{4D034C2B-5B04-49A1-BFC7-41BBE1DE9C4D}" srcOrd="0" destOrd="0" presId="urn:microsoft.com/office/officeart/2008/layout/LinedList"/>
    <dgm:cxn modelId="{366C4C7C-100A-41E8-A227-6FEF1C355BD0}" type="presParOf" srcId="{65FC72A0-CF94-4548-A081-8DB615C370D2}" destId="{6E11F3A8-C806-4491-8160-CAEAC6144816}" srcOrd="1" destOrd="0" presId="urn:microsoft.com/office/officeart/2008/layout/LinedList"/>
    <dgm:cxn modelId="{E1BF7440-0FB2-4307-AB3B-1A4A6323E4BF}" type="presParOf" srcId="{6E11F3A8-C806-4491-8160-CAEAC6144816}" destId="{1088AEF6-CAB7-4D33-8625-165779E05B87}" srcOrd="0" destOrd="0" presId="urn:microsoft.com/office/officeart/2008/layout/LinedList"/>
    <dgm:cxn modelId="{C863DA75-13B1-43C5-909E-4FA260FA5752}" type="presParOf" srcId="{6E11F3A8-C806-4491-8160-CAEAC6144816}" destId="{0E37E2B6-DA93-4B28-8608-F5F747BD502F}" srcOrd="1" destOrd="0" presId="urn:microsoft.com/office/officeart/2008/layout/LinedList"/>
    <dgm:cxn modelId="{7159468E-A1C9-489B-993B-CFDE2CD375B8}" type="presParOf" srcId="{65FC72A0-CF94-4548-A081-8DB615C370D2}" destId="{C4DAA79D-6927-4A56-9F4E-627E4B582356}" srcOrd="2" destOrd="0" presId="urn:microsoft.com/office/officeart/2008/layout/LinedList"/>
    <dgm:cxn modelId="{D97B6895-945D-439D-8FAD-7E52DB5E91E7}" type="presParOf" srcId="{65FC72A0-CF94-4548-A081-8DB615C370D2}" destId="{CED0373D-62CD-42FF-AB82-C434CA21338D}" srcOrd="3" destOrd="0" presId="urn:microsoft.com/office/officeart/2008/layout/LinedList"/>
    <dgm:cxn modelId="{73C1A72B-B683-45BD-8B32-F3CC59131FD6}" type="presParOf" srcId="{CED0373D-62CD-42FF-AB82-C434CA21338D}" destId="{6BB0C468-A5EC-46DD-8760-433E4E8AF0E8}" srcOrd="0" destOrd="0" presId="urn:microsoft.com/office/officeart/2008/layout/LinedList"/>
    <dgm:cxn modelId="{FC9367B1-F33C-4A60-B57A-1A57D5793636}" type="presParOf" srcId="{CED0373D-62CD-42FF-AB82-C434CA21338D}" destId="{DDF04C92-F849-4DFF-91C9-5CD7A8A51E41}" srcOrd="1" destOrd="0" presId="urn:microsoft.com/office/officeart/2008/layout/LinedList"/>
    <dgm:cxn modelId="{B73E4CEA-CB48-4DA2-9BC0-15B40CB33520}" type="presParOf" srcId="{65FC72A0-CF94-4548-A081-8DB615C370D2}" destId="{34A027E4-F1E2-4157-933C-7592C5FB0305}" srcOrd="4" destOrd="0" presId="urn:microsoft.com/office/officeart/2008/layout/LinedList"/>
    <dgm:cxn modelId="{18ED63A2-120E-4950-B466-693F1B595838}" type="presParOf" srcId="{65FC72A0-CF94-4548-A081-8DB615C370D2}" destId="{39DEA5F0-7DDB-4452-947A-3BD5FE3B7128}" srcOrd="5" destOrd="0" presId="urn:microsoft.com/office/officeart/2008/layout/LinedList"/>
    <dgm:cxn modelId="{16E932D8-D7EF-4940-B107-665720C64C10}" type="presParOf" srcId="{39DEA5F0-7DDB-4452-947A-3BD5FE3B7128}" destId="{991B90EC-EF6B-485B-9E63-52650B0315BA}" srcOrd="0" destOrd="0" presId="urn:microsoft.com/office/officeart/2008/layout/LinedList"/>
    <dgm:cxn modelId="{40605673-C57E-4A58-8BCA-C8555B67927C}" type="presParOf" srcId="{39DEA5F0-7DDB-4452-947A-3BD5FE3B7128}" destId="{167C500A-91BB-40E5-AC23-8C30A8BEE0D3}" srcOrd="1" destOrd="0" presId="urn:microsoft.com/office/officeart/2008/layout/LinedList"/>
    <dgm:cxn modelId="{0AE6AFF1-402F-41EA-9268-9F4B855D9FC9}" type="presParOf" srcId="{65FC72A0-CF94-4548-A081-8DB615C370D2}" destId="{6414E059-A44C-458B-9B9F-4219F8A9E1CE}" srcOrd="6" destOrd="0" presId="urn:microsoft.com/office/officeart/2008/layout/LinedList"/>
    <dgm:cxn modelId="{9F3E260A-3AD6-4F83-AF18-EFE564913C6A}" type="presParOf" srcId="{65FC72A0-CF94-4548-A081-8DB615C370D2}" destId="{C1AF45A0-F254-43DC-8F2F-047C98D01093}" srcOrd="7" destOrd="0" presId="urn:microsoft.com/office/officeart/2008/layout/LinedList"/>
    <dgm:cxn modelId="{FC6BDB5A-EB12-4298-B9B6-E22CC6C41B02}" type="presParOf" srcId="{C1AF45A0-F254-43DC-8F2F-047C98D01093}" destId="{A24AD9D2-BD8A-4DEC-A416-AD283820F7AF}" srcOrd="0" destOrd="0" presId="urn:microsoft.com/office/officeart/2008/layout/LinedList"/>
    <dgm:cxn modelId="{DCAA697A-8099-4600-97E5-E2DEFA271392}" type="presParOf" srcId="{C1AF45A0-F254-43DC-8F2F-047C98D01093}" destId="{60A53D23-53DC-45DE-855C-46824CAA58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37F836D1-36A0-40C4-B730-DFCAD19466F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8419A0B3-0D58-4D20-9C90-30F5FD8B2DD1}">
      <dgm:prSet phldrT="[Text]" custT="1"/>
      <dgm:spPr/>
      <dgm:t>
        <a:bodyPr/>
        <a:lstStyle/>
        <a:p>
          <a:r>
            <a:rPr lang="en-US" sz="2200" dirty="0" smtClean="0">
              <a:solidFill>
                <a:schemeClr val="tx2"/>
              </a:solidFill>
            </a:rPr>
            <a:t>Article: The Challenge of Difficult Patients: Risk Management Strategies for Handling Inappropriate Patient Behaviors </a:t>
          </a:r>
          <a:r>
            <a:rPr lang="en-US" sz="2200" dirty="0" smtClean="0">
              <a:solidFill>
                <a:schemeClr val="tx2"/>
              </a:solidFill>
              <a:hlinkClick xmlns:r="http://schemas.openxmlformats.org/officeDocument/2006/relationships" r:id="rId1"/>
            </a:rPr>
            <a:t>www.medpro.com/managing-difficult-patients</a:t>
          </a:r>
          <a:r>
            <a:rPr lang="en-US" sz="2200" dirty="0" smtClean="0">
              <a:solidFill>
                <a:schemeClr val="tx2"/>
              </a:solidFill>
            </a:rPr>
            <a:t> </a:t>
          </a:r>
          <a:endParaRPr lang="en-US" sz="2200" dirty="0">
            <a:solidFill>
              <a:schemeClr val="tx2"/>
            </a:solidFill>
            <a:latin typeface="+mn-lt"/>
          </a:endParaRPr>
        </a:p>
      </dgm:t>
    </dgm:pt>
    <dgm:pt modelId="{DC3281BA-FE9F-47F8-8FF6-0822E15164E6}" type="parTrans" cxnId="{129BBA97-0BE0-42FA-AB93-AD75B5381B95}">
      <dgm:prSet/>
      <dgm:spPr/>
      <dgm:t>
        <a:bodyPr/>
        <a:lstStyle/>
        <a:p>
          <a:endParaRPr lang="en-US" sz="2200">
            <a:solidFill>
              <a:schemeClr val="tx2"/>
            </a:solidFill>
            <a:latin typeface="+mn-lt"/>
          </a:endParaRPr>
        </a:p>
      </dgm:t>
    </dgm:pt>
    <dgm:pt modelId="{78EEE517-6DAE-4CDD-B21D-501095B10464}" type="sibTrans" cxnId="{129BBA97-0BE0-42FA-AB93-AD75B5381B95}">
      <dgm:prSet/>
      <dgm:spPr/>
      <dgm:t>
        <a:bodyPr/>
        <a:lstStyle/>
        <a:p>
          <a:endParaRPr lang="en-US" sz="2200">
            <a:solidFill>
              <a:schemeClr val="tx2"/>
            </a:solidFill>
            <a:latin typeface="+mn-lt"/>
          </a:endParaRPr>
        </a:p>
      </dgm:t>
    </dgm:pt>
    <dgm:pt modelId="{46FDD81A-FC47-4FD9-B448-50FD18C2DCE7}">
      <dgm:prSet custT="1"/>
      <dgm:spPr/>
      <dgm:t>
        <a:bodyPr/>
        <a:lstStyle/>
        <a:p>
          <a:r>
            <a:rPr lang="en-US" sz="2200" dirty="0" smtClean="0">
              <a:solidFill>
                <a:schemeClr val="tx2"/>
              </a:solidFill>
            </a:rPr>
            <a:t>Article: Screening New Patients for Potentially Problematic Behavior </a:t>
          </a:r>
          <a:r>
            <a:rPr lang="en-US" sz="2200" dirty="0" smtClean="0">
              <a:solidFill>
                <a:schemeClr val="tx2"/>
              </a:solidFill>
              <a:hlinkClick xmlns:r="http://schemas.openxmlformats.org/officeDocument/2006/relationships" r:id="rId2"/>
            </a:rPr>
            <a:t>www.medpro.com/screening-pts-problematic-behavior</a:t>
          </a:r>
          <a:r>
            <a:rPr lang="en-US" sz="2200" dirty="0" smtClean="0">
              <a:solidFill>
                <a:schemeClr val="tx2"/>
              </a:solidFill>
            </a:rPr>
            <a:t>  </a:t>
          </a:r>
          <a:endParaRPr lang="en-US" sz="2200" dirty="0">
            <a:solidFill>
              <a:schemeClr val="tx2"/>
            </a:solidFill>
          </a:endParaRPr>
        </a:p>
      </dgm:t>
    </dgm:pt>
    <dgm:pt modelId="{EF05A93F-0FF6-418A-A60A-7158445B6D23}" type="parTrans" cxnId="{8BEA8D47-3AC0-4553-B21D-14C95F186528}">
      <dgm:prSet/>
      <dgm:spPr/>
      <dgm:t>
        <a:bodyPr/>
        <a:lstStyle/>
        <a:p>
          <a:endParaRPr lang="en-US"/>
        </a:p>
      </dgm:t>
    </dgm:pt>
    <dgm:pt modelId="{2C6A6F1D-E40F-47FD-ADC9-4F271B76CB84}" type="sibTrans" cxnId="{8BEA8D47-3AC0-4553-B21D-14C95F186528}">
      <dgm:prSet/>
      <dgm:spPr/>
      <dgm:t>
        <a:bodyPr/>
        <a:lstStyle/>
        <a:p>
          <a:endParaRPr lang="en-US"/>
        </a:p>
      </dgm:t>
    </dgm:pt>
    <dgm:pt modelId="{C7D99CD1-C2B9-49A3-8BE3-F47834244A25}">
      <dgm:prSet custT="1"/>
      <dgm:spPr/>
      <dgm:t>
        <a:bodyPr/>
        <a:lstStyle/>
        <a:p>
          <a:r>
            <a:rPr lang="en-US" sz="2200" dirty="0" smtClean="0">
              <a:solidFill>
                <a:schemeClr val="tx2"/>
              </a:solidFill>
            </a:rPr>
            <a:t>Checklist: Terminating a Provider-Patient Relationship </a:t>
          </a:r>
          <a:r>
            <a:rPr lang="en-US" sz="2200" dirty="0" smtClean="0">
              <a:solidFill>
                <a:schemeClr val="tx2"/>
              </a:solidFill>
              <a:hlinkClick xmlns:r="http://schemas.openxmlformats.org/officeDocument/2006/relationships" r:id="rId3"/>
            </a:rPr>
            <a:t>www.medpro.com/documents/10502/2899801/Checklist_Terminating+a+Provider-Patient+Relationship.pdf</a:t>
          </a:r>
          <a:endParaRPr lang="en-US" sz="2200" dirty="0">
            <a:solidFill>
              <a:schemeClr val="tx2"/>
            </a:solidFill>
          </a:endParaRPr>
        </a:p>
      </dgm:t>
    </dgm:pt>
    <dgm:pt modelId="{B887B7D7-B127-4C79-9A57-82E2C43D726D}" type="parTrans" cxnId="{AA25E40C-C409-4875-8EFD-B2810D6F3DE2}">
      <dgm:prSet/>
      <dgm:spPr/>
      <dgm:t>
        <a:bodyPr/>
        <a:lstStyle/>
        <a:p>
          <a:endParaRPr lang="en-US"/>
        </a:p>
      </dgm:t>
    </dgm:pt>
    <dgm:pt modelId="{B01C7630-A834-4579-9468-3EEB4A3DF5AC}" type="sibTrans" cxnId="{AA25E40C-C409-4875-8EFD-B2810D6F3DE2}">
      <dgm:prSet/>
      <dgm:spPr/>
      <dgm:t>
        <a:bodyPr/>
        <a:lstStyle/>
        <a:p>
          <a:endParaRPr lang="en-US"/>
        </a:p>
      </dgm:t>
    </dgm:pt>
    <dgm:pt modelId="{B857A75C-5CC4-4D9A-BBAB-228445B31992}">
      <dgm:prSet custT="1"/>
      <dgm:spPr/>
      <dgm:t>
        <a:bodyPr/>
        <a:lstStyle/>
        <a:p>
          <a:r>
            <a:rPr lang="en-US" sz="2200" dirty="0" smtClean="0">
              <a:solidFill>
                <a:schemeClr val="tx2"/>
              </a:solidFill>
            </a:rPr>
            <a:t>Guideline: Managing </a:t>
          </a:r>
          <a:r>
            <a:rPr lang="en-US" sz="2200" dirty="0" err="1" smtClean="0">
              <a:solidFill>
                <a:schemeClr val="tx2"/>
              </a:solidFill>
            </a:rPr>
            <a:t>Nonadherent</a:t>
          </a:r>
          <a:r>
            <a:rPr lang="en-US" sz="2200" dirty="0" smtClean="0">
              <a:solidFill>
                <a:schemeClr val="tx2"/>
              </a:solidFill>
            </a:rPr>
            <a:t> Patients </a:t>
          </a:r>
          <a:r>
            <a:rPr lang="en-US" sz="2200" dirty="0" smtClean="0">
              <a:solidFill>
                <a:schemeClr val="tx2"/>
              </a:solidFill>
              <a:hlinkClick xmlns:r="http://schemas.openxmlformats.org/officeDocument/2006/relationships" r:id="rId4"/>
            </a:rPr>
            <a:t>www.medpro.com/documents/10502/2837997/Guideline_Managing+Nonadherent+Patients.pdf</a:t>
          </a:r>
          <a:r>
            <a:rPr lang="en-US" sz="2200" dirty="0" smtClean="0">
              <a:solidFill>
                <a:schemeClr val="tx2"/>
              </a:solidFill>
            </a:rPr>
            <a:t>   </a:t>
          </a:r>
          <a:endParaRPr lang="en-US" sz="2200" dirty="0">
            <a:solidFill>
              <a:schemeClr val="tx2"/>
            </a:solidFill>
          </a:endParaRPr>
        </a:p>
      </dgm:t>
    </dgm:pt>
    <dgm:pt modelId="{9C19A481-DF9E-4354-98CA-FA44F2A3E3EC}" type="parTrans" cxnId="{5813F8EF-F854-4062-BD20-3A1B0C2E4080}">
      <dgm:prSet/>
      <dgm:spPr/>
      <dgm:t>
        <a:bodyPr/>
        <a:lstStyle/>
        <a:p>
          <a:endParaRPr lang="en-US"/>
        </a:p>
      </dgm:t>
    </dgm:pt>
    <dgm:pt modelId="{3A63F270-98D7-48CA-9DE3-1A3DBE53356A}" type="sibTrans" cxnId="{5813F8EF-F854-4062-BD20-3A1B0C2E4080}">
      <dgm:prSet/>
      <dgm:spPr/>
      <dgm:t>
        <a:bodyPr/>
        <a:lstStyle/>
        <a:p>
          <a:endParaRPr lang="en-US"/>
        </a:p>
      </dgm:t>
    </dgm:pt>
    <dgm:pt modelId="{91625F5D-4C61-4237-856F-0D70B5FFD4ED}">
      <dgm:prSet custT="1"/>
      <dgm:spPr/>
      <dgm:t>
        <a:bodyPr/>
        <a:lstStyle/>
        <a:p>
          <a:r>
            <a:rPr lang="en-US" sz="2200" dirty="0" smtClean="0">
              <a:solidFill>
                <a:schemeClr val="tx2"/>
              </a:solidFill>
            </a:rPr>
            <a:t>Guideline: Patient Agreements in Clinical Practice </a:t>
          </a:r>
          <a:r>
            <a:rPr lang="en-US" sz="2200" dirty="0" smtClean="0">
              <a:solidFill>
                <a:schemeClr val="tx2"/>
              </a:solidFill>
              <a:hlinkClick xmlns:r="http://schemas.openxmlformats.org/officeDocument/2006/relationships" r:id="rId5"/>
            </a:rPr>
            <a:t>www.medpro.com/documents/10502/2837997/Guideline_Patient+Agreements+in+Clinical+Practice.pdf</a:t>
          </a:r>
          <a:r>
            <a:rPr lang="en-US" sz="2200" dirty="0" smtClean="0">
              <a:solidFill>
                <a:schemeClr val="tx2"/>
              </a:solidFill>
            </a:rPr>
            <a:t>    </a:t>
          </a:r>
          <a:endParaRPr lang="en-US" sz="2200" dirty="0">
            <a:solidFill>
              <a:schemeClr val="tx2"/>
            </a:solidFill>
          </a:endParaRPr>
        </a:p>
      </dgm:t>
    </dgm:pt>
    <dgm:pt modelId="{D7E9E16B-2AD9-42EB-8CA8-1E941BF369DA}" type="parTrans" cxnId="{40576194-51F6-4B51-ABCC-EC61A0DC4333}">
      <dgm:prSet/>
      <dgm:spPr/>
      <dgm:t>
        <a:bodyPr/>
        <a:lstStyle/>
        <a:p>
          <a:endParaRPr lang="en-US"/>
        </a:p>
      </dgm:t>
    </dgm:pt>
    <dgm:pt modelId="{5CFA9EED-C112-4E1D-819B-1A0A340DE63B}" type="sibTrans" cxnId="{40576194-51F6-4B51-ABCC-EC61A0DC4333}">
      <dgm:prSet/>
      <dgm:spPr/>
      <dgm:t>
        <a:bodyPr/>
        <a:lstStyle/>
        <a:p>
          <a:endParaRPr lang="en-US"/>
        </a:p>
      </dgm:t>
    </dgm:pt>
    <dgm:pt modelId="{3558FFD3-28D0-4F6A-BA03-6A10007C02D3}">
      <dgm:prSet custT="1"/>
      <dgm:spPr/>
      <dgm:t>
        <a:bodyPr/>
        <a:lstStyle/>
        <a:p>
          <a:r>
            <a:rPr lang="en-US" sz="2200" dirty="0" smtClean="0">
              <a:solidFill>
                <a:schemeClr val="tx2"/>
              </a:solidFill>
            </a:rPr>
            <a:t>Guideline: Terminating a Provider-Patient Relationship </a:t>
          </a:r>
          <a:r>
            <a:rPr lang="en-US" sz="2200" dirty="0" smtClean="0">
              <a:solidFill>
                <a:schemeClr val="tx2"/>
              </a:solidFill>
              <a:hlinkClick xmlns:r="http://schemas.openxmlformats.org/officeDocument/2006/relationships" r:id="rId6"/>
            </a:rPr>
            <a:t>www.medpro.com/documents/10502/2837997/Guideline_Terminating+a+Provider-Patient</a:t>
          </a:r>
          <a:br>
            <a:rPr lang="en-US" sz="2200" dirty="0" smtClean="0">
              <a:solidFill>
                <a:schemeClr val="tx2"/>
              </a:solidFill>
              <a:hlinkClick xmlns:r="http://schemas.openxmlformats.org/officeDocument/2006/relationships" r:id="rId6"/>
            </a:rPr>
          </a:br>
          <a:r>
            <a:rPr lang="en-US" sz="2200" dirty="0" smtClean="0">
              <a:solidFill>
                <a:schemeClr val="tx2"/>
              </a:solidFill>
              <a:hlinkClick xmlns:r="http://schemas.openxmlformats.org/officeDocument/2006/relationships" r:id="rId6"/>
            </a:rPr>
            <a:t>+Relationship.pdf</a:t>
          </a:r>
          <a:r>
            <a:rPr lang="en-US" sz="2200" dirty="0" smtClean="0">
              <a:solidFill>
                <a:schemeClr val="tx2"/>
              </a:solidFill>
            </a:rPr>
            <a:t> </a:t>
          </a:r>
          <a:endParaRPr lang="en-US" sz="2200" dirty="0">
            <a:solidFill>
              <a:schemeClr val="tx2"/>
            </a:solidFill>
          </a:endParaRPr>
        </a:p>
      </dgm:t>
    </dgm:pt>
    <dgm:pt modelId="{35ADCC17-C30E-40BD-AF5B-22C68F5E8E62}" type="parTrans" cxnId="{DE97C184-79F7-446E-9B91-09B9F507306B}">
      <dgm:prSet/>
      <dgm:spPr/>
      <dgm:t>
        <a:bodyPr/>
        <a:lstStyle/>
        <a:p>
          <a:endParaRPr lang="en-US"/>
        </a:p>
      </dgm:t>
    </dgm:pt>
    <dgm:pt modelId="{951CB928-C265-41CE-9FCC-C7C1E385BEDF}" type="sibTrans" cxnId="{DE97C184-79F7-446E-9B91-09B9F507306B}">
      <dgm:prSet/>
      <dgm:spPr/>
      <dgm:t>
        <a:bodyPr/>
        <a:lstStyle/>
        <a:p>
          <a:endParaRPr lang="en-US"/>
        </a:p>
      </dgm:t>
    </dgm:pt>
    <dgm:pt modelId="{AC13E6BD-DDB4-4184-A468-D348D51EA51C}" type="pres">
      <dgm:prSet presAssocID="{37F836D1-36A0-40C4-B730-DFCAD19466F0}" presName="vert0" presStyleCnt="0">
        <dgm:presLayoutVars>
          <dgm:dir/>
          <dgm:animOne val="branch"/>
          <dgm:animLvl val="lvl"/>
        </dgm:presLayoutVars>
      </dgm:prSet>
      <dgm:spPr/>
      <dgm:t>
        <a:bodyPr/>
        <a:lstStyle/>
        <a:p>
          <a:endParaRPr lang="en-US"/>
        </a:p>
      </dgm:t>
    </dgm:pt>
    <dgm:pt modelId="{9902AD91-747B-4E02-834A-6E4990AC19E3}" type="pres">
      <dgm:prSet presAssocID="{8419A0B3-0D58-4D20-9C90-30F5FD8B2DD1}" presName="thickLine" presStyleLbl="alignNode1" presStyleIdx="0" presStyleCnt="6"/>
      <dgm:spPr/>
    </dgm:pt>
    <dgm:pt modelId="{D287882F-9E47-47E2-B860-D08A434C20AD}" type="pres">
      <dgm:prSet presAssocID="{8419A0B3-0D58-4D20-9C90-30F5FD8B2DD1}" presName="horz1" presStyleCnt="0"/>
      <dgm:spPr/>
    </dgm:pt>
    <dgm:pt modelId="{FF4FC6B7-1458-4B4C-A50A-489E99AD7D99}" type="pres">
      <dgm:prSet presAssocID="{8419A0B3-0D58-4D20-9C90-30F5FD8B2DD1}" presName="tx1" presStyleLbl="revTx" presStyleIdx="0" presStyleCnt="6"/>
      <dgm:spPr/>
      <dgm:t>
        <a:bodyPr/>
        <a:lstStyle/>
        <a:p>
          <a:endParaRPr lang="en-US"/>
        </a:p>
      </dgm:t>
    </dgm:pt>
    <dgm:pt modelId="{8C2072D8-7860-4825-AA8C-BEF86120FAA8}" type="pres">
      <dgm:prSet presAssocID="{8419A0B3-0D58-4D20-9C90-30F5FD8B2DD1}" presName="vert1" presStyleCnt="0"/>
      <dgm:spPr/>
    </dgm:pt>
    <dgm:pt modelId="{F1059C81-BCD7-45B3-9CF2-67A45879AB8A}" type="pres">
      <dgm:prSet presAssocID="{46FDD81A-FC47-4FD9-B448-50FD18C2DCE7}" presName="thickLine" presStyleLbl="alignNode1" presStyleIdx="1" presStyleCnt="6"/>
      <dgm:spPr/>
    </dgm:pt>
    <dgm:pt modelId="{8FB5DCC0-473C-43F3-8821-5B300C1BCB48}" type="pres">
      <dgm:prSet presAssocID="{46FDD81A-FC47-4FD9-B448-50FD18C2DCE7}" presName="horz1" presStyleCnt="0"/>
      <dgm:spPr/>
    </dgm:pt>
    <dgm:pt modelId="{4CBE74B6-0023-4780-99ED-D20239A4EA04}" type="pres">
      <dgm:prSet presAssocID="{46FDD81A-FC47-4FD9-B448-50FD18C2DCE7}" presName="tx1" presStyleLbl="revTx" presStyleIdx="1" presStyleCnt="6"/>
      <dgm:spPr/>
      <dgm:t>
        <a:bodyPr/>
        <a:lstStyle/>
        <a:p>
          <a:endParaRPr lang="en-US"/>
        </a:p>
      </dgm:t>
    </dgm:pt>
    <dgm:pt modelId="{71A3A561-ED65-4853-ACA5-5573691F9CEE}" type="pres">
      <dgm:prSet presAssocID="{46FDD81A-FC47-4FD9-B448-50FD18C2DCE7}" presName="vert1" presStyleCnt="0"/>
      <dgm:spPr/>
    </dgm:pt>
    <dgm:pt modelId="{8F48B5E0-4084-40A9-99E9-FDEC6DCFA1B9}" type="pres">
      <dgm:prSet presAssocID="{C7D99CD1-C2B9-49A3-8BE3-F47834244A25}" presName="thickLine" presStyleLbl="alignNode1" presStyleIdx="2" presStyleCnt="6"/>
      <dgm:spPr/>
    </dgm:pt>
    <dgm:pt modelId="{C0B22A69-70F8-465F-85C9-528295020DF1}" type="pres">
      <dgm:prSet presAssocID="{C7D99CD1-C2B9-49A3-8BE3-F47834244A25}" presName="horz1" presStyleCnt="0"/>
      <dgm:spPr/>
    </dgm:pt>
    <dgm:pt modelId="{439C9730-8FEB-4F04-89E5-D0D7F6A4A5E7}" type="pres">
      <dgm:prSet presAssocID="{C7D99CD1-C2B9-49A3-8BE3-F47834244A25}" presName="tx1" presStyleLbl="revTx" presStyleIdx="2" presStyleCnt="6"/>
      <dgm:spPr/>
      <dgm:t>
        <a:bodyPr/>
        <a:lstStyle/>
        <a:p>
          <a:endParaRPr lang="en-US"/>
        </a:p>
      </dgm:t>
    </dgm:pt>
    <dgm:pt modelId="{07954260-0770-4B46-B33B-3CFADBF91563}" type="pres">
      <dgm:prSet presAssocID="{C7D99CD1-C2B9-49A3-8BE3-F47834244A25}" presName="vert1" presStyleCnt="0"/>
      <dgm:spPr/>
    </dgm:pt>
    <dgm:pt modelId="{9A4AEE5C-2A18-4B48-BE42-B4D753BCEA78}" type="pres">
      <dgm:prSet presAssocID="{B857A75C-5CC4-4D9A-BBAB-228445B31992}" presName="thickLine" presStyleLbl="alignNode1" presStyleIdx="3" presStyleCnt="6"/>
      <dgm:spPr/>
    </dgm:pt>
    <dgm:pt modelId="{20408285-430E-4FF0-A615-D733AC8AF968}" type="pres">
      <dgm:prSet presAssocID="{B857A75C-5CC4-4D9A-BBAB-228445B31992}" presName="horz1" presStyleCnt="0"/>
      <dgm:spPr/>
    </dgm:pt>
    <dgm:pt modelId="{662FEF1A-61F0-42D8-B0CD-476B2A5409C6}" type="pres">
      <dgm:prSet presAssocID="{B857A75C-5CC4-4D9A-BBAB-228445B31992}" presName="tx1" presStyleLbl="revTx" presStyleIdx="3" presStyleCnt="6"/>
      <dgm:spPr/>
      <dgm:t>
        <a:bodyPr/>
        <a:lstStyle/>
        <a:p>
          <a:endParaRPr lang="en-US"/>
        </a:p>
      </dgm:t>
    </dgm:pt>
    <dgm:pt modelId="{2212A19F-C02C-4858-ABF7-BBFC2E817654}" type="pres">
      <dgm:prSet presAssocID="{B857A75C-5CC4-4D9A-BBAB-228445B31992}" presName="vert1" presStyleCnt="0"/>
      <dgm:spPr/>
    </dgm:pt>
    <dgm:pt modelId="{89C7E308-2A40-4796-B1F6-889E03628CDF}" type="pres">
      <dgm:prSet presAssocID="{91625F5D-4C61-4237-856F-0D70B5FFD4ED}" presName="thickLine" presStyleLbl="alignNode1" presStyleIdx="4" presStyleCnt="6"/>
      <dgm:spPr/>
    </dgm:pt>
    <dgm:pt modelId="{C5241F38-7E91-4B51-A64A-54AFF679A7B9}" type="pres">
      <dgm:prSet presAssocID="{91625F5D-4C61-4237-856F-0D70B5FFD4ED}" presName="horz1" presStyleCnt="0"/>
      <dgm:spPr/>
    </dgm:pt>
    <dgm:pt modelId="{78D30BC8-0634-4B32-A07C-BF50C585D43B}" type="pres">
      <dgm:prSet presAssocID="{91625F5D-4C61-4237-856F-0D70B5FFD4ED}" presName="tx1" presStyleLbl="revTx" presStyleIdx="4" presStyleCnt="6"/>
      <dgm:spPr/>
      <dgm:t>
        <a:bodyPr/>
        <a:lstStyle/>
        <a:p>
          <a:endParaRPr lang="en-US"/>
        </a:p>
      </dgm:t>
    </dgm:pt>
    <dgm:pt modelId="{43189393-E311-4A61-BFAF-EF3CFFE90178}" type="pres">
      <dgm:prSet presAssocID="{91625F5D-4C61-4237-856F-0D70B5FFD4ED}" presName="vert1" presStyleCnt="0"/>
      <dgm:spPr/>
    </dgm:pt>
    <dgm:pt modelId="{144AF099-7DCC-4D40-943D-424FFD3763C2}" type="pres">
      <dgm:prSet presAssocID="{3558FFD3-28D0-4F6A-BA03-6A10007C02D3}" presName="thickLine" presStyleLbl="alignNode1" presStyleIdx="5" presStyleCnt="6"/>
      <dgm:spPr/>
    </dgm:pt>
    <dgm:pt modelId="{620F71EB-0BAD-404A-A430-CDC6C7773017}" type="pres">
      <dgm:prSet presAssocID="{3558FFD3-28D0-4F6A-BA03-6A10007C02D3}" presName="horz1" presStyleCnt="0"/>
      <dgm:spPr/>
    </dgm:pt>
    <dgm:pt modelId="{F056CDFB-4883-47A9-946D-73022D52DB53}" type="pres">
      <dgm:prSet presAssocID="{3558FFD3-28D0-4F6A-BA03-6A10007C02D3}" presName="tx1" presStyleLbl="revTx" presStyleIdx="5" presStyleCnt="6"/>
      <dgm:spPr/>
      <dgm:t>
        <a:bodyPr/>
        <a:lstStyle/>
        <a:p>
          <a:endParaRPr lang="en-US"/>
        </a:p>
      </dgm:t>
    </dgm:pt>
    <dgm:pt modelId="{8FF3140A-55AE-4A89-A72C-111672FD4A21}" type="pres">
      <dgm:prSet presAssocID="{3558FFD3-28D0-4F6A-BA03-6A10007C02D3}" presName="vert1" presStyleCnt="0"/>
      <dgm:spPr/>
    </dgm:pt>
  </dgm:ptLst>
  <dgm:cxnLst>
    <dgm:cxn modelId="{5813F8EF-F854-4062-BD20-3A1B0C2E4080}" srcId="{37F836D1-36A0-40C4-B730-DFCAD19466F0}" destId="{B857A75C-5CC4-4D9A-BBAB-228445B31992}" srcOrd="3" destOrd="0" parTransId="{9C19A481-DF9E-4354-98CA-FA44F2A3E3EC}" sibTransId="{3A63F270-98D7-48CA-9DE3-1A3DBE53356A}"/>
    <dgm:cxn modelId="{F72E0AD0-8D28-4262-B283-C108B1B0F31C}" type="presOf" srcId="{B857A75C-5CC4-4D9A-BBAB-228445B31992}" destId="{662FEF1A-61F0-42D8-B0CD-476B2A5409C6}" srcOrd="0" destOrd="0" presId="urn:microsoft.com/office/officeart/2008/layout/LinedList"/>
    <dgm:cxn modelId="{8BEA8D47-3AC0-4553-B21D-14C95F186528}" srcId="{37F836D1-36A0-40C4-B730-DFCAD19466F0}" destId="{46FDD81A-FC47-4FD9-B448-50FD18C2DCE7}" srcOrd="1" destOrd="0" parTransId="{EF05A93F-0FF6-418A-A60A-7158445B6D23}" sibTransId="{2C6A6F1D-E40F-47FD-ADC9-4F271B76CB84}"/>
    <dgm:cxn modelId="{9C486FF8-EED6-443C-836F-CFE54ED8C8B9}" type="presOf" srcId="{8419A0B3-0D58-4D20-9C90-30F5FD8B2DD1}" destId="{FF4FC6B7-1458-4B4C-A50A-489E99AD7D99}" srcOrd="0" destOrd="0" presId="urn:microsoft.com/office/officeart/2008/layout/LinedList"/>
    <dgm:cxn modelId="{D776EEF0-B8AB-4601-9C1F-BDBB08450AC5}" type="presOf" srcId="{3558FFD3-28D0-4F6A-BA03-6A10007C02D3}" destId="{F056CDFB-4883-47A9-946D-73022D52DB53}" srcOrd="0" destOrd="0" presId="urn:microsoft.com/office/officeart/2008/layout/LinedList"/>
    <dgm:cxn modelId="{71DCE6ED-F014-4236-804D-8BF8BCE57C55}" type="presOf" srcId="{91625F5D-4C61-4237-856F-0D70B5FFD4ED}" destId="{78D30BC8-0634-4B32-A07C-BF50C585D43B}" srcOrd="0" destOrd="0" presId="urn:microsoft.com/office/officeart/2008/layout/LinedList"/>
    <dgm:cxn modelId="{129BBA97-0BE0-42FA-AB93-AD75B5381B95}" srcId="{37F836D1-36A0-40C4-B730-DFCAD19466F0}" destId="{8419A0B3-0D58-4D20-9C90-30F5FD8B2DD1}" srcOrd="0" destOrd="0" parTransId="{DC3281BA-FE9F-47F8-8FF6-0822E15164E6}" sibTransId="{78EEE517-6DAE-4CDD-B21D-501095B10464}"/>
    <dgm:cxn modelId="{9551C2E2-CCA1-4A83-8FCE-FC3D9E949518}" type="presOf" srcId="{37F836D1-36A0-40C4-B730-DFCAD19466F0}" destId="{AC13E6BD-DDB4-4184-A468-D348D51EA51C}" srcOrd="0" destOrd="0" presId="urn:microsoft.com/office/officeart/2008/layout/LinedList"/>
    <dgm:cxn modelId="{A910D6A6-BCB6-4823-9D00-47056338F96F}" type="presOf" srcId="{46FDD81A-FC47-4FD9-B448-50FD18C2DCE7}" destId="{4CBE74B6-0023-4780-99ED-D20239A4EA04}" srcOrd="0" destOrd="0" presId="urn:microsoft.com/office/officeart/2008/layout/LinedList"/>
    <dgm:cxn modelId="{AA25E40C-C409-4875-8EFD-B2810D6F3DE2}" srcId="{37F836D1-36A0-40C4-B730-DFCAD19466F0}" destId="{C7D99CD1-C2B9-49A3-8BE3-F47834244A25}" srcOrd="2" destOrd="0" parTransId="{B887B7D7-B127-4C79-9A57-82E2C43D726D}" sibTransId="{B01C7630-A834-4579-9468-3EEB4A3DF5AC}"/>
    <dgm:cxn modelId="{88A5F06E-D803-4D1A-97D6-5AE50B10A1D7}" type="presOf" srcId="{C7D99CD1-C2B9-49A3-8BE3-F47834244A25}" destId="{439C9730-8FEB-4F04-89E5-D0D7F6A4A5E7}" srcOrd="0" destOrd="0" presId="urn:microsoft.com/office/officeart/2008/layout/LinedList"/>
    <dgm:cxn modelId="{DE97C184-79F7-446E-9B91-09B9F507306B}" srcId="{37F836D1-36A0-40C4-B730-DFCAD19466F0}" destId="{3558FFD3-28D0-4F6A-BA03-6A10007C02D3}" srcOrd="5" destOrd="0" parTransId="{35ADCC17-C30E-40BD-AF5B-22C68F5E8E62}" sibTransId="{951CB928-C265-41CE-9FCC-C7C1E385BEDF}"/>
    <dgm:cxn modelId="{40576194-51F6-4B51-ABCC-EC61A0DC4333}" srcId="{37F836D1-36A0-40C4-B730-DFCAD19466F0}" destId="{91625F5D-4C61-4237-856F-0D70B5FFD4ED}" srcOrd="4" destOrd="0" parTransId="{D7E9E16B-2AD9-42EB-8CA8-1E941BF369DA}" sibTransId="{5CFA9EED-C112-4E1D-819B-1A0A340DE63B}"/>
    <dgm:cxn modelId="{52DA01E6-DB8F-46C1-BCC4-73832C10D97B}" type="presParOf" srcId="{AC13E6BD-DDB4-4184-A468-D348D51EA51C}" destId="{9902AD91-747B-4E02-834A-6E4990AC19E3}" srcOrd="0" destOrd="0" presId="urn:microsoft.com/office/officeart/2008/layout/LinedList"/>
    <dgm:cxn modelId="{A8C5A119-40DB-4A9E-8346-CD868BE09E73}" type="presParOf" srcId="{AC13E6BD-DDB4-4184-A468-D348D51EA51C}" destId="{D287882F-9E47-47E2-B860-D08A434C20AD}" srcOrd="1" destOrd="0" presId="urn:microsoft.com/office/officeart/2008/layout/LinedList"/>
    <dgm:cxn modelId="{424CE178-4669-4CD5-864E-E6AA23B92D02}" type="presParOf" srcId="{D287882F-9E47-47E2-B860-D08A434C20AD}" destId="{FF4FC6B7-1458-4B4C-A50A-489E99AD7D99}" srcOrd="0" destOrd="0" presId="urn:microsoft.com/office/officeart/2008/layout/LinedList"/>
    <dgm:cxn modelId="{63F6C81F-D3E8-4061-87CB-C618C9CE341E}" type="presParOf" srcId="{D287882F-9E47-47E2-B860-D08A434C20AD}" destId="{8C2072D8-7860-4825-AA8C-BEF86120FAA8}" srcOrd="1" destOrd="0" presId="urn:microsoft.com/office/officeart/2008/layout/LinedList"/>
    <dgm:cxn modelId="{536C25FA-0873-4AAB-91C7-D674B13B4D31}" type="presParOf" srcId="{AC13E6BD-DDB4-4184-A468-D348D51EA51C}" destId="{F1059C81-BCD7-45B3-9CF2-67A45879AB8A}" srcOrd="2" destOrd="0" presId="urn:microsoft.com/office/officeart/2008/layout/LinedList"/>
    <dgm:cxn modelId="{8EB8ACEE-FFB7-4BC3-B371-FFDEEBEB95F8}" type="presParOf" srcId="{AC13E6BD-DDB4-4184-A468-D348D51EA51C}" destId="{8FB5DCC0-473C-43F3-8821-5B300C1BCB48}" srcOrd="3" destOrd="0" presId="urn:microsoft.com/office/officeart/2008/layout/LinedList"/>
    <dgm:cxn modelId="{F8208F45-DAF0-4006-9FE2-3F964BF711E5}" type="presParOf" srcId="{8FB5DCC0-473C-43F3-8821-5B300C1BCB48}" destId="{4CBE74B6-0023-4780-99ED-D20239A4EA04}" srcOrd="0" destOrd="0" presId="urn:microsoft.com/office/officeart/2008/layout/LinedList"/>
    <dgm:cxn modelId="{BC5BC853-45B3-4D04-A45B-3B39971924B3}" type="presParOf" srcId="{8FB5DCC0-473C-43F3-8821-5B300C1BCB48}" destId="{71A3A561-ED65-4853-ACA5-5573691F9CEE}" srcOrd="1" destOrd="0" presId="urn:microsoft.com/office/officeart/2008/layout/LinedList"/>
    <dgm:cxn modelId="{BBC1AF88-BF0A-4FF2-8FCF-90B8B2139A2F}" type="presParOf" srcId="{AC13E6BD-DDB4-4184-A468-D348D51EA51C}" destId="{8F48B5E0-4084-40A9-99E9-FDEC6DCFA1B9}" srcOrd="4" destOrd="0" presId="urn:microsoft.com/office/officeart/2008/layout/LinedList"/>
    <dgm:cxn modelId="{C03943D1-AABC-475F-9F88-11D5223F5C56}" type="presParOf" srcId="{AC13E6BD-DDB4-4184-A468-D348D51EA51C}" destId="{C0B22A69-70F8-465F-85C9-528295020DF1}" srcOrd="5" destOrd="0" presId="urn:microsoft.com/office/officeart/2008/layout/LinedList"/>
    <dgm:cxn modelId="{B52B780D-19A5-4AD6-926C-C80748A8A733}" type="presParOf" srcId="{C0B22A69-70F8-465F-85C9-528295020DF1}" destId="{439C9730-8FEB-4F04-89E5-D0D7F6A4A5E7}" srcOrd="0" destOrd="0" presId="urn:microsoft.com/office/officeart/2008/layout/LinedList"/>
    <dgm:cxn modelId="{15C687D3-3D33-4FE3-995B-D6C551367F81}" type="presParOf" srcId="{C0B22A69-70F8-465F-85C9-528295020DF1}" destId="{07954260-0770-4B46-B33B-3CFADBF91563}" srcOrd="1" destOrd="0" presId="urn:microsoft.com/office/officeart/2008/layout/LinedList"/>
    <dgm:cxn modelId="{810637E5-413E-49E5-9AB6-F486565F7640}" type="presParOf" srcId="{AC13E6BD-DDB4-4184-A468-D348D51EA51C}" destId="{9A4AEE5C-2A18-4B48-BE42-B4D753BCEA78}" srcOrd="6" destOrd="0" presId="urn:microsoft.com/office/officeart/2008/layout/LinedList"/>
    <dgm:cxn modelId="{5B929895-D57E-4986-93B9-3A59245F4712}" type="presParOf" srcId="{AC13E6BD-DDB4-4184-A468-D348D51EA51C}" destId="{20408285-430E-4FF0-A615-D733AC8AF968}" srcOrd="7" destOrd="0" presId="urn:microsoft.com/office/officeart/2008/layout/LinedList"/>
    <dgm:cxn modelId="{D4042514-568E-40B4-A598-F642D1E3510D}" type="presParOf" srcId="{20408285-430E-4FF0-A615-D733AC8AF968}" destId="{662FEF1A-61F0-42D8-B0CD-476B2A5409C6}" srcOrd="0" destOrd="0" presId="urn:microsoft.com/office/officeart/2008/layout/LinedList"/>
    <dgm:cxn modelId="{AFB3A4E3-6CE7-4BD6-9E3E-D2D440934F74}" type="presParOf" srcId="{20408285-430E-4FF0-A615-D733AC8AF968}" destId="{2212A19F-C02C-4858-ABF7-BBFC2E817654}" srcOrd="1" destOrd="0" presId="urn:microsoft.com/office/officeart/2008/layout/LinedList"/>
    <dgm:cxn modelId="{EF4D435F-2EA0-4DE9-B080-E0CBDC256A7B}" type="presParOf" srcId="{AC13E6BD-DDB4-4184-A468-D348D51EA51C}" destId="{89C7E308-2A40-4796-B1F6-889E03628CDF}" srcOrd="8" destOrd="0" presId="urn:microsoft.com/office/officeart/2008/layout/LinedList"/>
    <dgm:cxn modelId="{7DE8B164-B6B4-475E-A505-57FDE202D001}" type="presParOf" srcId="{AC13E6BD-DDB4-4184-A468-D348D51EA51C}" destId="{C5241F38-7E91-4B51-A64A-54AFF679A7B9}" srcOrd="9" destOrd="0" presId="urn:microsoft.com/office/officeart/2008/layout/LinedList"/>
    <dgm:cxn modelId="{2389F570-EC6A-4FBA-9A71-195FE8DFEC5E}" type="presParOf" srcId="{C5241F38-7E91-4B51-A64A-54AFF679A7B9}" destId="{78D30BC8-0634-4B32-A07C-BF50C585D43B}" srcOrd="0" destOrd="0" presId="urn:microsoft.com/office/officeart/2008/layout/LinedList"/>
    <dgm:cxn modelId="{349840C4-2C74-49FA-97C6-F01686BEC489}" type="presParOf" srcId="{C5241F38-7E91-4B51-A64A-54AFF679A7B9}" destId="{43189393-E311-4A61-BFAF-EF3CFFE90178}" srcOrd="1" destOrd="0" presId="urn:microsoft.com/office/officeart/2008/layout/LinedList"/>
    <dgm:cxn modelId="{21B3BC6B-5C37-463C-BED5-553F49A7AEF2}" type="presParOf" srcId="{AC13E6BD-DDB4-4184-A468-D348D51EA51C}" destId="{144AF099-7DCC-4D40-943D-424FFD3763C2}" srcOrd="10" destOrd="0" presId="urn:microsoft.com/office/officeart/2008/layout/LinedList"/>
    <dgm:cxn modelId="{DDC11C16-16E4-4AF2-A0ED-7EB8FB731A5D}" type="presParOf" srcId="{AC13E6BD-DDB4-4184-A468-D348D51EA51C}" destId="{620F71EB-0BAD-404A-A430-CDC6C7773017}" srcOrd="11" destOrd="0" presId="urn:microsoft.com/office/officeart/2008/layout/LinedList"/>
    <dgm:cxn modelId="{037A99BC-5ACA-4088-8D30-2AECEFA0CC75}" type="presParOf" srcId="{620F71EB-0BAD-404A-A430-CDC6C7773017}" destId="{F056CDFB-4883-47A9-946D-73022D52DB53}" srcOrd="0" destOrd="0" presId="urn:microsoft.com/office/officeart/2008/layout/LinedList"/>
    <dgm:cxn modelId="{DCE48140-800D-4C63-85BB-AB25F09CE898}" type="presParOf" srcId="{620F71EB-0BAD-404A-A430-CDC6C7773017}" destId="{8FF3140A-55AE-4A89-A72C-111672FD4A2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863F52-018C-4FDF-8B6C-A2257317EB7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541C2D2-461E-4BCD-8A25-C5ECD351806F}">
      <dgm:prSet phldrT="[Text]" custT="1"/>
      <dgm:spPr/>
      <dgm:t>
        <a:bodyPr/>
        <a:lstStyle/>
        <a:p>
          <a:pPr algn="l"/>
          <a:r>
            <a:rPr lang="en-US" sz="2200" i="0" dirty="0"/>
            <a:t>Associated with cases involving documentation-related issues 23% more often than with other contributing risk factors.</a:t>
          </a:r>
        </a:p>
      </dgm:t>
    </dgm:pt>
    <dgm:pt modelId="{7B433F6A-9465-4930-BE6B-FAEDC22080BF}" type="sibTrans" cxnId="{86021F06-A7DE-4ECD-9F6A-256EFDAEE4E6}">
      <dgm:prSet/>
      <dgm:spPr/>
      <dgm:t>
        <a:bodyPr/>
        <a:lstStyle/>
        <a:p>
          <a:pPr algn="l"/>
          <a:endParaRPr lang="en-US" sz="2400">
            <a:solidFill>
              <a:schemeClr val="tx2"/>
            </a:solidFill>
          </a:endParaRPr>
        </a:p>
      </dgm:t>
    </dgm:pt>
    <dgm:pt modelId="{13C2D22F-375C-43A2-A469-0A965FDED5AB}" type="parTrans" cxnId="{86021F06-A7DE-4ECD-9F6A-256EFDAEE4E6}">
      <dgm:prSet/>
      <dgm:spPr/>
      <dgm:t>
        <a:bodyPr/>
        <a:lstStyle/>
        <a:p>
          <a:pPr algn="l"/>
          <a:endParaRPr lang="en-US" sz="2400">
            <a:solidFill>
              <a:schemeClr val="tx2"/>
            </a:solidFill>
          </a:endParaRPr>
        </a:p>
      </dgm:t>
    </dgm:pt>
    <dgm:pt modelId="{D34F885B-ED1A-46B1-98FC-6A4E5293D02A}">
      <dgm:prSet custT="1"/>
      <dgm:spPr/>
      <dgm:t>
        <a:bodyPr/>
        <a:lstStyle/>
        <a:p>
          <a:pPr algn="l"/>
          <a:r>
            <a:rPr lang="en-US" sz="2200" dirty="0"/>
            <a:t>Noted most often in implant-related cases. Implant cases with patient selection issues are, on average, </a:t>
          </a:r>
          <a:r>
            <a:rPr lang="en-US" sz="2200" b="1" dirty="0"/>
            <a:t>65% more </a:t>
          </a:r>
          <a:r>
            <a:rPr lang="en-US" sz="2200" dirty="0"/>
            <a:t>expensive to resolve than all implant cases.</a:t>
          </a:r>
        </a:p>
      </dgm:t>
    </dgm:pt>
    <dgm:pt modelId="{14987D15-89B2-4CB9-9698-4EE9933B6DC3}" type="parTrans" cxnId="{EA90C35F-42DC-4B6A-9811-42E4E11EFA34}">
      <dgm:prSet/>
      <dgm:spPr/>
      <dgm:t>
        <a:bodyPr/>
        <a:lstStyle/>
        <a:p>
          <a:pPr algn="l"/>
          <a:endParaRPr lang="en-US" sz="2400">
            <a:solidFill>
              <a:schemeClr val="tx2"/>
            </a:solidFill>
          </a:endParaRPr>
        </a:p>
      </dgm:t>
    </dgm:pt>
    <dgm:pt modelId="{A3421C0C-099B-4D83-B2F5-0F835E25FF3A}" type="sibTrans" cxnId="{EA90C35F-42DC-4B6A-9811-42E4E11EFA34}">
      <dgm:prSet/>
      <dgm:spPr/>
      <dgm:t>
        <a:bodyPr/>
        <a:lstStyle/>
        <a:p>
          <a:pPr algn="l"/>
          <a:endParaRPr lang="en-US" sz="2400">
            <a:solidFill>
              <a:schemeClr val="tx2"/>
            </a:solidFill>
          </a:endParaRPr>
        </a:p>
      </dgm:t>
    </dgm:pt>
    <dgm:pt modelId="{6BDA3238-3FB2-4EC4-AFF3-B93A442A9DE2}">
      <dgm:prSet phldrT="[Text]" custT="1"/>
      <dgm:spPr/>
      <dgm:t>
        <a:bodyPr/>
        <a:lstStyle/>
        <a:p>
          <a:pPr algn="l"/>
          <a:r>
            <a:rPr lang="en-US" sz="2200" dirty="0"/>
            <a:t>Account for </a:t>
          </a:r>
          <a:r>
            <a:rPr lang="en-US" sz="2200" dirty="0" smtClean="0"/>
            <a:t>25.3% </a:t>
          </a:r>
          <a:r>
            <a:rPr lang="en-US" sz="2200" dirty="0"/>
            <a:t>of all cases and </a:t>
          </a:r>
          <a:r>
            <a:rPr lang="en-US" sz="2200" dirty="0" smtClean="0"/>
            <a:t>25.86% </a:t>
          </a:r>
          <a:r>
            <a:rPr lang="en-US" sz="2200" dirty="0"/>
            <a:t>of total dollars paid</a:t>
          </a:r>
          <a:r>
            <a:rPr lang="en-US" sz="2200" dirty="0" smtClean="0"/>
            <a:t>.</a:t>
          </a:r>
        </a:p>
      </dgm:t>
    </dgm:pt>
    <dgm:pt modelId="{DD9F39F0-D3F1-4001-AB3F-3E1EAE7EDAF5}" type="sibTrans" cxnId="{67AD650D-5851-45A6-87AC-87FC5B4329C7}">
      <dgm:prSet/>
      <dgm:spPr/>
      <dgm:t>
        <a:bodyPr/>
        <a:lstStyle/>
        <a:p>
          <a:pPr algn="l"/>
          <a:endParaRPr lang="en-US" sz="2400">
            <a:solidFill>
              <a:schemeClr val="tx2"/>
            </a:solidFill>
          </a:endParaRPr>
        </a:p>
      </dgm:t>
    </dgm:pt>
    <dgm:pt modelId="{322CC898-E072-48A7-B97B-D60EE5CA9182}" type="parTrans" cxnId="{67AD650D-5851-45A6-87AC-87FC5B4329C7}">
      <dgm:prSet/>
      <dgm:spPr/>
      <dgm:t>
        <a:bodyPr/>
        <a:lstStyle/>
        <a:p>
          <a:pPr algn="l"/>
          <a:endParaRPr lang="en-US" sz="2400">
            <a:solidFill>
              <a:schemeClr val="tx2"/>
            </a:solidFill>
          </a:endParaRPr>
        </a:p>
      </dgm:t>
    </dgm:pt>
    <dgm:pt modelId="{E743A006-D2C9-4B5D-B779-770113442D08}" type="pres">
      <dgm:prSet presAssocID="{05863F52-018C-4FDF-8B6C-A2257317EB71}" presName="linear" presStyleCnt="0">
        <dgm:presLayoutVars>
          <dgm:animLvl val="lvl"/>
          <dgm:resizeHandles val="exact"/>
        </dgm:presLayoutVars>
      </dgm:prSet>
      <dgm:spPr/>
      <dgm:t>
        <a:bodyPr/>
        <a:lstStyle/>
        <a:p>
          <a:endParaRPr lang="en-US"/>
        </a:p>
      </dgm:t>
    </dgm:pt>
    <dgm:pt modelId="{339FA9FE-1711-4E86-9CCB-A3EA4EE83EE5}" type="pres">
      <dgm:prSet presAssocID="{6BDA3238-3FB2-4EC4-AFF3-B93A442A9DE2}" presName="parentText" presStyleLbl="node1" presStyleIdx="0" presStyleCnt="3">
        <dgm:presLayoutVars>
          <dgm:chMax val="0"/>
          <dgm:bulletEnabled val="1"/>
        </dgm:presLayoutVars>
      </dgm:prSet>
      <dgm:spPr/>
      <dgm:t>
        <a:bodyPr/>
        <a:lstStyle/>
        <a:p>
          <a:endParaRPr lang="en-US"/>
        </a:p>
      </dgm:t>
    </dgm:pt>
    <dgm:pt modelId="{C3A38020-4F49-44CC-899A-FCA8CD3EBB70}" type="pres">
      <dgm:prSet presAssocID="{DD9F39F0-D3F1-4001-AB3F-3E1EAE7EDAF5}" presName="spacer" presStyleCnt="0"/>
      <dgm:spPr/>
      <dgm:t>
        <a:bodyPr/>
        <a:lstStyle/>
        <a:p>
          <a:endParaRPr lang="en-US"/>
        </a:p>
      </dgm:t>
    </dgm:pt>
    <dgm:pt modelId="{448D2C4E-B148-4092-B4D6-B6CAEDF57297}" type="pres">
      <dgm:prSet presAssocID="{D34F885B-ED1A-46B1-98FC-6A4E5293D02A}" presName="parentText" presStyleLbl="node1" presStyleIdx="1" presStyleCnt="3">
        <dgm:presLayoutVars>
          <dgm:chMax val="0"/>
          <dgm:bulletEnabled val="1"/>
        </dgm:presLayoutVars>
      </dgm:prSet>
      <dgm:spPr/>
      <dgm:t>
        <a:bodyPr/>
        <a:lstStyle/>
        <a:p>
          <a:endParaRPr lang="en-US"/>
        </a:p>
      </dgm:t>
    </dgm:pt>
    <dgm:pt modelId="{FED84227-CF7B-4534-9F59-DF62F27674A3}" type="pres">
      <dgm:prSet presAssocID="{A3421C0C-099B-4D83-B2F5-0F835E25FF3A}" presName="spacer" presStyleCnt="0"/>
      <dgm:spPr/>
      <dgm:t>
        <a:bodyPr/>
        <a:lstStyle/>
        <a:p>
          <a:endParaRPr lang="en-US"/>
        </a:p>
      </dgm:t>
    </dgm:pt>
    <dgm:pt modelId="{E5394FBA-E160-4B3D-8CB4-BAE7B0830074}" type="pres">
      <dgm:prSet presAssocID="{C541C2D2-461E-4BCD-8A25-C5ECD351806F}" presName="parentText" presStyleLbl="node1" presStyleIdx="2" presStyleCnt="3">
        <dgm:presLayoutVars>
          <dgm:chMax val="0"/>
          <dgm:bulletEnabled val="1"/>
        </dgm:presLayoutVars>
      </dgm:prSet>
      <dgm:spPr/>
      <dgm:t>
        <a:bodyPr/>
        <a:lstStyle/>
        <a:p>
          <a:endParaRPr lang="en-US"/>
        </a:p>
      </dgm:t>
    </dgm:pt>
  </dgm:ptLst>
  <dgm:cxnLst>
    <dgm:cxn modelId="{86021F06-A7DE-4ECD-9F6A-256EFDAEE4E6}" srcId="{05863F52-018C-4FDF-8B6C-A2257317EB71}" destId="{C541C2D2-461E-4BCD-8A25-C5ECD351806F}" srcOrd="2" destOrd="0" parTransId="{13C2D22F-375C-43A2-A469-0A965FDED5AB}" sibTransId="{7B433F6A-9465-4930-BE6B-FAEDC22080BF}"/>
    <dgm:cxn modelId="{415F998B-C8EB-4E0C-8655-86C2A8D40ABE}" type="presOf" srcId="{C541C2D2-461E-4BCD-8A25-C5ECD351806F}" destId="{E5394FBA-E160-4B3D-8CB4-BAE7B0830074}" srcOrd="0" destOrd="0" presId="urn:microsoft.com/office/officeart/2005/8/layout/vList2"/>
    <dgm:cxn modelId="{EA90C35F-42DC-4B6A-9811-42E4E11EFA34}" srcId="{05863F52-018C-4FDF-8B6C-A2257317EB71}" destId="{D34F885B-ED1A-46B1-98FC-6A4E5293D02A}" srcOrd="1" destOrd="0" parTransId="{14987D15-89B2-4CB9-9698-4EE9933B6DC3}" sibTransId="{A3421C0C-099B-4D83-B2F5-0F835E25FF3A}"/>
    <dgm:cxn modelId="{67AD650D-5851-45A6-87AC-87FC5B4329C7}" srcId="{05863F52-018C-4FDF-8B6C-A2257317EB71}" destId="{6BDA3238-3FB2-4EC4-AFF3-B93A442A9DE2}" srcOrd="0" destOrd="0" parTransId="{322CC898-E072-48A7-B97B-D60EE5CA9182}" sibTransId="{DD9F39F0-D3F1-4001-AB3F-3E1EAE7EDAF5}"/>
    <dgm:cxn modelId="{D6E2B594-9699-40C3-8555-3B15504EE7FF}" type="presOf" srcId="{05863F52-018C-4FDF-8B6C-A2257317EB71}" destId="{E743A006-D2C9-4B5D-B779-770113442D08}" srcOrd="0" destOrd="0" presId="urn:microsoft.com/office/officeart/2005/8/layout/vList2"/>
    <dgm:cxn modelId="{167A85EA-433B-4C92-B4DB-C7C2F91014BE}" type="presOf" srcId="{6BDA3238-3FB2-4EC4-AFF3-B93A442A9DE2}" destId="{339FA9FE-1711-4E86-9CCB-A3EA4EE83EE5}" srcOrd="0" destOrd="0" presId="urn:microsoft.com/office/officeart/2005/8/layout/vList2"/>
    <dgm:cxn modelId="{889E7B20-7679-4CD9-9A5E-7204EE6F1306}" type="presOf" srcId="{D34F885B-ED1A-46B1-98FC-6A4E5293D02A}" destId="{448D2C4E-B148-4092-B4D6-B6CAEDF57297}" srcOrd="0" destOrd="0" presId="urn:microsoft.com/office/officeart/2005/8/layout/vList2"/>
    <dgm:cxn modelId="{9D509B0B-40C3-4E91-9143-3FA30FAE0C4C}" type="presParOf" srcId="{E743A006-D2C9-4B5D-B779-770113442D08}" destId="{339FA9FE-1711-4E86-9CCB-A3EA4EE83EE5}" srcOrd="0" destOrd="0" presId="urn:microsoft.com/office/officeart/2005/8/layout/vList2"/>
    <dgm:cxn modelId="{2F9AAA75-3594-4154-90D1-F813B9FDFDE5}" type="presParOf" srcId="{E743A006-D2C9-4B5D-B779-770113442D08}" destId="{C3A38020-4F49-44CC-899A-FCA8CD3EBB70}" srcOrd="1" destOrd="0" presId="urn:microsoft.com/office/officeart/2005/8/layout/vList2"/>
    <dgm:cxn modelId="{41F7F223-44EA-4A4D-A655-7DD6372ADD63}" type="presParOf" srcId="{E743A006-D2C9-4B5D-B779-770113442D08}" destId="{448D2C4E-B148-4092-B4D6-B6CAEDF57297}" srcOrd="2" destOrd="0" presId="urn:microsoft.com/office/officeart/2005/8/layout/vList2"/>
    <dgm:cxn modelId="{E547DCB3-A2F9-4353-8C78-E90B8D2FDC85}" type="presParOf" srcId="{E743A006-D2C9-4B5D-B779-770113442D08}" destId="{FED84227-CF7B-4534-9F59-DF62F27674A3}" srcOrd="3" destOrd="0" presId="urn:microsoft.com/office/officeart/2005/8/layout/vList2"/>
    <dgm:cxn modelId="{006A622C-477D-4E51-B8A7-CF8FA4FC3EF1}" type="presParOf" srcId="{E743A006-D2C9-4B5D-B779-770113442D08}" destId="{E5394FBA-E160-4B3D-8CB4-BAE7B083007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863F52-018C-4FDF-8B6C-A2257317EB7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743A006-D2C9-4B5D-B779-770113442D08}" type="pres">
      <dgm:prSet presAssocID="{05863F52-018C-4FDF-8B6C-A2257317EB71}" presName="linear" presStyleCnt="0">
        <dgm:presLayoutVars>
          <dgm:animLvl val="lvl"/>
          <dgm:resizeHandles val="exact"/>
        </dgm:presLayoutVars>
      </dgm:prSet>
      <dgm:spPr/>
      <dgm:t>
        <a:bodyPr/>
        <a:lstStyle/>
        <a:p>
          <a:endParaRPr lang="en-US"/>
        </a:p>
      </dgm:t>
    </dgm:pt>
  </dgm:ptLst>
  <dgm:cxnLst>
    <dgm:cxn modelId="{D6E2B594-9699-40C3-8555-3B15504EE7FF}" type="presOf" srcId="{05863F52-018C-4FDF-8B6C-A2257317EB71}" destId="{E743A006-D2C9-4B5D-B779-770113442D0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863F52-018C-4FDF-8B6C-A2257317EB7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B96B136-68B2-4998-A804-AC11F3FECBA1}" type="pres">
      <dgm:prSet presAssocID="{05863F52-018C-4FDF-8B6C-A2257317EB71}" presName="linear" presStyleCnt="0">
        <dgm:presLayoutVars>
          <dgm:dir/>
          <dgm:animLvl val="lvl"/>
          <dgm:resizeHandles val="exact"/>
        </dgm:presLayoutVars>
      </dgm:prSet>
      <dgm:spPr/>
      <dgm:t>
        <a:bodyPr/>
        <a:lstStyle/>
        <a:p>
          <a:endParaRPr lang="en-US"/>
        </a:p>
      </dgm:t>
    </dgm:pt>
  </dgm:ptLst>
  <dgm:cxnLst>
    <dgm:cxn modelId="{D2507F9F-C202-4B9C-ABB8-8DB321C9866E}" type="presOf" srcId="{05863F52-018C-4FDF-8B6C-A2257317EB71}" destId="{AB96B136-68B2-4998-A804-AC11F3FECBA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38D04-034C-43AE-BE01-B5E7D01E875D}">
      <dsp:nvSpPr>
        <dsp:cNvPr id="0" name=""/>
        <dsp:cNvSpPr/>
      </dsp:nvSpPr>
      <dsp:spPr>
        <a:xfrm>
          <a:off x="8933054" y="3502333"/>
          <a:ext cx="2804530" cy="1651286"/>
        </a:xfrm>
        <a:prstGeom prst="blockArc">
          <a:avLst>
            <a:gd name="adj1" fmla="val 18900000"/>
            <a:gd name="adj2" fmla="val 2700000"/>
            <a:gd name="adj3" fmla="val 326"/>
          </a:avLst>
        </a:prstGeom>
        <a:solidFill>
          <a:schemeClr val="bg1"/>
        </a:solid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FB40AE83-AB19-4A2B-A717-CF950E2B6850}">
      <dsp:nvSpPr>
        <dsp:cNvPr id="0" name=""/>
        <dsp:cNvSpPr/>
      </dsp:nvSpPr>
      <dsp:spPr>
        <a:xfrm>
          <a:off x="532312" y="332869"/>
          <a:ext cx="10559757" cy="6151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284"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Cosmetic Procedure Patients (e.g. crowns, veneers, </a:t>
          </a:r>
          <a:r>
            <a:rPr lang="en-US" sz="2900" kern="1200" dirty="0" err="1" smtClean="0"/>
            <a:t>ortho</a:t>
          </a:r>
          <a:r>
            <a:rPr lang="en-US" sz="2900" kern="1200" dirty="0" smtClean="0"/>
            <a:t>)</a:t>
          </a:r>
          <a:endParaRPr lang="en-US" sz="1800" i="1" kern="1200" dirty="0"/>
        </a:p>
      </dsp:txBody>
      <dsp:txXfrm>
        <a:off x="532312" y="332869"/>
        <a:ext cx="10559757" cy="615160"/>
      </dsp:txXfrm>
    </dsp:sp>
    <dsp:sp modelId="{99D1F82F-2242-490E-8A53-98087C7C76AC}">
      <dsp:nvSpPr>
        <dsp:cNvPr id="0" name=""/>
        <dsp:cNvSpPr/>
      </dsp:nvSpPr>
      <dsp:spPr>
        <a:xfrm>
          <a:off x="79135" y="230488"/>
          <a:ext cx="768951" cy="76895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4BDF0E-639C-4D68-BE3A-1A1C36CE391A}">
      <dsp:nvSpPr>
        <dsp:cNvPr id="0" name=""/>
        <dsp:cNvSpPr/>
      </dsp:nvSpPr>
      <dsp:spPr>
        <a:xfrm>
          <a:off x="904417" y="1229829"/>
          <a:ext cx="10118950" cy="615160"/>
        </a:xfrm>
        <a:prstGeom prst="rect">
          <a:avLst/>
        </a:prstGeom>
        <a:solidFill>
          <a:schemeClr val="accent2">
            <a:hueOff val="12355"/>
            <a:satOff val="15789"/>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284"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Emergency Patients</a:t>
          </a:r>
          <a:endParaRPr lang="en-US" sz="1800" i="1" kern="1200" dirty="0"/>
        </a:p>
      </dsp:txBody>
      <dsp:txXfrm>
        <a:off x="904417" y="1229829"/>
        <a:ext cx="10118950" cy="615160"/>
      </dsp:txXfrm>
    </dsp:sp>
    <dsp:sp modelId="{2C4137AF-6944-4A83-BF43-C84EF9EFBCFA}">
      <dsp:nvSpPr>
        <dsp:cNvPr id="0" name=""/>
        <dsp:cNvSpPr/>
      </dsp:nvSpPr>
      <dsp:spPr>
        <a:xfrm>
          <a:off x="519942" y="1152934"/>
          <a:ext cx="768951" cy="768951"/>
        </a:xfrm>
        <a:prstGeom prst="ellipse">
          <a:avLst/>
        </a:prstGeom>
        <a:solidFill>
          <a:schemeClr val="lt1">
            <a:hueOff val="0"/>
            <a:satOff val="0"/>
            <a:lumOff val="0"/>
            <a:alphaOff val="0"/>
          </a:schemeClr>
        </a:solidFill>
        <a:ln w="12700" cap="flat" cmpd="sng" algn="ctr">
          <a:solidFill>
            <a:schemeClr val="accent2">
              <a:hueOff val="12355"/>
              <a:satOff val="15789"/>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D60C14-2349-4534-AE7F-E6A316871CB6}">
      <dsp:nvSpPr>
        <dsp:cNvPr id="0" name=""/>
        <dsp:cNvSpPr/>
      </dsp:nvSpPr>
      <dsp:spPr>
        <a:xfrm>
          <a:off x="1039709" y="2152276"/>
          <a:ext cx="9983658" cy="615160"/>
        </a:xfrm>
        <a:prstGeom prst="rect">
          <a:avLst/>
        </a:prstGeom>
        <a:solidFill>
          <a:schemeClr val="accent2">
            <a:hueOff val="24709"/>
            <a:satOff val="31579"/>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284" tIns="73660" rIns="73660" bIns="73660" numCol="1" spcCol="1270" anchor="ctr" anchorCtr="0">
          <a:noAutofit/>
        </a:bodyPr>
        <a:lstStyle/>
        <a:p>
          <a:pPr lvl="0" algn="l" defTabSz="1289050">
            <a:lnSpc>
              <a:spcPct val="90000"/>
            </a:lnSpc>
            <a:spcBef>
              <a:spcPct val="0"/>
            </a:spcBef>
            <a:spcAft>
              <a:spcPct val="35000"/>
            </a:spcAft>
          </a:pPr>
          <a:r>
            <a:rPr lang="en-US" sz="2900" i="0" kern="1200" dirty="0" smtClean="0"/>
            <a:t>Second-Opinion Patients</a:t>
          </a:r>
          <a:endParaRPr lang="en-US" sz="1800" i="1" kern="1200" dirty="0"/>
        </a:p>
      </dsp:txBody>
      <dsp:txXfrm>
        <a:off x="1039709" y="2152276"/>
        <a:ext cx="9983658" cy="615160"/>
      </dsp:txXfrm>
    </dsp:sp>
    <dsp:sp modelId="{BCC09DED-5AEB-4EB6-BD5E-C22A509CC501}">
      <dsp:nvSpPr>
        <dsp:cNvPr id="0" name=""/>
        <dsp:cNvSpPr/>
      </dsp:nvSpPr>
      <dsp:spPr>
        <a:xfrm>
          <a:off x="655234" y="2075380"/>
          <a:ext cx="768951" cy="768951"/>
        </a:xfrm>
        <a:prstGeom prst="ellipse">
          <a:avLst/>
        </a:prstGeom>
        <a:solidFill>
          <a:schemeClr val="lt1">
            <a:hueOff val="0"/>
            <a:satOff val="0"/>
            <a:lumOff val="0"/>
            <a:alphaOff val="0"/>
          </a:schemeClr>
        </a:solidFill>
        <a:ln w="12700" cap="flat" cmpd="sng" algn="ctr">
          <a:solidFill>
            <a:schemeClr val="accent2">
              <a:hueOff val="24709"/>
              <a:satOff val="31579"/>
              <a:lumOff val="35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EDD04-FF29-4445-9498-A0C11B2457D9}">
      <dsp:nvSpPr>
        <dsp:cNvPr id="0" name=""/>
        <dsp:cNvSpPr/>
      </dsp:nvSpPr>
      <dsp:spPr>
        <a:xfrm>
          <a:off x="904417" y="3074722"/>
          <a:ext cx="10118950" cy="615160"/>
        </a:xfrm>
        <a:prstGeom prst="rect">
          <a:avLst/>
        </a:prstGeom>
        <a:solidFill>
          <a:schemeClr val="accent2">
            <a:hueOff val="37064"/>
            <a:satOff val="47368"/>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284" tIns="73660" rIns="73660" bIns="73660" numCol="1" spcCol="1270" anchor="ctr" anchorCtr="0">
          <a:noAutofit/>
        </a:bodyPr>
        <a:lstStyle/>
        <a:p>
          <a:pPr lvl="0" algn="l" defTabSz="1289050">
            <a:lnSpc>
              <a:spcPct val="90000"/>
            </a:lnSpc>
            <a:spcBef>
              <a:spcPct val="0"/>
            </a:spcBef>
            <a:spcAft>
              <a:spcPct val="35000"/>
            </a:spcAft>
          </a:pPr>
          <a:r>
            <a:rPr lang="en-US" sz="2900" i="0" kern="1200" dirty="0" err="1" smtClean="0"/>
            <a:t>Nonadherent</a:t>
          </a:r>
          <a:r>
            <a:rPr lang="en-US" sz="2900" i="0" kern="1200" dirty="0" smtClean="0"/>
            <a:t> Patients</a:t>
          </a:r>
          <a:endParaRPr lang="en-US" sz="1800" i="1" kern="1200" dirty="0"/>
        </a:p>
      </dsp:txBody>
      <dsp:txXfrm>
        <a:off x="904417" y="3074722"/>
        <a:ext cx="10118950" cy="615160"/>
      </dsp:txXfrm>
    </dsp:sp>
    <dsp:sp modelId="{2C173B14-2FE2-4193-99F3-46117C10835A}">
      <dsp:nvSpPr>
        <dsp:cNvPr id="0" name=""/>
        <dsp:cNvSpPr/>
      </dsp:nvSpPr>
      <dsp:spPr>
        <a:xfrm>
          <a:off x="519942" y="2997827"/>
          <a:ext cx="768951" cy="768951"/>
        </a:xfrm>
        <a:prstGeom prst="ellipse">
          <a:avLst/>
        </a:prstGeom>
        <a:solidFill>
          <a:schemeClr val="lt1">
            <a:hueOff val="0"/>
            <a:satOff val="0"/>
            <a:lumOff val="0"/>
            <a:alphaOff val="0"/>
          </a:schemeClr>
        </a:solidFill>
        <a:ln w="12700" cap="flat" cmpd="sng" algn="ctr">
          <a:solidFill>
            <a:schemeClr val="accent2">
              <a:hueOff val="37064"/>
              <a:satOff val="47368"/>
              <a:lumOff val="5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DC3416-0B4F-4C45-81E6-8878A9758133}">
      <dsp:nvSpPr>
        <dsp:cNvPr id="0" name=""/>
        <dsp:cNvSpPr/>
      </dsp:nvSpPr>
      <dsp:spPr>
        <a:xfrm>
          <a:off x="463611" y="3997168"/>
          <a:ext cx="10559757" cy="615160"/>
        </a:xfrm>
        <a:prstGeom prst="rect">
          <a:avLst/>
        </a:prstGeom>
        <a:solidFill>
          <a:schemeClr val="accent2">
            <a:hueOff val="49418"/>
            <a:satOff val="6315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284" tIns="73660" rIns="73660" bIns="73660" numCol="1" spcCol="1270" anchor="ctr" anchorCtr="0">
          <a:noAutofit/>
        </a:bodyPr>
        <a:lstStyle/>
        <a:p>
          <a:pPr lvl="0" algn="l" defTabSz="1289050">
            <a:lnSpc>
              <a:spcPct val="90000"/>
            </a:lnSpc>
            <a:spcBef>
              <a:spcPct val="0"/>
            </a:spcBef>
            <a:spcAft>
              <a:spcPct val="35000"/>
            </a:spcAft>
          </a:pPr>
          <a:r>
            <a:rPr lang="en-US" sz="2900" i="0" kern="1200" dirty="0" smtClean="0"/>
            <a:t>Disruptive, Abusive Patients </a:t>
          </a:r>
          <a:endParaRPr lang="en-US" sz="1800" i="1" kern="1200" dirty="0"/>
        </a:p>
      </dsp:txBody>
      <dsp:txXfrm>
        <a:off x="463611" y="3997168"/>
        <a:ext cx="10559757" cy="615160"/>
      </dsp:txXfrm>
    </dsp:sp>
    <dsp:sp modelId="{DD316581-9240-4484-953B-45CA07338C78}">
      <dsp:nvSpPr>
        <dsp:cNvPr id="0" name=""/>
        <dsp:cNvSpPr/>
      </dsp:nvSpPr>
      <dsp:spPr>
        <a:xfrm>
          <a:off x="79135" y="3920273"/>
          <a:ext cx="768951" cy="768951"/>
        </a:xfrm>
        <a:prstGeom prst="ellipse">
          <a:avLst/>
        </a:prstGeom>
        <a:solidFill>
          <a:schemeClr val="lt1">
            <a:hueOff val="0"/>
            <a:satOff val="0"/>
            <a:lumOff val="0"/>
            <a:alphaOff val="0"/>
          </a:schemeClr>
        </a:solidFill>
        <a:ln w="12700" cap="flat" cmpd="sng" algn="ctr">
          <a:solidFill>
            <a:schemeClr val="accent2">
              <a:hueOff val="49418"/>
              <a:satOff val="63158"/>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0"/>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140149"/>
          <a:ext cx="1774887" cy="32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sp:txBody>
      <dsp:txXfrm>
        <a:off x="0" y="140149"/>
        <a:ext cx="1774887" cy="328420"/>
      </dsp:txXfrm>
    </dsp:sp>
    <dsp:sp modelId="{B74867AF-FC58-4603-AF88-51B79A060004}">
      <dsp:nvSpPr>
        <dsp:cNvPr id="0" name=""/>
        <dsp:cNvSpPr/>
      </dsp:nvSpPr>
      <dsp:spPr>
        <a:xfrm>
          <a:off x="1910147" y="172003"/>
          <a:ext cx="9151520" cy="781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0147" y="172003"/>
        <a:ext cx="9151520" cy="781966"/>
      </dsp:txXfrm>
    </dsp:sp>
    <dsp:sp modelId="{5AE501BB-4DB6-45BB-9A83-206554C011F5}">
      <dsp:nvSpPr>
        <dsp:cNvPr id="0" name=""/>
        <dsp:cNvSpPr/>
      </dsp:nvSpPr>
      <dsp:spPr>
        <a:xfrm>
          <a:off x="1774887" y="1040443"/>
          <a:ext cx="8643229"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1204145"/>
          <a:ext cx="11096624" cy="0"/>
        </a:xfrm>
        <a:prstGeom prst="line">
          <a:avLst/>
        </a:prstGeom>
        <a:solidFill>
          <a:schemeClr val="accent3">
            <a:hueOff val="-1968792"/>
            <a:satOff val="-16402"/>
            <a:lumOff val="850"/>
            <a:alphaOff val="0"/>
          </a:schemeClr>
        </a:solidFill>
        <a:ln w="12700" cap="flat" cmpd="sng" algn="ctr">
          <a:solidFill>
            <a:schemeClr val="accent3">
              <a:hueOff val="-1968792"/>
              <a:satOff val="-16402"/>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1247877"/>
          <a:ext cx="1822953" cy="1688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sp:txBody>
      <dsp:txXfrm>
        <a:off x="0" y="1247877"/>
        <a:ext cx="1822953" cy="1688370"/>
      </dsp:txXfrm>
    </dsp:sp>
    <dsp:sp modelId="{4C4E2648-F763-4831-9507-366D9F98CAB8}">
      <dsp:nvSpPr>
        <dsp:cNvPr id="0" name=""/>
        <dsp:cNvSpPr/>
      </dsp:nvSpPr>
      <dsp:spPr>
        <a:xfrm>
          <a:off x="1972765" y="47084"/>
          <a:ext cx="8865728" cy="4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46 YOF patient, A, presented to general dentist, Dr. B, for new crowns for aesthetic purposes. She advised she had seen 3 prior dentists for crown consults, but found each of their work to be "unsatisfactory." She advised she hoped work with Dr. B would be different. </a:t>
          </a:r>
        </a:p>
      </dsp:txBody>
      <dsp:txXfrm>
        <a:off x="1972765" y="47084"/>
        <a:ext cx="8865728" cy="407070"/>
      </dsp:txXfrm>
    </dsp:sp>
    <dsp:sp modelId="{D5B293DA-6386-4565-9274-950C8FEE699E}">
      <dsp:nvSpPr>
        <dsp:cNvPr id="0" name=""/>
        <dsp:cNvSpPr/>
      </dsp:nvSpPr>
      <dsp:spPr>
        <a:xfrm>
          <a:off x="2062196" y="1077219"/>
          <a:ext cx="8877299"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609B4E52-5D9D-43A0-B416-498D003FB475}">
      <dsp:nvSpPr>
        <dsp:cNvPr id="0" name=""/>
        <dsp:cNvSpPr/>
      </dsp:nvSpPr>
      <dsp:spPr>
        <a:xfrm>
          <a:off x="0" y="3045725"/>
          <a:ext cx="11096624" cy="0"/>
        </a:xfrm>
        <a:prstGeom prst="line">
          <a:avLst/>
        </a:prstGeom>
        <a:solidFill>
          <a:schemeClr val="accent3">
            <a:hueOff val="-3937584"/>
            <a:satOff val="-32804"/>
            <a:lumOff val="1699"/>
            <a:alphaOff val="0"/>
          </a:schemeClr>
        </a:solidFill>
        <a:ln w="12700" cap="flat" cmpd="sng" algn="ctr">
          <a:solidFill>
            <a:schemeClr val="accent3">
              <a:hueOff val="-3937584"/>
              <a:satOff val="-32804"/>
              <a:lumOff val="1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DA32E-F0DE-4E6D-B875-953BAD3A71EF}">
      <dsp:nvSpPr>
        <dsp:cNvPr id="0" name=""/>
        <dsp:cNvSpPr/>
      </dsp:nvSpPr>
      <dsp:spPr>
        <a:xfrm>
          <a:off x="0" y="2991454"/>
          <a:ext cx="1822953" cy="1014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Outcome</a:t>
          </a:r>
        </a:p>
      </dsp:txBody>
      <dsp:txXfrm>
        <a:off x="0" y="2991454"/>
        <a:ext cx="1822953" cy="1014227"/>
      </dsp:txXfrm>
    </dsp:sp>
    <dsp:sp modelId="{34E1E21A-2613-493B-8263-77F7228D4301}">
      <dsp:nvSpPr>
        <dsp:cNvPr id="0" name=""/>
        <dsp:cNvSpPr/>
      </dsp:nvSpPr>
      <dsp:spPr>
        <a:xfrm>
          <a:off x="0" y="4716801"/>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DA852-DEB1-4EC1-8AD2-9A19078FEB2E}">
      <dsp:nvSpPr>
        <dsp:cNvPr id="0" name=""/>
        <dsp:cNvSpPr/>
      </dsp:nvSpPr>
      <dsp:spPr>
        <a:xfrm>
          <a:off x="0" y="3668965"/>
          <a:ext cx="1822953" cy="726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668965"/>
        <a:ext cx="1822953" cy="726117"/>
      </dsp:txXfrm>
    </dsp:sp>
    <dsp:sp modelId="{AD07910F-C053-4F49-9E25-5FFC6C1BA73B}">
      <dsp:nvSpPr>
        <dsp:cNvPr id="0" name=""/>
        <dsp:cNvSpPr/>
      </dsp:nvSpPr>
      <dsp:spPr>
        <a:xfrm>
          <a:off x="1946284" y="3472431"/>
          <a:ext cx="8993168" cy="153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b="1" i="0" kern="12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46284" y="3472431"/>
        <a:ext cx="8993168" cy="1530359"/>
      </dsp:txXfrm>
    </dsp:sp>
    <dsp:sp modelId="{9BF2CD32-EBF0-4F23-8686-81AB19CCD6A2}">
      <dsp:nvSpPr>
        <dsp:cNvPr id="0" name=""/>
        <dsp:cNvSpPr/>
      </dsp:nvSpPr>
      <dsp:spPr>
        <a:xfrm>
          <a:off x="1822953" y="5193279"/>
          <a:ext cx="8877299"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5B118-3418-466E-99FD-04322440019E}">
      <dsp:nvSpPr>
        <dsp:cNvPr id="0" name=""/>
        <dsp:cNvSpPr/>
      </dsp:nvSpPr>
      <dsp:spPr>
        <a:xfrm rot="5400000">
          <a:off x="5981628" y="-2333792"/>
          <a:ext cx="2450952" cy="7734269"/>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ts val="1200"/>
            </a:spcAft>
            <a:buChar char="••"/>
          </a:pPr>
          <a:r>
            <a:rPr lang="en-US" sz="2000" kern="1200" dirty="0">
              <a:solidFill>
                <a:schemeClr val="accent1"/>
              </a:solidFill>
            </a:rPr>
            <a:t>More critical of the results they receive</a:t>
          </a:r>
        </a:p>
        <a:p>
          <a:pPr marL="228600" lvl="1" indent="-228600" algn="l" defTabSz="889000">
            <a:lnSpc>
              <a:spcPct val="100000"/>
            </a:lnSpc>
            <a:spcBef>
              <a:spcPct val="0"/>
            </a:spcBef>
            <a:spcAft>
              <a:spcPts val="1200"/>
            </a:spcAft>
            <a:buChar char="••"/>
          </a:pPr>
          <a:r>
            <a:rPr lang="en-US" sz="2000" kern="1200" dirty="0" smtClean="0">
              <a:solidFill>
                <a:schemeClr val="accent1"/>
              </a:solidFill>
            </a:rPr>
            <a:t>Heightened expectations</a:t>
          </a:r>
          <a:endParaRPr lang="en-US" sz="2000" kern="1200" dirty="0">
            <a:solidFill>
              <a:schemeClr val="accent1"/>
            </a:solidFill>
          </a:endParaRPr>
        </a:p>
        <a:p>
          <a:pPr marL="228600" lvl="1" indent="-228600" algn="l" defTabSz="889000">
            <a:lnSpc>
              <a:spcPct val="100000"/>
            </a:lnSpc>
            <a:spcBef>
              <a:spcPct val="0"/>
            </a:spcBef>
            <a:spcAft>
              <a:spcPts val="1200"/>
            </a:spcAft>
            <a:buChar char="••"/>
          </a:pPr>
          <a:r>
            <a:rPr lang="en-US" sz="2000" kern="1200" dirty="0">
              <a:solidFill>
                <a:schemeClr val="accent1"/>
              </a:solidFill>
            </a:rPr>
            <a:t>More vocal about dissatisfaction</a:t>
          </a:r>
        </a:p>
        <a:p>
          <a:pPr marL="228600" lvl="1" indent="-228600" algn="l" defTabSz="889000">
            <a:lnSpc>
              <a:spcPct val="100000"/>
            </a:lnSpc>
            <a:spcBef>
              <a:spcPct val="0"/>
            </a:spcBef>
            <a:spcAft>
              <a:spcPts val="1200"/>
            </a:spcAft>
            <a:buChar char="••"/>
          </a:pPr>
          <a:r>
            <a:rPr lang="en-US" sz="2000" kern="1200" dirty="0">
              <a:solidFill>
                <a:schemeClr val="accent1"/>
              </a:solidFill>
            </a:rPr>
            <a:t>More apt to request refunds</a:t>
          </a:r>
        </a:p>
        <a:p>
          <a:pPr marL="228600" lvl="1" indent="-228600" algn="l" defTabSz="889000">
            <a:lnSpc>
              <a:spcPct val="100000"/>
            </a:lnSpc>
            <a:spcBef>
              <a:spcPct val="0"/>
            </a:spcBef>
            <a:spcAft>
              <a:spcPts val="1200"/>
            </a:spcAft>
            <a:buChar char="••"/>
          </a:pPr>
          <a:r>
            <a:rPr lang="en-US" sz="2000" kern="1200" dirty="0">
              <a:solidFill>
                <a:schemeClr val="accent1"/>
              </a:solidFill>
            </a:rPr>
            <a:t>More willing to file board complaints, malpractice cases, and negative reviews</a:t>
          </a:r>
        </a:p>
      </dsp:txBody>
      <dsp:txXfrm rot="-5400000">
        <a:off x="3339970" y="427512"/>
        <a:ext cx="7614623" cy="2211660"/>
      </dsp:txXfrm>
    </dsp:sp>
    <dsp:sp modelId="{7162620E-906C-4CBE-BB4C-DFC2281728ED}">
      <dsp:nvSpPr>
        <dsp:cNvPr id="0" name=""/>
        <dsp:cNvSpPr/>
      </dsp:nvSpPr>
      <dsp:spPr>
        <a:xfrm>
          <a:off x="160" y="1497"/>
          <a:ext cx="3339809" cy="30636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Purely cosmetic dentistry attracts patients that tend to be:</a:t>
          </a:r>
        </a:p>
      </dsp:txBody>
      <dsp:txXfrm>
        <a:off x="149717" y="151054"/>
        <a:ext cx="3040695" cy="27645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F64DC-5ADE-441D-958B-825B2A2AD57A}">
      <dsp:nvSpPr>
        <dsp:cNvPr id="0" name=""/>
        <dsp:cNvSpPr/>
      </dsp:nvSpPr>
      <dsp:spPr>
        <a:xfrm>
          <a:off x="0" y="0"/>
          <a:ext cx="11074400" cy="19674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a:t>Body Dysmorphic Disorder</a:t>
          </a:r>
        </a:p>
      </dsp:txBody>
      <dsp:txXfrm>
        <a:off x="0" y="0"/>
        <a:ext cx="11074400" cy="1062440"/>
      </dsp:txXfrm>
    </dsp:sp>
    <dsp:sp modelId="{17502EF3-0930-470F-81B2-D0479051D735}">
      <dsp:nvSpPr>
        <dsp:cNvPr id="0" name=""/>
        <dsp:cNvSpPr/>
      </dsp:nvSpPr>
      <dsp:spPr>
        <a:xfrm>
          <a:off x="0" y="1023091"/>
          <a:ext cx="11074400" cy="905042"/>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tx2"/>
              </a:solidFill>
            </a:rPr>
            <a:t>Dentists should be aware of patients seeking cosmetic dental procedures who might have body dysmorphic disorder (BDD). Patients who have BDD often fixate on minor or perceived defects, and they generally are unsatisfied with the results of cosmetic procedures.</a:t>
          </a:r>
        </a:p>
      </dsp:txBody>
      <dsp:txXfrm>
        <a:off x="0" y="1023091"/>
        <a:ext cx="11074400" cy="9050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5F2DB-E498-FB4B-BEA0-4E2048E35990}">
      <dsp:nvSpPr>
        <dsp:cNvPr id="0" name=""/>
        <dsp:cNvSpPr/>
      </dsp:nvSpPr>
      <dsp:spPr>
        <a:xfrm>
          <a:off x="0" y="409660"/>
          <a:ext cx="6129097" cy="6048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B0C993D4-FFEC-FB49-978F-85E2D5DCD152}">
      <dsp:nvSpPr>
        <dsp:cNvPr id="0" name=""/>
        <dsp:cNvSpPr/>
      </dsp:nvSpPr>
      <dsp:spPr>
        <a:xfrm>
          <a:off x="291790" y="55420"/>
          <a:ext cx="5835804" cy="70848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166" tIns="0" rIns="162166" bIns="0" numCol="1" spcCol="1270" anchor="ctr" anchorCtr="0">
          <a:noAutofit/>
        </a:bodyPr>
        <a:lstStyle/>
        <a:p>
          <a:pPr lvl="0" algn="l" defTabSz="1066800">
            <a:lnSpc>
              <a:spcPct val="90000"/>
            </a:lnSpc>
            <a:spcBef>
              <a:spcPct val="0"/>
            </a:spcBef>
            <a:spcAft>
              <a:spcPct val="35000"/>
            </a:spcAft>
          </a:pPr>
          <a:r>
            <a:rPr lang="en-US" sz="2400" kern="1200"/>
            <a:t>”Beauty” defined differently</a:t>
          </a:r>
          <a:endParaRPr lang="en-US" sz="2400" kern="1200" dirty="0"/>
        </a:p>
      </dsp:txBody>
      <dsp:txXfrm>
        <a:off x="326375" y="90005"/>
        <a:ext cx="5766634" cy="639310"/>
      </dsp:txXfrm>
    </dsp:sp>
    <dsp:sp modelId="{BF457364-F766-0C40-9DD5-FF5AAE6C5EDD}">
      <dsp:nvSpPr>
        <dsp:cNvPr id="0" name=""/>
        <dsp:cNvSpPr/>
      </dsp:nvSpPr>
      <dsp:spPr>
        <a:xfrm>
          <a:off x="0" y="1498300"/>
          <a:ext cx="6129097" cy="6048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B7E2FB9-1643-3E4D-859E-D0DE3F072EF3}">
      <dsp:nvSpPr>
        <dsp:cNvPr id="0" name=""/>
        <dsp:cNvSpPr/>
      </dsp:nvSpPr>
      <dsp:spPr>
        <a:xfrm>
          <a:off x="291790" y="1144060"/>
          <a:ext cx="5835804"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166" tIns="0" rIns="162166" bIns="0" numCol="1" spcCol="1270" anchor="ctr" anchorCtr="0">
          <a:noAutofit/>
        </a:bodyPr>
        <a:lstStyle/>
        <a:p>
          <a:pPr lvl="0" algn="l" defTabSz="1066800">
            <a:lnSpc>
              <a:spcPct val="90000"/>
            </a:lnSpc>
            <a:spcBef>
              <a:spcPct val="0"/>
            </a:spcBef>
            <a:spcAft>
              <a:spcPct val="35000"/>
            </a:spcAft>
          </a:pPr>
          <a:r>
            <a:rPr lang="en-US" sz="2400" kern="1200" dirty="0"/>
            <a:t>Unrealistic expectations</a:t>
          </a:r>
        </a:p>
      </dsp:txBody>
      <dsp:txXfrm>
        <a:off x="326375" y="1178645"/>
        <a:ext cx="5766634" cy="639310"/>
      </dsp:txXfrm>
    </dsp:sp>
    <dsp:sp modelId="{3A30AA3A-A921-2642-960B-6CF78F4FC5BD}">
      <dsp:nvSpPr>
        <dsp:cNvPr id="0" name=""/>
        <dsp:cNvSpPr/>
      </dsp:nvSpPr>
      <dsp:spPr>
        <a:xfrm>
          <a:off x="0" y="2586940"/>
          <a:ext cx="6129097" cy="6048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616D04D-DA8C-B44D-8FAD-523CB14BB5AD}">
      <dsp:nvSpPr>
        <dsp:cNvPr id="0" name=""/>
        <dsp:cNvSpPr/>
      </dsp:nvSpPr>
      <dsp:spPr>
        <a:xfrm>
          <a:off x="291790" y="2232700"/>
          <a:ext cx="5835804" cy="708480"/>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166" tIns="0" rIns="162166" bIns="0" numCol="1" spcCol="1270" anchor="ctr" anchorCtr="0">
          <a:noAutofit/>
        </a:bodyPr>
        <a:lstStyle/>
        <a:p>
          <a:pPr lvl="0" algn="l" defTabSz="1066800">
            <a:lnSpc>
              <a:spcPct val="90000"/>
            </a:lnSpc>
            <a:spcBef>
              <a:spcPct val="0"/>
            </a:spcBef>
            <a:spcAft>
              <a:spcPct val="35000"/>
            </a:spcAft>
          </a:pPr>
          <a:r>
            <a:rPr lang="en-US" sz="2400" kern="1200" dirty="0"/>
            <a:t>Function may be impacted negatively</a:t>
          </a:r>
        </a:p>
      </dsp:txBody>
      <dsp:txXfrm>
        <a:off x="326375" y="2267285"/>
        <a:ext cx="5766634" cy="6393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A0B89-2960-49D4-A6D9-93CF2A39F197}">
      <dsp:nvSpPr>
        <dsp:cNvPr id="0" name=""/>
        <dsp:cNvSpPr/>
      </dsp:nvSpPr>
      <dsp:spPr>
        <a:xfrm>
          <a:off x="0" y="11181"/>
          <a:ext cx="11293708" cy="95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t>Before deciding to begin cosmetic </a:t>
          </a:r>
          <a:r>
            <a:rPr lang="en-US" sz="2000" b="0" kern="1200" dirty="0" err="1" smtClean="0"/>
            <a:t>tx</a:t>
          </a:r>
          <a:r>
            <a:rPr lang="en-US" sz="2000" b="0" kern="1200" dirty="0" smtClean="0"/>
            <a:t>, </a:t>
          </a:r>
          <a:r>
            <a:rPr lang="en-US" sz="2000" b="0" i="1" kern="1200" dirty="0" smtClean="0"/>
            <a:t>you</a:t>
          </a:r>
          <a:r>
            <a:rPr lang="en-US" sz="2000" b="0" i="0" kern="1200" dirty="0" smtClean="0"/>
            <a:t> need to determine—</a:t>
          </a:r>
          <a:endParaRPr lang="en-US" sz="2000" b="0" kern="1200" dirty="0"/>
        </a:p>
      </dsp:txBody>
      <dsp:txXfrm>
        <a:off x="46606" y="57787"/>
        <a:ext cx="11200496" cy="861508"/>
      </dsp:txXfrm>
    </dsp:sp>
    <dsp:sp modelId="{3866987C-C926-4CF8-AA87-7FACD905F7E0}">
      <dsp:nvSpPr>
        <dsp:cNvPr id="0" name=""/>
        <dsp:cNvSpPr/>
      </dsp:nvSpPr>
      <dsp:spPr>
        <a:xfrm>
          <a:off x="0" y="965901"/>
          <a:ext cx="11293708" cy="2111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575" tIns="25400" rIns="142240" bIns="25400" numCol="1" spcCol="1270" anchor="t" anchorCtr="0">
          <a:noAutofit/>
        </a:bodyPr>
        <a:lstStyle/>
        <a:p>
          <a:pPr marL="228600" lvl="1" indent="-228600" algn="l" defTabSz="889000">
            <a:lnSpc>
              <a:spcPct val="100000"/>
            </a:lnSpc>
            <a:spcBef>
              <a:spcPct val="0"/>
            </a:spcBef>
            <a:spcAft>
              <a:spcPts val="600"/>
            </a:spcAft>
            <a:buChar char="••"/>
          </a:pPr>
          <a:r>
            <a:rPr lang="en-US" sz="2000" kern="1200" dirty="0" smtClean="0">
              <a:solidFill>
                <a:schemeClr val="tx2"/>
              </a:solidFill>
            </a:rPr>
            <a:t>What are the patient's expectations?</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dirty="0" smtClean="0">
              <a:solidFill>
                <a:schemeClr val="tx2"/>
              </a:solidFill>
            </a:rPr>
            <a:t>Are the patient's expectations feasible?</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dirty="0" smtClean="0">
              <a:solidFill>
                <a:schemeClr val="tx2"/>
              </a:solidFill>
            </a:rPr>
            <a:t>Is the desire for cosmetic dentistry related to patient's occupation or an upcoming life event? (Ticking Time Bomb Theory)</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dirty="0" smtClean="0">
              <a:solidFill>
                <a:schemeClr val="tx2"/>
              </a:solidFill>
            </a:rPr>
            <a:t>Why does the patient want cosmetic dentistry at all?</a:t>
          </a:r>
          <a:endParaRPr lang="en-US" sz="2000" kern="1200" dirty="0">
            <a:solidFill>
              <a:schemeClr val="tx2"/>
            </a:solidFill>
          </a:endParaRPr>
        </a:p>
        <a:p>
          <a:pPr marL="228600" lvl="1" indent="-228600" algn="l" defTabSz="889000">
            <a:lnSpc>
              <a:spcPct val="100000"/>
            </a:lnSpc>
            <a:spcBef>
              <a:spcPct val="0"/>
            </a:spcBef>
            <a:spcAft>
              <a:spcPts val="600"/>
            </a:spcAft>
            <a:buChar char="••"/>
          </a:pPr>
          <a:r>
            <a:rPr lang="en-US" sz="2000" kern="1200" dirty="0" smtClean="0">
              <a:solidFill>
                <a:schemeClr val="tx2"/>
              </a:solidFill>
            </a:rPr>
            <a:t>Why does the patient want cosmetic dentistry </a:t>
          </a:r>
          <a:r>
            <a:rPr lang="en-US" sz="2000" i="1" kern="1200" dirty="0" smtClean="0">
              <a:solidFill>
                <a:schemeClr val="tx2"/>
              </a:solidFill>
            </a:rPr>
            <a:t>now</a:t>
          </a:r>
          <a:r>
            <a:rPr lang="en-US" sz="2000" i="0" kern="1200" dirty="0" smtClean="0">
              <a:solidFill>
                <a:schemeClr val="tx2"/>
              </a:solidFill>
            </a:rPr>
            <a:t>?</a:t>
          </a:r>
          <a:endParaRPr lang="en-US" sz="2000" kern="1200" dirty="0">
            <a:solidFill>
              <a:schemeClr val="tx2"/>
            </a:solidFill>
          </a:endParaRPr>
        </a:p>
      </dsp:txBody>
      <dsp:txXfrm>
        <a:off x="0" y="965901"/>
        <a:ext cx="11293708" cy="2111399"/>
      </dsp:txXfrm>
    </dsp:sp>
    <dsp:sp modelId="{837B9116-6C34-445B-B493-DDBFC915F303}">
      <dsp:nvSpPr>
        <dsp:cNvPr id="0" name=""/>
        <dsp:cNvSpPr/>
      </dsp:nvSpPr>
      <dsp:spPr>
        <a:xfrm>
          <a:off x="0" y="3077301"/>
          <a:ext cx="11293708" cy="954720"/>
        </a:xfrm>
        <a:prstGeom prst="roundRect">
          <a:avLst/>
        </a:prstGeom>
        <a:solidFill>
          <a:schemeClr val="accent2">
            <a:hueOff val="24709"/>
            <a:satOff val="31579"/>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Patient history is important—be aware of all medical comorbidities + mental health issues</a:t>
          </a:r>
          <a:endParaRPr lang="en-US" sz="2000" kern="1200" dirty="0"/>
        </a:p>
      </dsp:txBody>
      <dsp:txXfrm>
        <a:off x="46606" y="3123907"/>
        <a:ext cx="11200496" cy="861508"/>
      </dsp:txXfrm>
    </dsp:sp>
    <dsp:sp modelId="{43D7D4A2-0F7D-466B-BF98-D88C4069FD75}">
      <dsp:nvSpPr>
        <dsp:cNvPr id="0" name=""/>
        <dsp:cNvSpPr/>
      </dsp:nvSpPr>
      <dsp:spPr>
        <a:xfrm>
          <a:off x="0" y="4178900"/>
          <a:ext cx="11293708" cy="954720"/>
        </a:xfrm>
        <a:prstGeom prst="roundRect">
          <a:avLst/>
        </a:prstGeom>
        <a:solidFill>
          <a:schemeClr val="accent2">
            <a:hueOff val="49418"/>
            <a:satOff val="6315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Has patient sought treatment with prior dentists for cosmetic work? Was this prior work successful? Why or why not?</a:t>
          </a:r>
          <a:endParaRPr lang="en-US" sz="2000" kern="1200" dirty="0"/>
        </a:p>
      </dsp:txBody>
      <dsp:txXfrm>
        <a:off x="46606" y="4225506"/>
        <a:ext cx="11200496" cy="861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0A1D5-B076-4CD7-96CC-DC2DB9AA05AF}">
      <dsp:nvSpPr>
        <dsp:cNvPr id="0" name=""/>
        <dsp:cNvSpPr/>
      </dsp:nvSpPr>
      <dsp:spPr>
        <a:xfrm>
          <a:off x="0" y="48443"/>
          <a:ext cx="11348291" cy="8919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At the conclusion of this program, participants should be able to:</a:t>
          </a:r>
        </a:p>
      </dsp:txBody>
      <dsp:txXfrm>
        <a:off x="43540" y="91983"/>
        <a:ext cx="11261211" cy="804846"/>
      </dsp:txXfrm>
    </dsp:sp>
    <dsp:sp modelId="{BA9B0AAA-5DE0-4A55-B8CE-50EFB478F454}">
      <dsp:nvSpPr>
        <dsp:cNvPr id="0" name=""/>
        <dsp:cNvSpPr/>
      </dsp:nvSpPr>
      <dsp:spPr>
        <a:xfrm>
          <a:off x="0" y="894199"/>
          <a:ext cx="11348291" cy="4289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308" tIns="35560" rIns="199136" bIns="35560" numCol="1" spcCol="1270" anchor="t" anchorCtr="0">
          <a:noAutofit/>
        </a:bodyPr>
        <a:lstStyle/>
        <a:p>
          <a:pPr marL="285750" lvl="1" indent="-285750" algn="l" defTabSz="1244600">
            <a:lnSpc>
              <a:spcPct val="100000"/>
            </a:lnSpc>
            <a:spcBef>
              <a:spcPct val="0"/>
            </a:spcBef>
            <a:spcAft>
              <a:spcPts val="1800"/>
            </a:spcAft>
            <a:buChar char="••"/>
          </a:pPr>
          <a:r>
            <a:rPr lang="en-US" altLang="en-US" sz="2800" kern="1200" dirty="0" smtClean="0">
              <a:solidFill>
                <a:schemeClr val="accent1"/>
              </a:solidFill>
            </a:rPr>
            <a:t>Understand the significance of patient selection as a dental malpractice claims driver</a:t>
          </a:r>
          <a:endParaRPr lang="en-US" sz="2800" kern="1200" dirty="0">
            <a:solidFill>
              <a:schemeClr val="accent1"/>
            </a:solidFill>
          </a:endParaRPr>
        </a:p>
        <a:p>
          <a:pPr marL="285750" lvl="1" indent="-285750" algn="l" defTabSz="1244600">
            <a:lnSpc>
              <a:spcPct val="100000"/>
            </a:lnSpc>
            <a:spcBef>
              <a:spcPct val="0"/>
            </a:spcBef>
            <a:spcAft>
              <a:spcPts val="1800"/>
            </a:spcAft>
            <a:buChar char="••"/>
          </a:pPr>
          <a:r>
            <a:rPr lang="en-US" altLang="en-US" sz="2800" kern="1200" dirty="0">
              <a:solidFill>
                <a:schemeClr val="accent1"/>
              </a:solidFill>
            </a:rPr>
            <a:t>Discuss the potential problems or pitfalls in patient </a:t>
          </a:r>
          <a:br>
            <a:rPr lang="en-US" altLang="en-US" sz="2800" kern="1200" dirty="0">
              <a:solidFill>
                <a:schemeClr val="accent1"/>
              </a:solidFill>
            </a:rPr>
          </a:br>
          <a:r>
            <a:rPr lang="en-US" altLang="en-US" sz="2800" kern="1200" dirty="0">
              <a:solidFill>
                <a:schemeClr val="accent1"/>
              </a:solidFill>
            </a:rPr>
            <a:t>selection</a:t>
          </a:r>
        </a:p>
        <a:p>
          <a:pPr marL="285750" lvl="1" indent="-285750" algn="l" defTabSz="1244600">
            <a:lnSpc>
              <a:spcPct val="100000"/>
            </a:lnSpc>
            <a:spcBef>
              <a:spcPct val="0"/>
            </a:spcBef>
            <a:spcAft>
              <a:spcPts val="1800"/>
            </a:spcAft>
            <a:buChar char="••"/>
          </a:pPr>
          <a:r>
            <a:rPr lang="en-US" altLang="en-US" sz="2800" kern="1200" dirty="0">
              <a:solidFill>
                <a:schemeClr val="accent1"/>
              </a:solidFill>
            </a:rPr>
            <a:t>Identify best practices in the patient selection </a:t>
          </a:r>
          <a:br>
            <a:rPr lang="en-US" altLang="en-US" sz="2800" kern="1200" dirty="0">
              <a:solidFill>
                <a:schemeClr val="accent1"/>
              </a:solidFill>
            </a:rPr>
          </a:br>
          <a:r>
            <a:rPr lang="en-US" altLang="en-US" sz="2800" kern="1200" dirty="0">
              <a:solidFill>
                <a:schemeClr val="accent1"/>
              </a:solidFill>
            </a:rPr>
            <a:t>process</a:t>
          </a:r>
        </a:p>
        <a:p>
          <a:pPr marL="285750" lvl="1" indent="-285750" algn="l" defTabSz="1244600">
            <a:lnSpc>
              <a:spcPct val="100000"/>
            </a:lnSpc>
            <a:spcBef>
              <a:spcPct val="0"/>
            </a:spcBef>
            <a:spcAft>
              <a:spcPts val="1800"/>
            </a:spcAft>
            <a:buChar char="••"/>
          </a:pPr>
          <a:r>
            <a:rPr lang="en-US" altLang="en-US" sz="2800" kern="1200" dirty="0">
              <a:solidFill>
                <a:schemeClr val="accent1"/>
              </a:solidFill>
            </a:rPr>
            <a:t>Analyze case studies for lessons learned</a:t>
          </a:r>
        </a:p>
      </dsp:txBody>
      <dsp:txXfrm>
        <a:off x="0" y="894199"/>
        <a:ext cx="11348291" cy="42899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3322"/>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75490"/>
          <a:ext cx="1783788" cy="782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sp:txBody>
      <dsp:txXfrm>
        <a:off x="0" y="75490"/>
        <a:ext cx="1783788" cy="782561"/>
      </dsp:txXfrm>
    </dsp:sp>
    <dsp:sp modelId="{B74867AF-FC58-4603-AF88-51B79A060004}">
      <dsp:nvSpPr>
        <dsp:cNvPr id="0" name=""/>
        <dsp:cNvSpPr/>
      </dsp:nvSpPr>
      <dsp:spPr>
        <a:xfrm>
          <a:off x="1918789" y="0"/>
          <a:ext cx="9142949" cy="2802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8789" y="0"/>
        <a:ext cx="9142949" cy="2802319"/>
      </dsp:txXfrm>
    </dsp:sp>
    <dsp:sp modelId="{5AE501BB-4DB6-45BB-9A83-206554C011F5}">
      <dsp:nvSpPr>
        <dsp:cNvPr id="0" name=""/>
        <dsp:cNvSpPr/>
      </dsp:nvSpPr>
      <dsp:spPr>
        <a:xfrm>
          <a:off x="1881425" y="5129386"/>
          <a:ext cx="868657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678334"/>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1713522"/>
          <a:ext cx="1822953" cy="219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sp:txBody>
      <dsp:txXfrm>
        <a:off x="0" y="1713522"/>
        <a:ext cx="1822953" cy="219743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F63F9-B5F7-49EA-9712-FD104B590E9D}">
      <dsp:nvSpPr>
        <dsp:cNvPr id="0" name=""/>
        <dsp:cNvSpPr/>
      </dsp:nvSpPr>
      <dsp:spPr>
        <a:xfrm>
          <a:off x="0" y="0"/>
          <a:ext cx="11250218" cy="1067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Cosmetic dentistry is </a:t>
          </a:r>
          <a:r>
            <a:rPr lang="en-US" sz="2200" u="sng" kern="1200" dirty="0" smtClean="0"/>
            <a:t>subjective</a:t>
          </a:r>
          <a:r>
            <a:rPr lang="en-US" sz="2200" kern="1200" dirty="0" smtClean="0"/>
            <a:t> + there are a lot of decisions  involved </a:t>
          </a:r>
          <a:endParaRPr lang="en-US" sz="2200" kern="1200" dirty="0"/>
        </a:p>
      </dsp:txBody>
      <dsp:txXfrm>
        <a:off x="52089" y="52089"/>
        <a:ext cx="11146040" cy="962862"/>
      </dsp:txXfrm>
    </dsp:sp>
    <dsp:sp modelId="{7FBC13F6-523B-4490-8CD8-BBA99CFEFAA8}">
      <dsp:nvSpPr>
        <dsp:cNvPr id="0" name=""/>
        <dsp:cNvSpPr/>
      </dsp:nvSpPr>
      <dsp:spPr>
        <a:xfrm>
          <a:off x="0" y="1260692"/>
          <a:ext cx="11250218" cy="1067040"/>
        </a:xfrm>
        <a:prstGeom prst="roundRect">
          <a:avLst/>
        </a:prstGeom>
        <a:solidFill>
          <a:schemeClr val="accent2">
            <a:hueOff val="16473"/>
            <a:satOff val="21053"/>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Document all </a:t>
          </a:r>
          <a:r>
            <a:rPr lang="en-US" sz="2200" u="sng" kern="1200" dirty="0" smtClean="0"/>
            <a:t>conversations</a:t>
          </a:r>
          <a:r>
            <a:rPr lang="en-US" sz="2200" kern="1200" dirty="0" smtClean="0"/>
            <a:t> with patient re: goals + expectations</a:t>
          </a:r>
          <a:endParaRPr lang="en-US" sz="2200" kern="1200" dirty="0"/>
        </a:p>
      </dsp:txBody>
      <dsp:txXfrm>
        <a:off x="52089" y="1312781"/>
        <a:ext cx="11146040" cy="962862"/>
      </dsp:txXfrm>
    </dsp:sp>
    <dsp:sp modelId="{6E5B2317-0EAF-4375-A3E5-76BEAC5EB864}">
      <dsp:nvSpPr>
        <dsp:cNvPr id="0" name=""/>
        <dsp:cNvSpPr/>
      </dsp:nvSpPr>
      <dsp:spPr>
        <a:xfrm>
          <a:off x="0" y="2491892"/>
          <a:ext cx="11250218" cy="1067040"/>
        </a:xfrm>
        <a:prstGeom prst="roundRect">
          <a:avLst/>
        </a:prstGeom>
        <a:solidFill>
          <a:schemeClr val="accent2">
            <a:hueOff val="32946"/>
            <a:satOff val="42105"/>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u="sng" kern="1200" dirty="0" smtClean="0"/>
            <a:t>Baseline</a:t>
          </a:r>
          <a:r>
            <a:rPr lang="en-US" sz="2200" kern="1200" dirty="0" smtClean="0"/>
            <a:t> charting, exam details, vitality testing, periodontal assessments, oral hygiene, dietary considerations, and noncompliance </a:t>
          </a:r>
          <a:endParaRPr lang="en-US" sz="2200" kern="1200" dirty="0"/>
        </a:p>
      </dsp:txBody>
      <dsp:txXfrm>
        <a:off x="52089" y="2543981"/>
        <a:ext cx="11146040" cy="962862"/>
      </dsp:txXfrm>
    </dsp:sp>
    <dsp:sp modelId="{5A945915-2E77-49A6-BA59-6DBE572D818D}">
      <dsp:nvSpPr>
        <dsp:cNvPr id="0" name=""/>
        <dsp:cNvSpPr/>
      </dsp:nvSpPr>
      <dsp:spPr>
        <a:xfrm>
          <a:off x="0" y="3723092"/>
          <a:ext cx="11250218" cy="1067040"/>
        </a:xfrm>
        <a:prstGeom prst="roundRect">
          <a:avLst/>
        </a:prstGeom>
        <a:solidFill>
          <a:schemeClr val="accent2">
            <a:hueOff val="49418"/>
            <a:satOff val="6315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X-rays, </a:t>
          </a:r>
          <a:r>
            <a:rPr lang="en-US" sz="2200" u="sng" kern="1200" dirty="0" smtClean="0"/>
            <a:t>photographs</a:t>
          </a:r>
          <a:r>
            <a:rPr lang="en-US" sz="2200" kern="1200" dirty="0" smtClean="0"/>
            <a:t>, and study + diagnostic wax-ups</a:t>
          </a:r>
          <a:endParaRPr lang="en-US" sz="2200" kern="1200" dirty="0"/>
        </a:p>
      </dsp:txBody>
      <dsp:txXfrm>
        <a:off x="52089" y="3775181"/>
        <a:ext cx="11146040" cy="96286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1376"/>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51919"/>
          <a:ext cx="1783788" cy="54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sp:txBody>
      <dsp:txXfrm>
        <a:off x="0" y="51919"/>
        <a:ext cx="1783788" cy="548060"/>
      </dsp:txXfrm>
    </dsp:sp>
    <dsp:sp modelId="{B74867AF-FC58-4603-AF88-51B79A060004}">
      <dsp:nvSpPr>
        <dsp:cNvPr id="0" name=""/>
        <dsp:cNvSpPr/>
      </dsp:nvSpPr>
      <dsp:spPr>
        <a:xfrm>
          <a:off x="1918789" y="0"/>
          <a:ext cx="9142949" cy="1962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8789" y="0"/>
        <a:ext cx="9142949" cy="1962583"/>
      </dsp:txXfrm>
    </dsp:sp>
    <dsp:sp modelId="{5AE501BB-4DB6-45BB-9A83-206554C011F5}">
      <dsp:nvSpPr>
        <dsp:cNvPr id="0" name=""/>
        <dsp:cNvSpPr/>
      </dsp:nvSpPr>
      <dsp:spPr>
        <a:xfrm>
          <a:off x="1881425" y="5126025"/>
          <a:ext cx="868657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767015"/>
          <a:ext cx="11096624" cy="0"/>
        </a:xfrm>
        <a:prstGeom prst="line">
          <a:avLst/>
        </a:prstGeom>
        <a:solidFill>
          <a:schemeClr val="accent3">
            <a:hueOff val="-2953188"/>
            <a:satOff val="-24603"/>
            <a:lumOff val="1274"/>
            <a:alphaOff val="0"/>
          </a:schemeClr>
        </a:solidFill>
        <a:ln w="12700" cap="flat" cmpd="sng" algn="ctr">
          <a:solidFill>
            <a:schemeClr val="accent3">
              <a:hueOff val="-2953188"/>
              <a:satOff val="-24603"/>
              <a:lumOff val="1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762207"/>
          <a:ext cx="1822953" cy="15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sp:txBody>
      <dsp:txXfrm>
        <a:off x="0" y="762207"/>
        <a:ext cx="1822953" cy="1538958"/>
      </dsp:txXfrm>
    </dsp:sp>
    <dsp:sp modelId="{30F02B94-A471-45CF-8AF5-FFB10EC0337A}">
      <dsp:nvSpPr>
        <dsp:cNvPr id="0" name=""/>
        <dsp:cNvSpPr/>
      </dsp:nvSpPr>
      <dsp:spPr>
        <a:xfrm>
          <a:off x="0" y="3347526"/>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5D7E0-A2D3-4C6C-B28A-190C74408F73}">
      <dsp:nvSpPr>
        <dsp:cNvPr id="0" name=""/>
        <dsp:cNvSpPr/>
      </dsp:nvSpPr>
      <dsp:spPr>
        <a:xfrm>
          <a:off x="0" y="3474812"/>
          <a:ext cx="1822953" cy="15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474812"/>
        <a:ext cx="1822953" cy="153895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A0333-FBA8-43A6-BBB2-BBCCA455E538}">
      <dsp:nvSpPr>
        <dsp:cNvPr id="0" name=""/>
        <dsp:cNvSpPr/>
      </dsp:nvSpPr>
      <dsp:spPr>
        <a:xfrm>
          <a:off x="0" y="176"/>
          <a:ext cx="67105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C4C1B-1B72-4869-995C-55CD6A77CABE}">
      <dsp:nvSpPr>
        <dsp:cNvPr id="0" name=""/>
        <dsp:cNvSpPr/>
      </dsp:nvSpPr>
      <dsp:spPr>
        <a:xfrm>
          <a:off x="0" y="176"/>
          <a:ext cx="6710556" cy="86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solidFill>
                <a:schemeClr val="tx2"/>
              </a:solidFill>
            </a:rPr>
            <a:t>Be candid, honest, and clear about expected results and outcomes for cosmetic procedures.</a:t>
          </a:r>
        </a:p>
      </dsp:txBody>
      <dsp:txXfrm>
        <a:off x="0" y="176"/>
        <a:ext cx="6710556" cy="865930"/>
      </dsp:txXfrm>
    </dsp:sp>
    <dsp:sp modelId="{600F5C38-7932-48B2-A15A-FB348E8DBDF3}">
      <dsp:nvSpPr>
        <dsp:cNvPr id="0" name=""/>
        <dsp:cNvSpPr/>
      </dsp:nvSpPr>
      <dsp:spPr>
        <a:xfrm>
          <a:off x="0" y="866106"/>
          <a:ext cx="6710556" cy="0"/>
        </a:xfrm>
        <a:prstGeom prst="line">
          <a:avLst/>
        </a:prstGeom>
        <a:solidFill>
          <a:schemeClr val="accent5">
            <a:hueOff val="4046284"/>
            <a:satOff val="-8470"/>
            <a:lumOff val="-931"/>
            <a:alphaOff val="0"/>
          </a:schemeClr>
        </a:solidFill>
        <a:ln w="12700" cap="flat" cmpd="sng" algn="ctr">
          <a:solidFill>
            <a:schemeClr val="accent5">
              <a:hueOff val="4046284"/>
              <a:satOff val="-8470"/>
              <a:lumOff val="-9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9353E-66BA-45D1-A2BA-C05533D047D1}">
      <dsp:nvSpPr>
        <dsp:cNvPr id="0" name=""/>
        <dsp:cNvSpPr/>
      </dsp:nvSpPr>
      <dsp:spPr>
        <a:xfrm>
          <a:off x="0" y="866106"/>
          <a:ext cx="6710556" cy="1194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solidFill>
                <a:schemeClr val="tx2"/>
              </a:solidFill>
            </a:rPr>
            <a:t>Discuss during the informed consent process the total length of the plan of care and what the patient can expect visually and physically during that timeline.</a:t>
          </a:r>
        </a:p>
      </dsp:txBody>
      <dsp:txXfrm>
        <a:off x="0" y="866106"/>
        <a:ext cx="6710556" cy="1194978"/>
      </dsp:txXfrm>
    </dsp:sp>
    <dsp:sp modelId="{AA7650CD-3ED1-4418-8A96-51D4B03D753F}">
      <dsp:nvSpPr>
        <dsp:cNvPr id="0" name=""/>
        <dsp:cNvSpPr/>
      </dsp:nvSpPr>
      <dsp:spPr>
        <a:xfrm>
          <a:off x="0" y="2061084"/>
          <a:ext cx="6710556" cy="0"/>
        </a:xfrm>
        <a:prstGeom prst="line">
          <a:avLst/>
        </a:prstGeom>
        <a:solidFill>
          <a:schemeClr val="accent5">
            <a:hueOff val="8092568"/>
            <a:satOff val="-16940"/>
            <a:lumOff val="-1863"/>
            <a:alphaOff val="0"/>
          </a:schemeClr>
        </a:solidFill>
        <a:ln w="12700" cap="flat" cmpd="sng" algn="ctr">
          <a:solidFill>
            <a:schemeClr val="accent5">
              <a:hueOff val="8092568"/>
              <a:satOff val="-16940"/>
              <a:lumOff val="-1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7999B-00A7-42B0-8439-CDC4DCA376D5}">
      <dsp:nvSpPr>
        <dsp:cNvPr id="0" name=""/>
        <dsp:cNvSpPr/>
      </dsp:nvSpPr>
      <dsp:spPr>
        <a:xfrm>
          <a:off x="0" y="2061084"/>
          <a:ext cx="6710556" cy="114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solidFill>
                <a:schemeClr val="tx2"/>
              </a:solidFill>
            </a:rPr>
            <a:t>Clearly define and discuss the patient’s responsibilities in relation to the plan of care, and get the patient’s agreement.</a:t>
          </a:r>
        </a:p>
      </dsp:txBody>
      <dsp:txXfrm>
        <a:off x="0" y="2061084"/>
        <a:ext cx="6710556" cy="1144950"/>
      </dsp:txXfrm>
    </dsp:sp>
    <dsp:sp modelId="{3F1089DE-0CA6-4005-B47D-2784D14489C1}">
      <dsp:nvSpPr>
        <dsp:cNvPr id="0" name=""/>
        <dsp:cNvSpPr/>
      </dsp:nvSpPr>
      <dsp:spPr>
        <a:xfrm>
          <a:off x="0" y="3206035"/>
          <a:ext cx="6710556" cy="0"/>
        </a:xfrm>
        <a:prstGeom prst="line">
          <a:avLst/>
        </a:prstGeom>
        <a:solidFill>
          <a:schemeClr val="accent5">
            <a:hueOff val="12138852"/>
            <a:satOff val="-25410"/>
            <a:lumOff val="-2794"/>
            <a:alphaOff val="0"/>
          </a:schemeClr>
        </a:solidFill>
        <a:ln w="12700" cap="flat" cmpd="sng" algn="ctr">
          <a:solidFill>
            <a:schemeClr val="accent5">
              <a:hueOff val="12138852"/>
              <a:satOff val="-25410"/>
              <a:lumOff val="-27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7CF0C-96BD-46BE-95E5-B936B4DA453C}">
      <dsp:nvSpPr>
        <dsp:cNvPr id="0" name=""/>
        <dsp:cNvSpPr/>
      </dsp:nvSpPr>
      <dsp:spPr>
        <a:xfrm>
          <a:off x="0" y="3206035"/>
          <a:ext cx="6710556" cy="8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solidFill>
                <a:schemeClr val="tx2"/>
              </a:solidFill>
            </a:rPr>
            <a:t>Be upfront about expected costs and any additional costs that may be associated with changes in the plan of care.</a:t>
          </a:r>
        </a:p>
      </dsp:txBody>
      <dsp:txXfrm>
        <a:off x="0" y="3206035"/>
        <a:ext cx="6710556" cy="857788"/>
      </dsp:txXfrm>
    </dsp:sp>
    <dsp:sp modelId="{4B84D90A-8F6C-4812-9E73-3B4ABF3530DF}">
      <dsp:nvSpPr>
        <dsp:cNvPr id="0" name=""/>
        <dsp:cNvSpPr/>
      </dsp:nvSpPr>
      <dsp:spPr>
        <a:xfrm>
          <a:off x="0" y="4063824"/>
          <a:ext cx="6710556" cy="0"/>
        </a:xfrm>
        <a:prstGeom prst="line">
          <a:avLst/>
        </a:prstGeom>
        <a:solidFill>
          <a:schemeClr val="accent5">
            <a:hueOff val="16185135"/>
            <a:satOff val="-33880"/>
            <a:lumOff val="-3726"/>
            <a:alphaOff val="0"/>
          </a:schemeClr>
        </a:solidFill>
        <a:ln w="12700" cap="flat" cmpd="sng" algn="ctr">
          <a:solidFill>
            <a:schemeClr val="accent5">
              <a:hueOff val="16185135"/>
              <a:satOff val="-33880"/>
              <a:lumOff val="-3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2468F-6F61-4923-9C62-05C03C573665}">
      <dsp:nvSpPr>
        <dsp:cNvPr id="0" name=""/>
        <dsp:cNvSpPr/>
      </dsp:nvSpPr>
      <dsp:spPr>
        <a:xfrm>
          <a:off x="0" y="4063824"/>
          <a:ext cx="6710556" cy="135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solidFill>
                <a:schemeClr val="tx2"/>
              </a:solidFill>
            </a:rPr>
            <a:t>Be aware of the signs of BDD, and have a plan for managing patients who you suspect might have the disorder.</a:t>
          </a:r>
        </a:p>
      </dsp:txBody>
      <dsp:txXfrm>
        <a:off x="0" y="4063824"/>
        <a:ext cx="6710556" cy="135466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1376"/>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51919"/>
          <a:ext cx="1783788" cy="54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sp:txBody>
      <dsp:txXfrm>
        <a:off x="0" y="51919"/>
        <a:ext cx="1783788" cy="548060"/>
      </dsp:txXfrm>
    </dsp:sp>
    <dsp:sp modelId="{B74867AF-FC58-4603-AF88-51B79A060004}">
      <dsp:nvSpPr>
        <dsp:cNvPr id="0" name=""/>
        <dsp:cNvSpPr/>
      </dsp:nvSpPr>
      <dsp:spPr>
        <a:xfrm>
          <a:off x="1918789" y="0"/>
          <a:ext cx="9142949" cy="1962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8789" y="0"/>
        <a:ext cx="9142949" cy="1962583"/>
      </dsp:txXfrm>
    </dsp:sp>
    <dsp:sp modelId="{5AE501BB-4DB6-45BB-9A83-206554C011F5}">
      <dsp:nvSpPr>
        <dsp:cNvPr id="0" name=""/>
        <dsp:cNvSpPr/>
      </dsp:nvSpPr>
      <dsp:spPr>
        <a:xfrm>
          <a:off x="1881425" y="5126025"/>
          <a:ext cx="868657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782097"/>
          <a:ext cx="11096624" cy="0"/>
        </a:xfrm>
        <a:prstGeom prst="line">
          <a:avLst/>
        </a:prstGeom>
        <a:solidFill>
          <a:schemeClr val="accent3">
            <a:hueOff val="-2953188"/>
            <a:satOff val="-24603"/>
            <a:lumOff val="1274"/>
            <a:alphaOff val="0"/>
          </a:schemeClr>
        </a:solidFill>
        <a:ln w="12700" cap="flat" cmpd="sng" algn="ctr">
          <a:solidFill>
            <a:schemeClr val="accent3">
              <a:hueOff val="-2953188"/>
              <a:satOff val="-24603"/>
              <a:lumOff val="1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995334"/>
          <a:ext cx="1822953" cy="15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sp:txBody>
      <dsp:txXfrm>
        <a:off x="0" y="995334"/>
        <a:ext cx="1822953" cy="1538958"/>
      </dsp:txXfrm>
    </dsp:sp>
    <dsp:sp modelId="{30F02B94-A471-45CF-8AF5-FFB10EC0337A}">
      <dsp:nvSpPr>
        <dsp:cNvPr id="0" name=""/>
        <dsp:cNvSpPr/>
      </dsp:nvSpPr>
      <dsp:spPr>
        <a:xfrm>
          <a:off x="0" y="3347526"/>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5D7E0-A2D3-4C6C-B28A-190C74408F73}">
      <dsp:nvSpPr>
        <dsp:cNvPr id="0" name=""/>
        <dsp:cNvSpPr/>
      </dsp:nvSpPr>
      <dsp:spPr>
        <a:xfrm>
          <a:off x="0" y="3474812"/>
          <a:ext cx="1822953" cy="15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The Issue</a:t>
          </a: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474812"/>
        <a:ext cx="1822953" cy="153895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C88AD-70CF-4975-8491-F6CE8D062153}">
      <dsp:nvSpPr>
        <dsp:cNvPr id="0" name=""/>
        <dsp:cNvSpPr/>
      </dsp:nvSpPr>
      <dsp:spPr>
        <a:xfrm>
          <a:off x="-6049151" y="-925578"/>
          <a:ext cx="7201032" cy="7201032"/>
        </a:xfrm>
        <a:prstGeom prst="blockArc">
          <a:avLst>
            <a:gd name="adj1" fmla="val 18900000"/>
            <a:gd name="adj2" fmla="val 2700000"/>
            <a:gd name="adj3" fmla="val 3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AA8E46-9C98-4658-8301-3B464D2EF462}">
      <dsp:nvSpPr>
        <dsp:cNvPr id="0" name=""/>
        <dsp:cNvSpPr/>
      </dsp:nvSpPr>
      <dsp:spPr>
        <a:xfrm>
          <a:off x="602868" y="411298"/>
          <a:ext cx="10067423" cy="8230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3276" tIns="55880" rIns="55880" bIns="55880" numCol="1" spcCol="1270" anchor="ctr" anchorCtr="0">
          <a:noAutofit/>
        </a:bodyPr>
        <a:lstStyle/>
        <a:p>
          <a:pPr lvl="0" algn="l" defTabSz="977900">
            <a:lnSpc>
              <a:spcPct val="90000"/>
            </a:lnSpc>
            <a:spcBef>
              <a:spcPct val="0"/>
            </a:spcBef>
            <a:spcAft>
              <a:spcPct val="35000"/>
            </a:spcAft>
          </a:pPr>
          <a:r>
            <a:rPr lang="en-US" sz="2200" kern="1200" dirty="0"/>
            <a:t>The ethical standard for emergency care of individuals who are not patients of record is to provide “</a:t>
          </a:r>
          <a:r>
            <a:rPr lang="en-US" sz="2200" u="sng" kern="1200" dirty="0"/>
            <a:t>reasonable arrangements</a:t>
          </a:r>
          <a:r>
            <a:rPr lang="en-US" sz="2200" kern="1200" dirty="0"/>
            <a:t>” for their emergency care.</a:t>
          </a:r>
        </a:p>
      </dsp:txBody>
      <dsp:txXfrm>
        <a:off x="602868" y="411298"/>
        <a:ext cx="10067423" cy="823024"/>
      </dsp:txXfrm>
    </dsp:sp>
    <dsp:sp modelId="{2BB516AE-F973-4533-A980-20067CAF5D49}">
      <dsp:nvSpPr>
        <dsp:cNvPr id="0" name=""/>
        <dsp:cNvSpPr/>
      </dsp:nvSpPr>
      <dsp:spPr>
        <a:xfrm>
          <a:off x="88478" y="308420"/>
          <a:ext cx="1028780" cy="102878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F4D6F-3E74-4864-8B60-4BCD24311607}">
      <dsp:nvSpPr>
        <dsp:cNvPr id="0" name=""/>
        <dsp:cNvSpPr/>
      </dsp:nvSpPr>
      <dsp:spPr>
        <a:xfrm>
          <a:off x="1074727" y="1646049"/>
          <a:ext cx="9595564" cy="823024"/>
        </a:xfrm>
        <a:prstGeom prst="rect">
          <a:avLst/>
        </a:prstGeom>
        <a:solidFill>
          <a:schemeClr val="accent2">
            <a:hueOff val="16473"/>
            <a:satOff val="21053"/>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3276" tIns="55880" rIns="55880" bIns="55880" numCol="1" spcCol="1270" anchor="ctr" anchorCtr="0">
          <a:noAutofit/>
        </a:bodyPr>
        <a:lstStyle/>
        <a:p>
          <a:pPr lvl="0" algn="l" defTabSz="977900">
            <a:lnSpc>
              <a:spcPct val="90000"/>
            </a:lnSpc>
            <a:spcBef>
              <a:spcPct val="0"/>
            </a:spcBef>
            <a:spcAft>
              <a:spcPct val="35000"/>
            </a:spcAft>
          </a:pPr>
          <a:r>
            <a:rPr lang="en-US" sz="2200" kern="1200" dirty="0"/>
            <a:t>Ensure the patient understands that this is only an </a:t>
          </a:r>
          <a:r>
            <a:rPr lang="en-US" sz="2200" u="sng" kern="1200" dirty="0"/>
            <a:t>episodic</a:t>
          </a:r>
          <a:r>
            <a:rPr lang="en-US" sz="2200" kern="1200" dirty="0"/>
            <a:t> </a:t>
          </a:r>
          <a:br>
            <a:rPr lang="en-US" sz="2200" kern="1200" dirty="0"/>
          </a:br>
          <a:r>
            <a:rPr lang="en-US" sz="2200" kern="1200" dirty="0"/>
            <a:t>doctor</a:t>
          </a:r>
          <a:r>
            <a:rPr lang="en-US" sz="2200" kern="1200" dirty="0">
              <a:latin typeface="Trebuchet MS" panose="020B0603020202020204" pitchFamily="34" charset="0"/>
            </a:rPr>
            <a:t>–</a:t>
          </a:r>
          <a:r>
            <a:rPr lang="en-US" sz="2200" kern="1200" dirty="0"/>
            <a:t>patient relationship to provide emergent care.</a:t>
          </a:r>
        </a:p>
      </dsp:txBody>
      <dsp:txXfrm>
        <a:off x="1074727" y="1646049"/>
        <a:ext cx="9595564" cy="823024"/>
      </dsp:txXfrm>
    </dsp:sp>
    <dsp:sp modelId="{8AF1FDE3-D683-4ABB-A3EB-B81F99044EF8}">
      <dsp:nvSpPr>
        <dsp:cNvPr id="0" name=""/>
        <dsp:cNvSpPr/>
      </dsp:nvSpPr>
      <dsp:spPr>
        <a:xfrm>
          <a:off x="560337" y="1543171"/>
          <a:ext cx="1028780" cy="1028780"/>
        </a:xfrm>
        <a:prstGeom prst="ellipse">
          <a:avLst/>
        </a:prstGeom>
        <a:solidFill>
          <a:schemeClr val="lt1">
            <a:hueOff val="0"/>
            <a:satOff val="0"/>
            <a:lumOff val="0"/>
            <a:alphaOff val="0"/>
          </a:schemeClr>
        </a:solidFill>
        <a:ln w="12700" cap="flat" cmpd="sng" algn="ctr">
          <a:solidFill>
            <a:schemeClr val="accent2">
              <a:hueOff val="16473"/>
              <a:satOff val="21053"/>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AE309-2982-4C24-849E-38834BFAF452}">
      <dsp:nvSpPr>
        <dsp:cNvPr id="0" name=""/>
        <dsp:cNvSpPr/>
      </dsp:nvSpPr>
      <dsp:spPr>
        <a:xfrm>
          <a:off x="1074727" y="2730499"/>
          <a:ext cx="9595564" cy="1123626"/>
        </a:xfrm>
        <a:prstGeom prst="rect">
          <a:avLst/>
        </a:prstGeom>
        <a:solidFill>
          <a:schemeClr val="accent2">
            <a:hueOff val="32946"/>
            <a:satOff val="42105"/>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3276" tIns="55880" rIns="55880" bIns="55880" numCol="1" spcCol="1270" anchor="ctr" anchorCtr="0">
          <a:noAutofit/>
        </a:bodyPr>
        <a:lstStyle/>
        <a:p>
          <a:pPr lvl="0" algn="l" defTabSz="977900">
            <a:lnSpc>
              <a:spcPct val="90000"/>
            </a:lnSpc>
            <a:spcBef>
              <a:spcPct val="0"/>
            </a:spcBef>
            <a:spcAft>
              <a:spcPct val="35000"/>
            </a:spcAft>
          </a:pPr>
          <a:r>
            <a:rPr lang="en-US" sz="2200" kern="1200" dirty="0"/>
            <a:t>If you have concerns about the level of care needed, or if you suspect “</a:t>
          </a:r>
          <a:r>
            <a:rPr lang="en-US" sz="2200" kern="1200" dirty="0" err="1"/>
            <a:t>band-aid</a:t>
          </a:r>
          <a:r>
            <a:rPr lang="en-US" sz="2200" kern="1200" dirty="0"/>
            <a:t> dentistry,” </a:t>
          </a:r>
          <a:r>
            <a:rPr lang="en-US" sz="2200" u="sng" kern="1200" dirty="0"/>
            <a:t>refer the patient</a:t>
          </a:r>
          <a:r>
            <a:rPr lang="en-US" sz="2200" kern="1200" dirty="0"/>
            <a:t> to the local emergency department.</a:t>
          </a:r>
        </a:p>
      </dsp:txBody>
      <dsp:txXfrm>
        <a:off x="1074727" y="2730499"/>
        <a:ext cx="9595564" cy="1123626"/>
      </dsp:txXfrm>
    </dsp:sp>
    <dsp:sp modelId="{184BDD8A-1D48-4F98-B3C2-A5C9A629A29F}">
      <dsp:nvSpPr>
        <dsp:cNvPr id="0" name=""/>
        <dsp:cNvSpPr/>
      </dsp:nvSpPr>
      <dsp:spPr>
        <a:xfrm>
          <a:off x="560337" y="2777922"/>
          <a:ext cx="1028780" cy="1028780"/>
        </a:xfrm>
        <a:prstGeom prst="ellipse">
          <a:avLst/>
        </a:prstGeom>
        <a:solidFill>
          <a:schemeClr val="lt1">
            <a:hueOff val="0"/>
            <a:satOff val="0"/>
            <a:lumOff val="0"/>
            <a:alphaOff val="0"/>
          </a:schemeClr>
        </a:solidFill>
        <a:ln w="12700" cap="flat" cmpd="sng" algn="ctr">
          <a:solidFill>
            <a:schemeClr val="accent2">
              <a:hueOff val="32946"/>
              <a:satOff val="42105"/>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AED84F-9CA9-42F1-8166-53CD2B22AC68}">
      <dsp:nvSpPr>
        <dsp:cNvPr id="0" name=""/>
        <dsp:cNvSpPr/>
      </dsp:nvSpPr>
      <dsp:spPr>
        <a:xfrm>
          <a:off x="602868" y="4102099"/>
          <a:ext cx="10067423" cy="849929"/>
        </a:xfrm>
        <a:prstGeom prst="rect">
          <a:avLst/>
        </a:prstGeom>
        <a:solidFill>
          <a:schemeClr val="accent2">
            <a:hueOff val="49418"/>
            <a:satOff val="6315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3276" tIns="55880" rIns="55880" bIns="55880" numCol="1" spcCol="1270" anchor="ctr" anchorCtr="0">
          <a:noAutofit/>
        </a:bodyPr>
        <a:lstStyle/>
        <a:p>
          <a:pPr lvl="0" algn="l" defTabSz="977900">
            <a:lnSpc>
              <a:spcPct val="90000"/>
            </a:lnSpc>
            <a:spcBef>
              <a:spcPct val="0"/>
            </a:spcBef>
            <a:spcAft>
              <a:spcPct val="35000"/>
            </a:spcAft>
          </a:pPr>
          <a:r>
            <a:rPr lang="en-US" sz="2200" u="sng" kern="1200" dirty="0"/>
            <a:t>Trust your instincts</a:t>
          </a:r>
          <a:r>
            <a:rPr lang="en-US" sz="2200" kern="1200" dirty="0"/>
            <a:t>! If you feel uneasy about providing emergency care to a patient, don’t do it.</a:t>
          </a:r>
        </a:p>
      </dsp:txBody>
      <dsp:txXfrm>
        <a:off x="602868" y="4102099"/>
        <a:ext cx="10067423" cy="849929"/>
      </dsp:txXfrm>
    </dsp:sp>
    <dsp:sp modelId="{57DF78EC-1AFA-4AFD-B5B2-F8AAD56DAE28}">
      <dsp:nvSpPr>
        <dsp:cNvPr id="0" name=""/>
        <dsp:cNvSpPr/>
      </dsp:nvSpPr>
      <dsp:spPr>
        <a:xfrm>
          <a:off x="88478" y="4012673"/>
          <a:ext cx="1028780" cy="1028780"/>
        </a:xfrm>
        <a:prstGeom prst="ellipse">
          <a:avLst/>
        </a:prstGeom>
        <a:solidFill>
          <a:schemeClr val="lt1">
            <a:hueOff val="0"/>
            <a:satOff val="0"/>
            <a:lumOff val="0"/>
            <a:alphaOff val="0"/>
          </a:schemeClr>
        </a:solidFill>
        <a:ln w="12700" cap="flat" cmpd="sng" algn="ctr">
          <a:solidFill>
            <a:schemeClr val="accent2">
              <a:hueOff val="49418"/>
              <a:satOff val="63158"/>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1376"/>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51919"/>
          <a:ext cx="1783788" cy="54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sp:txBody>
      <dsp:txXfrm>
        <a:off x="0" y="51919"/>
        <a:ext cx="1783788" cy="548060"/>
      </dsp:txXfrm>
    </dsp:sp>
    <dsp:sp modelId="{B74867AF-FC58-4603-AF88-51B79A060004}">
      <dsp:nvSpPr>
        <dsp:cNvPr id="0" name=""/>
        <dsp:cNvSpPr/>
      </dsp:nvSpPr>
      <dsp:spPr>
        <a:xfrm>
          <a:off x="1918789" y="0"/>
          <a:ext cx="9142949" cy="1962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8789" y="0"/>
        <a:ext cx="9142949" cy="1962583"/>
      </dsp:txXfrm>
    </dsp:sp>
    <dsp:sp modelId="{5AE501BB-4DB6-45BB-9A83-206554C011F5}">
      <dsp:nvSpPr>
        <dsp:cNvPr id="0" name=""/>
        <dsp:cNvSpPr/>
      </dsp:nvSpPr>
      <dsp:spPr>
        <a:xfrm>
          <a:off x="1881425" y="5126025"/>
          <a:ext cx="868657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587219"/>
          <a:ext cx="11096624" cy="0"/>
        </a:xfrm>
        <a:prstGeom prst="line">
          <a:avLst/>
        </a:prstGeom>
        <a:solidFill>
          <a:schemeClr val="accent3">
            <a:hueOff val="-2953188"/>
            <a:satOff val="-24603"/>
            <a:lumOff val="1274"/>
            <a:alphaOff val="0"/>
          </a:schemeClr>
        </a:solidFill>
        <a:ln w="12700" cap="flat" cmpd="sng" algn="ctr">
          <a:solidFill>
            <a:schemeClr val="accent3">
              <a:hueOff val="-2953188"/>
              <a:satOff val="-24603"/>
              <a:lumOff val="1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762903"/>
          <a:ext cx="1822953" cy="15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sp:txBody>
      <dsp:txXfrm>
        <a:off x="0" y="762903"/>
        <a:ext cx="1822953" cy="1538958"/>
      </dsp:txXfrm>
    </dsp:sp>
    <dsp:sp modelId="{30F02B94-A471-45CF-8AF5-FFB10EC0337A}">
      <dsp:nvSpPr>
        <dsp:cNvPr id="0" name=""/>
        <dsp:cNvSpPr/>
      </dsp:nvSpPr>
      <dsp:spPr>
        <a:xfrm>
          <a:off x="0" y="3168853"/>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5D7E0-A2D3-4C6C-B28A-190C74408F73}">
      <dsp:nvSpPr>
        <dsp:cNvPr id="0" name=""/>
        <dsp:cNvSpPr/>
      </dsp:nvSpPr>
      <dsp:spPr>
        <a:xfrm>
          <a:off x="0" y="3367703"/>
          <a:ext cx="1822953" cy="15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367703"/>
        <a:ext cx="1822953" cy="153895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1376"/>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51919"/>
          <a:ext cx="1783788" cy="54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sp:txBody>
      <dsp:txXfrm>
        <a:off x="0" y="51919"/>
        <a:ext cx="1783788" cy="548060"/>
      </dsp:txXfrm>
    </dsp:sp>
    <dsp:sp modelId="{B74867AF-FC58-4603-AF88-51B79A060004}">
      <dsp:nvSpPr>
        <dsp:cNvPr id="0" name=""/>
        <dsp:cNvSpPr/>
      </dsp:nvSpPr>
      <dsp:spPr>
        <a:xfrm>
          <a:off x="1918789" y="0"/>
          <a:ext cx="9142949" cy="1962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8789" y="0"/>
        <a:ext cx="9142949" cy="1962583"/>
      </dsp:txXfrm>
    </dsp:sp>
    <dsp:sp modelId="{5AE501BB-4DB6-45BB-9A83-206554C011F5}">
      <dsp:nvSpPr>
        <dsp:cNvPr id="0" name=""/>
        <dsp:cNvSpPr/>
      </dsp:nvSpPr>
      <dsp:spPr>
        <a:xfrm>
          <a:off x="1881425" y="5126025"/>
          <a:ext cx="868657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587219"/>
          <a:ext cx="11096624" cy="0"/>
        </a:xfrm>
        <a:prstGeom prst="line">
          <a:avLst/>
        </a:prstGeom>
        <a:solidFill>
          <a:schemeClr val="accent3">
            <a:hueOff val="-2953188"/>
            <a:satOff val="-24603"/>
            <a:lumOff val="1274"/>
            <a:alphaOff val="0"/>
          </a:schemeClr>
        </a:solidFill>
        <a:ln w="12700" cap="flat" cmpd="sng" algn="ctr">
          <a:solidFill>
            <a:schemeClr val="accent3">
              <a:hueOff val="-2953188"/>
              <a:satOff val="-24603"/>
              <a:lumOff val="1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762903"/>
          <a:ext cx="1822953" cy="15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sp:txBody>
      <dsp:txXfrm>
        <a:off x="0" y="762903"/>
        <a:ext cx="1822953" cy="1538958"/>
      </dsp:txXfrm>
    </dsp:sp>
    <dsp:sp modelId="{30F02B94-A471-45CF-8AF5-FFB10EC0337A}">
      <dsp:nvSpPr>
        <dsp:cNvPr id="0" name=""/>
        <dsp:cNvSpPr/>
      </dsp:nvSpPr>
      <dsp:spPr>
        <a:xfrm>
          <a:off x="0" y="3168853"/>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5D7E0-A2D3-4C6C-B28A-190C74408F73}">
      <dsp:nvSpPr>
        <dsp:cNvPr id="0" name=""/>
        <dsp:cNvSpPr/>
      </dsp:nvSpPr>
      <dsp:spPr>
        <a:xfrm>
          <a:off x="0" y="3367703"/>
          <a:ext cx="1822953" cy="15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367703"/>
        <a:ext cx="1822953" cy="1538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9B691-8599-4816-9830-07B5F49AD67C}">
      <dsp:nvSpPr>
        <dsp:cNvPr id="0" name=""/>
        <dsp:cNvSpPr/>
      </dsp:nvSpPr>
      <dsp:spPr>
        <a:xfrm>
          <a:off x="0" y="0"/>
          <a:ext cx="1089888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9198D2-77EF-4653-9EC3-92C9E130CD6B}">
      <dsp:nvSpPr>
        <dsp:cNvPr id="0" name=""/>
        <dsp:cNvSpPr/>
      </dsp:nvSpPr>
      <dsp:spPr>
        <a:xfrm>
          <a:off x="0" y="120626"/>
          <a:ext cx="2179777" cy="516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Indemnity</a:t>
          </a:r>
          <a:endParaRPr lang="en-US" sz="2400" b="1" kern="1200"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sp:txBody>
      <dsp:txXfrm>
        <a:off x="0" y="120626"/>
        <a:ext cx="2179777" cy="516843"/>
      </dsp:txXfrm>
    </dsp:sp>
    <dsp:sp modelId="{C5CFBBCA-CC56-4A49-ABEB-FBDD6D4E912F}">
      <dsp:nvSpPr>
        <dsp:cNvPr id="0" name=""/>
        <dsp:cNvSpPr/>
      </dsp:nvSpPr>
      <dsp:spPr>
        <a:xfrm>
          <a:off x="2343260" y="226283"/>
          <a:ext cx="8555625" cy="74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a:lnSpc>
              <a:spcPct val="100000"/>
            </a:lnSpc>
            <a:spcBef>
              <a:spcPct val="0"/>
            </a:spcBef>
            <a:spcAft>
              <a:spcPts val="600"/>
            </a:spcAft>
          </a:pPr>
          <a:r>
            <a:rPr lang="en-US" sz="2400"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is defined as the </a:t>
          </a:r>
          <a:r>
            <a:rPr lang="en-US" sz="2400" b="1"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payment(s)</a:t>
          </a:r>
          <a:r>
            <a:rPr lang="en-US" sz="2400" b="0"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 made to a party for a loss. These payments are typically made as a settlement or based on a jury verdict and award. </a:t>
          </a:r>
          <a:endParaRPr lang="en-US" sz="2400" kern="1200" dirty="0">
            <a:solidFill>
              <a:schemeClr val="accent1"/>
            </a:solidFill>
            <a:latin typeface="Arial" panose="020B0604020202020204" pitchFamily="34" charset="0"/>
            <a:ea typeface="Tahoma" panose="020B0604030504040204" pitchFamily="34" charset="0"/>
            <a:cs typeface="Arial" panose="020B0604020202020204" pitchFamily="34" charset="0"/>
          </a:endParaRPr>
        </a:p>
      </dsp:txBody>
      <dsp:txXfrm>
        <a:off x="2343260" y="226283"/>
        <a:ext cx="8555625" cy="743987"/>
      </dsp:txXfrm>
    </dsp:sp>
    <dsp:sp modelId="{1E68391F-7812-4B33-8848-5C421C2D3F20}">
      <dsp:nvSpPr>
        <dsp:cNvPr id="0" name=""/>
        <dsp:cNvSpPr/>
      </dsp:nvSpPr>
      <dsp:spPr>
        <a:xfrm>
          <a:off x="2179777" y="1199083"/>
          <a:ext cx="8719108"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39FD66-239C-4D8C-84AC-2028495692E1}">
      <dsp:nvSpPr>
        <dsp:cNvPr id="0" name=""/>
        <dsp:cNvSpPr/>
      </dsp:nvSpPr>
      <dsp:spPr>
        <a:xfrm>
          <a:off x="2343260" y="1152106"/>
          <a:ext cx="8555625" cy="1000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a:lnSpc>
              <a:spcPct val="100000"/>
            </a:lnSpc>
            <a:spcBef>
              <a:spcPct val="0"/>
            </a:spcBef>
            <a:spcAft>
              <a:spcPts val="600"/>
            </a:spcAft>
          </a:pPr>
          <a:r>
            <a:rPr lang="en-US" sz="2400"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is defined as a </a:t>
          </a:r>
          <a:r>
            <a:rPr lang="en-US" sz="2400" b="1"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suit, claim, or notice of intent </a:t>
          </a:r>
          <a:r>
            <a:rPr lang="en-US" sz="2400" b="0"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when the patient has placed a dentist on notice. </a:t>
          </a:r>
          <a:endParaRPr lang="en-US" sz="2400" kern="1200" dirty="0">
            <a:solidFill>
              <a:schemeClr val="accent1"/>
            </a:solidFill>
            <a:latin typeface="Arial" panose="020B0604020202020204" pitchFamily="34" charset="0"/>
            <a:ea typeface="Tahoma" panose="020B0604030504040204" pitchFamily="34" charset="0"/>
            <a:cs typeface="Arial" panose="020B0604020202020204" pitchFamily="34" charset="0"/>
          </a:endParaRPr>
        </a:p>
      </dsp:txBody>
      <dsp:txXfrm>
        <a:off x="2343260" y="1152106"/>
        <a:ext cx="8555625" cy="1000749"/>
      </dsp:txXfrm>
    </dsp:sp>
    <dsp:sp modelId="{3C17B585-ADE1-4C14-A9AD-CB5E9129EC26}">
      <dsp:nvSpPr>
        <dsp:cNvPr id="0" name=""/>
        <dsp:cNvSpPr/>
      </dsp:nvSpPr>
      <dsp:spPr>
        <a:xfrm>
          <a:off x="2179777" y="2124854"/>
          <a:ext cx="8719108"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158380-57EB-4A5C-8529-366B59968EDB}">
      <dsp:nvSpPr>
        <dsp:cNvPr id="0" name=""/>
        <dsp:cNvSpPr/>
      </dsp:nvSpPr>
      <dsp:spPr>
        <a:xfrm>
          <a:off x="0" y="2372091"/>
          <a:ext cx="10898886" cy="0"/>
        </a:xfrm>
        <a:prstGeom prst="line">
          <a:avLst/>
        </a:prstGeom>
        <a:solidFill>
          <a:schemeClr val="accent3">
            <a:hueOff val="-1968792"/>
            <a:satOff val="-16402"/>
            <a:lumOff val="850"/>
            <a:alphaOff val="0"/>
          </a:schemeClr>
        </a:solidFill>
        <a:ln w="12700" cap="flat" cmpd="sng" algn="ctr">
          <a:solidFill>
            <a:schemeClr val="accent3">
              <a:hueOff val="-1968792"/>
              <a:satOff val="-16402"/>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4D7E1-9100-493B-87C4-76D3C2EA5B52}">
      <dsp:nvSpPr>
        <dsp:cNvPr id="0" name=""/>
        <dsp:cNvSpPr/>
      </dsp:nvSpPr>
      <dsp:spPr>
        <a:xfrm>
          <a:off x="0" y="1313813"/>
          <a:ext cx="2179777" cy="34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Claim</a:t>
          </a:r>
          <a:endParaRPr lang="en-US" sz="2400" b="1" kern="1200"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sp:txBody>
      <dsp:txXfrm>
        <a:off x="0" y="1313813"/>
        <a:ext cx="2179777" cy="347984"/>
      </dsp:txXfrm>
    </dsp:sp>
    <dsp:sp modelId="{BB2FC01C-3848-443B-829C-2926BC1AE93F}">
      <dsp:nvSpPr>
        <dsp:cNvPr id="0" name=""/>
        <dsp:cNvSpPr/>
      </dsp:nvSpPr>
      <dsp:spPr>
        <a:xfrm>
          <a:off x="2343260" y="2584812"/>
          <a:ext cx="8555625" cy="1047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a:lnSpc>
              <a:spcPct val="100000"/>
            </a:lnSpc>
            <a:spcBef>
              <a:spcPct val="0"/>
            </a:spcBef>
            <a:spcAft>
              <a:spcPts val="600"/>
            </a:spcAft>
          </a:pPr>
          <a:r>
            <a:rPr lang="en-US" sz="2400"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is defined as the </a:t>
          </a:r>
          <a:r>
            <a:rPr lang="en-US" sz="2400" b="1"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cost of a claim</a:t>
          </a:r>
          <a:r>
            <a:rPr lang="en-US" sz="2400" b="0"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 in terms of indemnity payment(s). This is a monetary term and not specifically attributed to the severity of a medical outcome.</a:t>
          </a:r>
          <a:endParaRPr lang="en-US" sz="2400" kern="1200" dirty="0">
            <a:solidFill>
              <a:schemeClr val="accent1"/>
            </a:solidFill>
            <a:latin typeface="Arial" panose="020B0604020202020204" pitchFamily="34" charset="0"/>
            <a:ea typeface="Tahoma" panose="020B0604030504040204" pitchFamily="34" charset="0"/>
            <a:cs typeface="Arial" panose="020B0604020202020204" pitchFamily="34" charset="0"/>
          </a:endParaRPr>
        </a:p>
      </dsp:txBody>
      <dsp:txXfrm>
        <a:off x="2343260" y="2584812"/>
        <a:ext cx="8555625" cy="1047080"/>
      </dsp:txXfrm>
    </dsp:sp>
    <dsp:sp modelId="{C64FCA69-9840-4EE3-81EE-DF0C3080B4F9}">
      <dsp:nvSpPr>
        <dsp:cNvPr id="0" name=""/>
        <dsp:cNvSpPr/>
      </dsp:nvSpPr>
      <dsp:spPr>
        <a:xfrm>
          <a:off x="2179777" y="3913039"/>
          <a:ext cx="8719108"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9C0841-883D-499E-99BE-355B3674F638}">
      <dsp:nvSpPr>
        <dsp:cNvPr id="0" name=""/>
        <dsp:cNvSpPr/>
      </dsp:nvSpPr>
      <dsp:spPr>
        <a:xfrm>
          <a:off x="2343260" y="3905778"/>
          <a:ext cx="8555625" cy="6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r>
            <a:rPr lang="en-US" sz="2400"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is defined as the </a:t>
          </a:r>
          <a:r>
            <a:rPr lang="en-US" sz="2400" b="1"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number of claims</a:t>
          </a:r>
          <a:r>
            <a:rPr lang="en-US" sz="2400" b="0"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 </a:t>
          </a:r>
          <a:endParaRPr lang="en-US" sz="2400"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endParaRPr>
        </a:p>
      </dsp:txBody>
      <dsp:txXfrm>
        <a:off x="2343260" y="3905778"/>
        <a:ext cx="8555625" cy="692277"/>
      </dsp:txXfrm>
    </dsp:sp>
    <dsp:sp modelId="{A6377CBD-2F3E-4792-B79E-7F52C94965A2}">
      <dsp:nvSpPr>
        <dsp:cNvPr id="0" name=""/>
        <dsp:cNvSpPr/>
      </dsp:nvSpPr>
      <dsp:spPr>
        <a:xfrm>
          <a:off x="2179777" y="4821991"/>
          <a:ext cx="8719108"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463BFA-D915-4536-BCF6-D61E91DF38D1}">
      <dsp:nvSpPr>
        <dsp:cNvPr id="0" name=""/>
        <dsp:cNvSpPr/>
      </dsp:nvSpPr>
      <dsp:spPr>
        <a:xfrm>
          <a:off x="0" y="4821991"/>
          <a:ext cx="10898886" cy="0"/>
        </a:xfrm>
        <a:prstGeom prst="line">
          <a:avLst/>
        </a:prstGeom>
        <a:solidFill>
          <a:schemeClr val="accent3">
            <a:hueOff val="-3937584"/>
            <a:satOff val="-32804"/>
            <a:lumOff val="1699"/>
            <a:alphaOff val="0"/>
          </a:schemeClr>
        </a:solidFill>
        <a:ln w="12700" cap="flat" cmpd="sng" algn="ctr">
          <a:solidFill>
            <a:schemeClr val="accent3">
              <a:hueOff val="-3937584"/>
              <a:satOff val="-32804"/>
              <a:lumOff val="1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19BE75-0A4F-4E60-A24D-630394B70B3D}">
      <dsp:nvSpPr>
        <dsp:cNvPr id="0" name=""/>
        <dsp:cNvSpPr/>
      </dsp:nvSpPr>
      <dsp:spPr>
        <a:xfrm>
          <a:off x="0" y="2619302"/>
          <a:ext cx="2179777" cy="43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Severity</a:t>
          </a:r>
          <a:endParaRPr lang="en-US" sz="2400" b="1" kern="1200"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sp:txBody>
      <dsp:txXfrm>
        <a:off x="0" y="2619302"/>
        <a:ext cx="2179777" cy="431066"/>
      </dsp:txXfrm>
    </dsp:sp>
    <dsp:sp modelId="{B3C77CFC-ADA0-4927-A303-248261C595B8}">
      <dsp:nvSpPr>
        <dsp:cNvPr id="0" name=""/>
        <dsp:cNvSpPr/>
      </dsp:nvSpPr>
      <dsp:spPr>
        <a:xfrm>
          <a:off x="0" y="4653998"/>
          <a:ext cx="10898886"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E56F9-8C96-4D45-A489-298CFE3B4309}">
      <dsp:nvSpPr>
        <dsp:cNvPr id="0" name=""/>
        <dsp:cNvSpPr/>
      </dsp:nvSpPr>
      <dsp:spPr>
        <a:xfrm>
          <a:off x="0" y="3989264"/>
          <a:ext cx="2179777" cy="59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accent1"/>
              </a:solidFill>
              <a:effectLst/>
              <a:latin typeface="Arial" panose="020B0604020202020204" pitchFamily="34" charset="0"/>
              <a:ea typeface="Tahoma" panose="020B0604030504040204" pitchFamily="34" charset="0"/>
              <a:cs typeface="Arial" panose="020B0604020202020204" pitchFamily="34" charset="0"/>
            </a:rPr>
            <a:t>Frequency</a:t>
          </a:r>
          <a:endParaRPr lang="en-US" sz="2400" b="1" kern="1200" dirty="0">
            <a:solidFill>
              <a:schemeClr val="accent1"/>
            </a:solidFill>
            <a:effectLst/>
            <a:latin typeface="Arial" panose="020B0604020202020204" pitchFamily="34" charset="0"/>
            <a:ea typeface="Tahoma" panose="020B0604030504040204" pitchFamily="34" charset="0"/>
            <a:cs typeface="Arial" panose="020B0604020202020204" pitchFamily="34" charset="0"/>
          </a:endParaRPr>
        </a:p>
      </dsp:txBody>
      <dsp:txXfrm>
        <a:off x="0" y="3989264"/>
        <a:ext cx="2179777" cy="59546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F63F9-B5F7-49EA-9712-FD104B590E9D}">
      <dsp:nvSpPr>
        <dsp:cNvPr id="0" name=""/>
        <dsp:cNvSpPr/>
      </dsp:nvSpPr>
      <dsp:spPr>
        <a:xfrm>
          <a:off x="0" y="297188"/>
          <a:ext cx="11250218"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Failure to consider </a:t>
          </a:r>
          <a:r>
            <a:rPr lang="en-US" sz="2200" i="0" u="sng" kern="1200" dirty="0" smtClean="0"/>
            <a:t>medical comorbidities</a:t>
          </a:r>
          <a:r>
            <a:rPr lang="en-US" sz="2200" kern="1200" dirty="0" smtClean="0"/>
            <a:t>, allergies, interactions w/ current meds </a:t>
          </a:r>
          <a:endParaRPr lang="en-US" sz="2200" kern="1200" dirty="0"/>
        </a:p>
      </dsp:txBody>
      <dsp:txXfrm>
        <a:off x="59399" y="356587"/>
        <a:ext cx="11131420" cy="1098002"/>
      </dsp:txXfrm>
    </dsp:sp>
    <dsp:sp modelId="{7FBC13F6-523B-4490-8CD8-BBA99CFEFAA8}">
      <dsp:nvSpPr>
        <dsp:cNvPr id="0" name=""/>
        <dsp:cNvSpPr/>
      </dsp:nvSpPr>
      <dsp:spPr>
        <a:xfrm>
          <a:off x="0" y="1701189"/>
          <a:ext cx="11250218" cy="1216800"/>
        </a:xfrm>
        <a:prstGeom prst="roundRect">
          <a:avLst/>
        </a:prstGeom>
        <a:solidFill>
          <a:schemeClr val="accent2">
            <a:hueOff val="24709"/>
            <a:satOff val="31579"/>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endParaRPr lang="en-US" sz="2200" kern="1200" dirty="0"/>
        </a:p>
      </dsp:txBody>
      <dsp:txXfrm>
        <a:off x="59399" y="1760588"/>
        <a:ext cx="11131420" cy="1098002"/>
      </dsp:txXfrm>
    </dsp:sp>
    <dsp:sp modelId="{6E5B2317-0EAF-4375-A3E5-76BEAC5EB864}">
      <dsp:nvSpPr>
        <dsp:cNvPr id="0" name=""/>
        <dsp:cNvSpPr/>
      </dsp:nvSpPr>
      <dsp:spPr>
        <a:xfrm>
          <a:off x="0" y="3105189"/>
          <a:ext cx="11250218" cy="1216800"/>
        </a:xfrm>
        <a:prstGeom prst="roundRect">
          <a:avLst/>
        </a:prstGeom>
        <a:solidFill>
          <a:schemeClr val="accent2">
            <a:hueOff val="49418"/>
            <a:satOff val="6315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u="sng" kern="1200" dirty="0" smtClean="0"/>
            <a:t>Follow-Up System Failures</a:t>
          </a:r>
          <a:r>
            <a:rPr lang="en-US" sz="2200" kern="1200" dirty="0" smtClean="0"/>
            <a:t>—failure to follow-up with patient post-treatment to determine current status or timely respond to patient complaints</a:t>
          </a:r>
          <a:endParaRPr lang="en-US" sz="2200" kern="1200" dirty="0"/>
        </a:p>
      </dsp:txBody>
      <dsp:txXfrm>
        <a:off x="59399" y="3164588"/>
        <a:ext cx="11131420" cy="109800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1376"/>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51919"/>
          <a:ext cx="1783788" cy="54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sp:txBody>
      <dsp:txXfrm>
        <a:off x="0" y="51919"/>
        <a:ext cx="1783788" cy="548060"/>
      </dsp:txXfrm>
    </dsp:sp>
    <dsp:sp modelId="{B74867AF-FC58-4603-AF88-51B79A060004}">
      <dsp:nvSpPr>
        <dsp:cNvPr id="0" name=""/>
        <dsp:cNvSpPr/>
      </dsp:nvSpPr>
      <dsp:spPr>
        <a:xfrm>
          <a:off x="1918789" y="0"/>
          <a:ext cx="9142949" cy="1962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8789" y="0"/>
        <a:ext cx="9142949" cy="1962583"/>
      </dsp:txXfrm>
    </dsp:sp>
    <dsp:sp modelId="{5AE501BB-4DB6-45BB-9A83-206554C011F5}">
      <dsp:nvSpPr>
        <dsp:cNvPr id="0" name=""/>
        <dsp:cNvSpPr/>
      </dsp:nvSpPr>
      <dsp:spPr>
        <a:xfrm>
          <a:off x="1881425" y="5126025"/>
          <a:ext cx="868657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871003"/>
          <a:ext cx="11096624" cy="0"/>
        </a:xfrm>
        <a:prstGeom prst="line">
          <a:avLst/>
        </a:prstGeom>
        <a:solidFill>
          <a:schemeClr val="accent3">
            <a:hueOff val="-2953188"/>
            <a:satOff val="-24603"/>
            <a:lumOff val="1274"/>
            <a:alphaOff val="0"/>
          </a:schemeClr>
        </a:solidFill>
        <a:ln w="12700" cap="flat" cmpd="sng" algn="ctr">
          <a:solidFill>
            <a:schemeClr val="accent3">
              <a:hueOff val="-2953188"/>
              <a:satOff val="-24603"/>
              <a:lumOff val="1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995334"/>
          <a:ext cx="1822953" cy="15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sp:txBody>
      <dsp:txXfrm>
        <a:off x="0" y="995334"/>
        <a:ext cx="1822953" cy="1538958"/>
      </dsp:txXfrm>
    </dsp:sp>
    <dsp:sp modelId="{30F02B94-A471-45CF-8AF5-FFB10EC0337A}">
      <dsp:nvSpPr>
        <dsp:cNvPr id="0" name=""/>
        <dsp:cNvSpPr/>
      </dsp:nvSpPr>
      <dsp:spPr>
        <a:xfrm>
          <a:off x="0" y="3347526"/>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5D7E0-A2D3-4C6C-B28A-190C74408F73}">
      <dsp:nvSpPr>
        <dsp:cNvPr id="0" name=""/>
        <dsp:cNvSpPr/>
      </dsp:nvSpPr>
      <dsp:spPr>
        <a:xfrm>
          <a:off x="0" y="3474812"/>
          <a:ext cx="1822953" cy="153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The Issue</a:t>
          </a: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474812"/>
        <a:ext cx="1822953" cy="153895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FDE00-7C1E-4D55-BD5F-1BA3DE9A4DF8}">
      <dsp:nvSpPr>
        <dsp:cNvPr id="0" name=""/>
        <dsp:cNvSpPr/>
      </dsp:nvSpPr>
      <dsp:spPr>
        <a:xfrm>
          <a:off x="0" y="37603"/>
          <a:ext cx="7714166"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It is common practice for patients to </a:t>
          </a:r>
          <a:r>
            <a:rPr lang="en-US" sz="2000" i="0" u="sng" kern="1200" dirty="0"/>
            <a:t>compare prices</a:t>
          </a:r>
          <a:r>
            <a:rPr lang="en-US" sz="2000" kern="1200" dirty="0"/>
            <a:t> or validate the need for treatment.</a:t>
          </a:r>
        </a:p>
      </dsp:txBody>
      <dsp:txXfrm>
        <a:off x="47519" y="85122"/>
        <a:ext cx="7619128" cy="878402"/>
      </dsp:txXfrm>
    </dsp:sp>
    <dsp:sp modelId="{3EF4D735-85CA-4425-A657-D4062F72BEC9}">
      <dsp:nvSpPr>
        <dsp:cNvPr id="0" name=""/>
        <dsp:cNvSpPr/>
      </dsp:nvSpPr>
      <dsp:spPr>
        <a:xfrm>
          <a:off x="0" y="1105047"/>
          <a:ext cx="7714166" cy="973440"/>
        </a:xfrm>
        <a:prstGeom prst="roundRect">
          <a:avLst/>
        </a:prstGeom>
        <a:solidFill>
          <a:srgbClr val="005E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i="1" kern="1200" dirty="0"/>
            <a:t>Another</a:t>
          </a:r>
          <a:r>
            <a:rPr lang="en-US" sz="2000" kern="1200" dirty="0"/>
            <a:t> motive is </a:t>
          </a:r>
          <a:r>
            <a:rPr lang="en-US" sz="2000" u="sng" kern="1200" dirty="0" smtClean="0"/>
            <a:t>information-seeking</a:t>
          </a:r>
          <a:r>
            <a:rPr lang="en-US" sz="2000" kern="1200" dirty="0" smtClean="0"/>
            <a:t> </a:t>
          </a:r>
          <a:r>
            <a:rPr lang="en-US" sz="2000" kern="1200" dirty="0"/>
            <a:t>for a case against a previous treating dentist.</a:t>
          </a:r>
        </a:p>
      </dsp:txBody>
      <dsp:txXfrm>
        <a:off x="47519" y="1152566"/>
        <a:ext cx="7619128" cy="878402"/>
      </dsp:txXfrm>
    </dsp:sp>
    <dsp:sp modelId="{F30A021C-F49E-497B-8B37-6E901D913A97}">
      <dsp:nvSpPr>
        <dsp:cNvPr id="0" name=""/>
        <dsp:cNvSpPr/>
      </dsp:nvSpPr>
      <dsp:spPr>
        <a:xfrm>
          <a:off x="0" y="2194778"/>
          <a:ext cx="7714166" cy="97344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Be inquisitive about the patient’s motive:</a:t>
          </a:r>
        </a:p>
      </dsp:txBody>
      <dsp:txXfrm>
        <a:off x="47519" y="2242297"/>
        <a:ext cx="7619128" cy="878402"/>
      </dsp:txXfrm>
    </dsp:sp>
    <dsp:sp modelId="{3FF463F9-8A4D-4584-89F7-181D3CADE2EA}">
      <dsp:nvSpPr>
        <dsp:cNvPr id="0" name=""/>
        <dsp:cNvSpPr/>
      </dsp:nvSpPr>
      <dsp:spPr>
        <a:xfrm>
          <a:off x="0" y="3201665"/>
          <a:ext cx="7714166" cy="142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925" tIns="25400" rIns="142240" bIns="25400" numCol="1" spcCol="1270" anchor="t" anchorCtr="0">
          <a:noAutofit/>
        </a:bodyPr>
        <a:lstStyle/>
        <a:p>
          <a:pPr marL="228600" lvl="1" indent="-228600" algn="l" defTabSz="889000">
            <a:lnSpc>
              <a:spcPct val="100000"/>
            </a:lnSpc>
            <a:spcBef>
              <a:spcPct val="0"/>
            </a:spcBef>
            <a:spcAft>
              <a:spcPts val="600"/>
            </a:spcAft>
            <a:buChar char="••"/>
          </a:pPr>
          <a:r>
            <a:rPr lang="en-US" sz="2000" kern="1200" dirty="0">
              <a:solidFill>
                <a:schemeClr val="accent1"/>
              </a:solidFill>
            </a:rPr>
            <a:t>Who is your current dentist?</a:t>
          </a:r>
        </a:p>
        <a:p>
          <a:pPr marL="228600" lvl="1" indent="-228600" algn="l" defTabSz="889000">
            <a:lnSpc>
              <a:spcPct val="100000"/>
            </a:lnSpc>
            <a:spcBef>
              <a:spcPct val="0"/>
            </a:spcBef>
            <a:spcAft>
              <a:spcPts val="600"/>
            </a:spcAft>
            <a:buChar char="••"/>
          </a:pPr>
          <a:r>
            <a:rPr lang="en-US" sz="2000" kern="1200" dirty="0">
              <a:solidFill>
                <a:schemeClr val="accent1"/>
              </a:solidFill>
            </a:rPr>
            <a:t>When were you last seen as a patient?</a:t>
          </a:r>
        </a:p>
        <a:p>
          <a:pPr marL="228600" lvl="1" indent="-228600" algn="l" defTabSz="889000">
            <a:lnSpc>
              <a:spcPct val="100000"/>
            </a:lnSpc>
            <a:spcBef>
              <a:spcPct val="0"/>
            </a:spcBef>
            <a:spcAft>
              <a:spcPts val="600"/>
            </a:spcAft>
            <a:buChar char="••"/>
          </a:pPr>
          <a:r>
            <a:rPr lang="en-US" sz="2000" kern="1200" dirty="0">
              <a:solidFill>
                <a:schemeClr val="accent1"/>
              </a:solidFill>
            </a:rPr>
            <a:t>Why did you select my office?</a:t>
          </a:r>
        </a:p>
        <a:p>
          <a:pPr marL="228600" lvl="1" indent="-228600" algn="l" defTabSz="889000">
            <a:lnSpc>
              <a:spcPct val="90000"/>
            </a:lnSpc>
            <a:spcBef>
              <a:spcPct val="0"/>
            </a:spcBef>
            <a:spcAft>
              <a:spcPts val="600"/>
            </a:spcAft>
            <a:buChar char="••"/>
          </a:pPr>
          <a:r>
            <a:rPr lang="en-US" sz="2000" kern="1200" dirty="0">
              <a:solidFill>
                <a:schemeClr val="accent1"/>
              </a:solidFill>
            </a:rPr>
            <a:t>Why are you seeking a second opinion?</a:t>
          </a:r>
        </a:p>
      </dsp:txBody>
      <dsp:txXfrm>
        <a:off x="0" y="3201665"/>
        <a:ext cx="7714166" cy="1426229"/>
      </dsp:txXfrm>
    </dsp:sp>
    <dsp:sp modelId="{1D7C5AE3-E586-43B2-B48D-355D27E4EBE8}">
      <dsp:nvSpPr>
        <dsp:cNvPr id="0" name=""/>
        <dsp:cNvSpPr/>
      </dsp:nvSpPr>
      <dsp:spPr>
        <a:xfrm>
          <a:off x="0" y="4683673"/>
          <a:ext cx="7714166" cy="9734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Evasiveness or refusal to answer these simple questions should cause concern in deciding whether to provide the second opinion.</a:t>
          </a:r>
        </a:p>
      </dsp:txBody>
      <dsp:txXfrm>
        <a:off x="47519" y="4731192"/>
        <a:ext cx="7619128" cy="87840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7C1B7-3A5A-4D78-B097-DCF25B1A3419}">
      <dsp:nvSpPr>
        <dsp:cNvPr id="0" name=""/>
        <dsp:cNvSpPr/>
      </dsp:nvSpPr>
      <dsp:spPr>
        <a:xfrm rot="5400000">
          <a:off x="-642725" y="646916"/>
          <a:ext cx="4284838" cy="2999387"/>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If you do provide second opinions:</a:t>
          </a:r>
        </a:p>
      </dsp:txBody>
      <dsp:txXfrm rot="-5400000">
        <a:off x="1" y="1503885"/>
        <a:ext cx="2999387" cy="1285451"/>
      </dsp:txXfrm>
    </dsp:sp>
    <dsp:sp modelId="{04304ACF-6475-4AA1-9EDD-074FEBC40606}">
      <dsp:nvSpPr>
        <dsp:cNvPr id="0" name=""/>
        <dsp:cNvSpPr/>
      </dsp:nvSpPr>
      <dsp:spPr>
        <a:xfrm rot="5400000">
          <a:off x="5698245" y="-2353682"/>
          <a:ext cx="2785145" cy="8182862"/>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ts val="1200"/>
            </a:spcAft>
            <a:buChar char="••"/>
          </a:pPr>
          <a:r>
            <a:rPr lang="en-US" sz="2400" kern="1200" dirty="0">
              <a:solidFill>
                <a:schemeClr val="accent1"/>
              </a:solidFill>
            </a:rPr>
            <a:t>Stick to the facts.</a:t>
          </a:r>
        </a:p>
        <a:p>
          <a:pPr marL="228600" lvl="1" indent="-228600" algn="l" defTabSz="1066800">
            <a:lnSpc>
              <a:spcPct val="100000"/>
            </a:lnSpc>
            <a:spcBef>
              <a:spcPct val="0"/>
            </a:spcBef>
            <a:spcAft>
              <a:spcPts val="1200"/>
            </a:spcAft>
            <a:buChar char="••"/>
          </a:pPr>
          <a:r>
            <a:rPr lang="en-US" sz="2400" kern="1200" dirty="0">
              <a:solidFill>
                <a:schemeClr val="accent1"/>
              </a:solidFill>
            </a:rPr>
            <a:t>Don’t speculate or guess.</a:t>
          </a:r>
        </a:p>
        <a:p>
          <a:pPr marL="228600" lvl="1" indent="-228600" algn="l" defTabSz="1066800">
            <a:lnSpc>
              <a:spcPct val="100000"/>
            </a:lnSpc>
            <a:spcBef>
              <a:spcPct val="0"/>
            </a:spcBef>
            <a:spcAft>
              <a:spcPts val="1200"/>
            </a:spcAft>
            <a:buChar char="••"/>
          </a:pPr>
          <a:r>
            <a:rPr lang="en-US" sz="2400" kern="1200" dirty="0">
              <a:solidFill>
                <a:schemeClr val="accent1"/>
              </a:solidFill>
            </a:rPr>
            <a:t>Try to get accurate clinical information.</a:t>
          </a:r>
        </a:p>
        <a:p>
          <a:pPr marL="228600" lvl="1" indent="-228600" algn="l" defTabSz="1066800">
            <a:lnSpc>
              <a:spcPct val="100000"/>
            </a:lnSpc>
            <a:spcBef>
              <a:spcPct val="0"/>
            </a:spcBef>
            <a:spcAft>
              <a:spcPts val="1200"/>
            </a:spcAft>
            <a:buChar char="••"/>
          </a:pPr>
          <a:r>
            <a:rPr lang="en-US" sz="2400" kern="1200" dirty="0">
              <a:solidFill>
                <a:schemeClr val="accent1"/>
              </a:solidFill>
            </a:rPr>
            <a:t>Try to get both sides of the story; if possible, talk to the previously treating dentist.</a:t>
          </a:r>
        </a:p>
        <a:p>
          <a:pPr marL="228600" lvl="1" indent="-228600" algn="l" defTabSz="1066800">
            <a:lnSpc>
              <a:spcPct val="90000"/>
            </a:lnSpc>
            <a:spcBef>
              <a:spcPct val="0"/>
            </a:spcBef>
            <a:spcAft>
              <a:spcPct val="15000"/>
            </a:spcAft>
            <a:buChar char="••"/>
          </a:pPr>
          <a:r>
            <a:rPr lang="en-US" sz="2400" kern="1200" dirty="0">
              <a:solidFill>
                <a:schemeClr val="accent1"/>
              </a:solidFill>
            </a:rPr>
            <a:t>Stay clear of any negative commentary. </a:t>
          </a:r>
        </a:p>
      </dsp:txBody>
      <dsp:txXfrm rot="-5400000">
        <a:off x="2999387" y="481136"/>
        <a:ext cx="8046902" cy="2513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3BC7D-770B-499E-85AB-43D8657D708C}">
      <dsp:nvSpPr>
        <dsp:cNvPr id="0" name=""/>
        <dsp:cNvSpPr/>
      </dsp:nvSpPr>
      <dsp:spPr>
        <a:xfrm>
          <a:off x="0" y="349181"/>
          <a:ext cx="9795934" cy="19183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273" tIns="437388" rIns="760273" bIns="128016" numCol="1" spcCol="1270" anchor="t" anchorCtr="0">
          <a:noAutofit/>
        </a:bodyPr>
        <a:lstStyle/>
        <a:p>
          <a:pPr marL="171450" lvl="1" indent="-171450" algn="l" defTabSz="800100">
            <a:lnSpc>
              <a:spcPct val="90000"/>
            </a:lnSpc>
            <a:spcBef>
              <a:spcPct val="0"/>
            </a:spcBef>
            <a:spcAft>
              <a:spcPct val="15000"/>
            </a:spcAft>
            <a:buChar char="••"/>
          </a:pPr>
          <a:r>
            <a:rPr lang="en-US" sz="1800" i="0" kern="1200" baseline="0" dirty="0" smtClean="0">
              <a:solidFill>
                <a:schemeClr val="tx2"/>
              </a:solidFill>
            </a:rPr>
            <a:t>Implants (17.6%)</a:t>
          </a:r>
          <a:endParaRPr lang="en-US" sz="1800" i="0" kern="1200" baseline="0" dirty="0">
            <a:solidFill>
              <a:schemeClr val="tx2"/>
            </a:solidFill>
          </a:endParaRPr>
        </a:p>
        <a:p>
          <a:pPr marL="171450" lvl="1" indent="-171450" algn="l" defTabSz="800100">
            <a:lnSpc>
              <a:spcPct val="90000"/>
            </a:lnSpc>
            <a:spcBef>
              <a:spcPct val="0"/>
            </a:spcBef>
            <a:spcAft>
              <a:spcPct val="15000"/>
            </a:spcAft>
            <a:buChar char="••"/>
          </a:pPr>
          <a:r>
            <a:rPr lang="en-US" sz="1800" i="0" kern="1200" baseline="0" dirty="0" smtClean="0">
              <a:solidFill>
                <a:schemeClr val="tx2"/>
              </a:solidFill>
            </a:rPr>
            <a:t>Crowns (17.1%)</a:t>
          </a:r>
          <a:endParaRPr lang="en-US" sz="1800" i="0" kern="1200" baseline="0" dirty="0">
            <a:solidFill>
              <a:schemeClr val="tx2"/>
            </a:solidFill>
          </a:endParaRPr>
        </a:p>
        <a:p>
          <a:pPr marL="171450" lvl="1" indent="-171450" algn="l" defTabSz="800100">
            <a:lnSpc>
              <a:spcPct val="90000"/>
            </a:lnSpc>
            <a:spcBef>
              <a:spcPct val="0"/>
            </a:spcBef>
            <a:spcAft>
              <a:spcPct val="15000"/>
            </a:spcAft>
            <a:buChar char="••"/>
          </a:pPr>
          <a:r>
            <a:rPr lang="en-US" sz="1800" i="0" kern="1200" baseline="0" dirty="0" smtClean="0">
              <a:solidFill>
                <a:schemeClr val="tx2"/>
              </a:solidFill>
            </a:rPr>
            <a:t>Non-Third Molar Extractions (15%)</a:t>
          </a:r>
          <a:endParaRPr lang="en-US" sz="1800" i="0" kern="1200" baseline="0" dirty="0">
            <a:solidFill>
              <a:schemeClr val="tx2"/>
            </a:solidFill>
          </a:endParaRPr>
        </a:p>
        <a:p>
          <a:pPr marL="171450" lvl="1" indent="-171450" algn="l" defTabSz="800100">
            <a:lnSpc>
              <a:spcPct val="90000"/>
            </a:lnSpc>
            <a:spcBef>
              <a:spcPct val="0"/>
            </a:spcBef>
            <a:spcAft>
              <a:spcPct val="15000"/>
            </a:spcAft>
            <a:buChar char="••"/>
          </a:pPr>
          <a:r>
            <a:rPr lang="en-US" sz="1800" i="0" kern="1200" baseline="0" dirty="0" smtClean="0">
              <a:solidFill>
                <a:schemeClr val="tx2"/>
              </a:solidFill>
            </a:rPr>
            <a:t>Root Canals (13%)</a:t>
          </a:r>
          <a:endParaRPr lang="en-US" sz="1800" i="0" kern="1200" baseline="0" dirty="0">
            <a:solidFill>
              <a:schemeClr val="tx2"/>
            </a:solidFill>
          </a:endParaRPr>
        </a:p>
        <a:p>
          <a:pPr marL="171450" lvl="1" indent="-171450" algn="l" defTabSz="800100">
            <a:lnSpc>
              <a:spcPct val="90000"/>
            </a:lnSpc>
            <a:spcBef>
              <a:spcPct val="0"/>
            </a:spcBef>
            <a:spcAft>
              <a:spcPct val="15000"/>
            </a:spcAft>
            <a:buChar char="••"/>
          </a:pPr>
          <a:r>
            <a:rPr lang="en-US" sz="1800" i="0" kern="1200" baseline="0" dirty="0" smtClean="0">
              <a:solidFill>
                <a:schemeClr val="tx2"/>
              </a:solidFill>
            </a:rPr>
            <a:t>Third Molar Extractions (12.2%)</a:t>
          </a:r>
          <a:endParaRPr lang="en-US" sz="1800" i="0" kern="1200" baseline="0" dirty="0">
            <a:solidFill>
              <a:schemeClr val="tx2"/>
            </a:solidFill>
          </a:endParaRPr>
        </a:p>
      </dsp:txBody>
      <dsp:txXfrm>
        <a:off x="0" y="349181"/>
        <a:ext cx="9795934" cy="1918350"/>
      </dsp:txXfrm>
    </dsp:sp>
    <dsp:sp modelId="{1BA7CFF0-4E0E-4604-A0E3-AF6247D626F2}">
      <dsp:nvSpPr>
        <dsp:cNvPr id="0" name=""/>
        <dsp:cNvSpPr/>
      </dsp:nvSpPr>
      <dsp:spPr>
        <a:xfrm>
          <a:off x="489796" y="39221"/>
          <a:ext cx="6857153" cy="619920"/>
        </a:xfrm>
        <a:prstGeom prst="roundRect">
          <a:avLst/>
        </a:prstGeom>
        <a:solidFill>
          <a:schemeClr val="dk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184" tIns="0" rIns="259184" bIns="0" numCol="1" spcCol="1270" anchor="ctr" anchorCtr="0">
          <a:noAutofit/>
        </a:bodyPr>
        <a:lstStyle/>
        <a:p>
          <a:pPr lvl="0" algn="l" defTabSz="800100">
            <a:lnSpc>
              <a:spcPct val="90000"/>
            </a:lnSpc>
            <a:spcBef>
              <a:spcPct val="0"/>
            </a:spcBef>
            <a:spcAft>
              <a:spcPct val="35000"/>
            </a:spcAft>
          </a:pPr>
          <a:r>
            <a:rPr lang="en-US" sz="1800" kern="1200" dirty="0" smtClean="0"/>
            <a:t>Five most common procedures* - accounting for 75% of all cases</a:t>
          </a:r>
          <a:endParaRPr lang="en-US" sz="1800" kern="1200" dirty="0"/>
        </a:p>
      </dsp:txBody>
      <dsp:txXfrm>
        <a:off x="520058" y="69483"/>
        <a:ext cx="6796629" cy="559396"/>
      </dsp:txXfrm>
    </dsp:sp>
    <dsp:sp modelId="{5B524684-88FC-4D10-8578-DE8D3B59F2D2}">
      <dsp:nvSpPr>
        <dsp:cNvPr id="0" name=""/>
        <dsp:cNvSpPr/>
      </dsp:nvSpPr>
      <dsp:spPr>
        <a:xfrm>
          <a:off x="0" y="2690891"/>
          <a:ext cx="9795934" cy="19183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273" tIns="437388" rIns="760273" bIns="128016" numCol="1" spcCol="1270" anchor="t" anchorCtr="0">
          <a:noAutofit/>
        </a:bodyPr>
        <a:lstStyle/>
        <a:p>
          <a:pPr marL="171450" lvl="1" indent="0" algn="l" defTabSz="800100">
            <a:lnSpc>
              <a:spcPct val="90000"/>
            </a:lnSpc>
            <a:spcBef>
              <a:spcPct val="0"/>
            </a:spcBef>
            <a:spcAft>
              <a:spcPct val="15000"/>
            </a:spcAft>
            <a:buChar char="••"/>
          </a:pPr>
          <a:r>
            <a:rPr lang="en-US" sz="1800" i="0" kern="1200" dirty="0" smtClean="0">
              <a:solidFill>
                <a:schemeClr val="tx2"/>
              </a:solidFill>
            </a:rPr>
            <a:t>Crowns / Fillings (16.4%)</a:t>
          </a:r>
          <a:endParaRPr lang="en-US" sz="1800" i="0" kern="1200" dirty="0">
            <a:solidFill>
              <a:schemeClr val="tx2"/>
            </a:solidFill>
          </a:endParaRPr>
        </a:p>
        <a:p>
          <a:pPr marL="171450" lvl="1" indent="0" algn="l" defTabSz="800100">
            <a:lnSpc>
              <a:spcPct val="90000"/>
            </a:lnSpc>
            <a:spcBef>
              <a:spcPct val="0"/>
            </a:spcBef>
            <a:spcAft>
              <a:spcPct val="15000"/>
            </a:spcAft>
            <a:buChar char="••"/>
          </a:pPr>
          <a:r>
            <a:rPr lang="en-US" sz="1800" i="0" kern="1200" dirty="0" smtClean="0">
              <a:solidFill>
                <a:schemeClr val="tx2"/>
              </a:solidFill>
            </a:rPr>
            <a:t>Implants (15.6%)</a:t>
          </a:r>
          <a:endParaRPr lang="en-US" sz="1800" i="0" kern="1200" dirty="0">
            <a:solidFill>
              <a:schemeClr val="tx2"/>
            </a:solidFill>
          </a:endParaRPr>
        </a:p>
        <a:p>
          <a:pPr marL="171450" lvl="1" indent="0" algn="l" defTabSz="800100">
            <a:lnSpc>
              <a:spcPct val="90000"/>
            </a:lnSpc>
            <a:spcBef>
              <a:spcPct val="0"/>
            </a:spcBef>
            <a:spcAft>
              <a:spcPct val="15000"/>
            </a:spcAft>
            <a:buChar char="••"/>
          </a:pPr>
          <a:r>
            <a:rPr lang="en-US" sz="1800" i="0" kern="1200" dirty="0" smtClean="0">
              <a:solidFill>
                <a:schemeClr val="tx2"/>
              </a:solidFill>
            </a:rPr>
            <a:t>Non-Third Molar Extractions (15.2%)</a:t>
          </a:r>
          <a:endParaRPr lang="en-US" sz="1800" i="0" kern="1200" dirty="0">
            <a:solidFill>
              <a:schemeClr val="tx2"/>
            </a:solidFill>
          </a:endParaRPr>
        </a:p>
        <a:p>
          <a:pPr marL="171450" lvl="1" indent="0" algn="l" defTabSz="800100">
            <a:lnSpc>
              <a:spcPct val="90000"/>
            </a:lnSpc>
            <a:spcBef>
              <a:spcPct val="0"/>
            </a:spcBef>
            <a:spcAft>
              <a:spcPct val="15000"/>
            </a:spcAft>
            <a:buChar char="••"/>
          </a:pPr>
          <a:r>
            <a:rPr lang="en-US" sz="1800" i="0" kern="1200" dirty="0" smtClean="0">
              <a:solidFill>
                <a:schemeClr val="tx2"/>
              </a:solidFill>
            </a:rPr>
            <a:t>Root Canals (12%)</a:t>
          </a:r>
          <a:endParaRPr lang="en-US" sz="1800" i="0" kern="1200" dirty="0">
            <a:solidFill>
              <a:schemeClr val="tx2"/>
            </a:solidFill>
          </a:endParaRPr>
        </a:p>
        <a:p>
          <a:pPr marL="171450" lvl="1" indent="0" algn="l" defTabSz="800100">
            <a:lnSpc>
              <a:spcPct val="90000"/>
            </a:lnSpc>
            <a:spcBef>
              <a:spcPct val="0"/>
            </a:spcBef>
            <a:spcAft>
              <a:spcPct val="15000"/>
            </a:spcAft>
            <a:buChar char="••"/>
          </a:pPr>
          <a:r>
            <a:rPr lang="en-US" sz="1800" i="0" kern="1200" dirty="0" smtClean="0">
              <a:solidFill>
                <a:schemeClr val="tx2"/>
              </a:solidFill>
            </a:rPr>
            <a:t>Third Molar Extractions (11.9%)</a:t>
          </a:r>
          <a:endParaRPr lang="en-US" sz="1800" i="0" kern="1200" dirty="0">
            <a:solidFill>
              <a:schemeClr val="tx2"/>
            </a:solidFill>
          </a:endParaRPr>
        </a:p>
      </dsp:txBody>
      <dsp:txXfrm>
        <a:off x="0" y="2690891"/>
        <a:ext cx="9795934" cy="1918350"/>
      </dsp:txXfrm>
    </dsp:sp>
    <dsp:sp modelId="{C02AEB1B-6F04-425C-AB03-AABF5ECBD8B5}">
      <dsp:nvSpPr>
        <dsp:cNvPr id="0" name=""/>
        <dsp:cNvSpPr/>
      </dsp:nvSpPr>
      <dsp:spPr>
        <a:xfrm>
          <a:off x="489796" y="2380931"/>
          <a:ext cx="6857153"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184" tIns="0" rIns="259184" bIns="0" numCol="1" spcCol="1270" anchor="ctr" anchorCtr="0">
          <a:noAutofit/>
        </a:bodyPr>
        <a:lstStyle/>
        <a:p>
          <a:pPr lvl="0" algn="l" defTabSz="800100">
            <a:lnSpc>
              <a:spcPct val="90000"/>
            </a:lnSpc>
            <a:spcBef>
              <a:spcPct val="0"/>
            </a:spcBef>
            <a:spcAft>
              <a:spcPct val="35000"/>
            </a:spcAft>
          </a:pPr>
          <a:r>
            <a:rPr lang="en-US" sz="1800" i="0" kern="1200" dirty="0" smtClean="0"/>
            <a:t>Five most expensive procedures** - accounting for 71% of total dollars paid</a:t>
          </a:r>
          <a:endParaRPr lang="en-US" sz="1800" i="0" kern="1200" dirty="0"/>
        </a:p>
      </dsp:txBody>
      <dsp:txXfrm>
        <a:off x="520058" y="2411193"/>
        <a:ext cx="6796629" cy="55939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303"/>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163248"/>
          <a:ext cx="1774887" cy="514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sp:txBody>
      <dsp:txXfrm>
        <a:off x="0" y="163248"/>
        <a:ext cx="1774887" cy="514329"/>
      </dsp:txXfrm>
    </dsp:sp>
    <dsp:sp modelId="{B74867AF-FC58-4603-AF88-51B79A060004}">
      <dsp:nvSpPr>
        <dsp:cNvPr id="0" name=""/>
        <dsp:cNvSpPr/>
      </dsp:nvSpPr>
      <dsp:spPr>
        <a:xfrm>
          <a:off x="1910147" y="143253"/>
          <a:ext cx="9151520" cy="656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0147" y="143253"/>
        <a:ext cx="9151520" cy="656048"/>
      </dsp:txXfrm>
    </dsp:sp>
    <dsp:sp modelId="{5AE501BB-4DB6-45BB-9A83-206554C011F5}">
      <dsp:nvSpPr>
        <dsp:cNvPr id="0" name=""/>
        <dsp:cNvSpPr/>
      </dsp:nvSpPr>
      <dsp:spPr>
        <a:xfrm>
          <a:off x="1774887" y="876310"/>
          <a:ext cx="8643229"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1185193"/>
          <a:ext cx="11096624" cy="0"/>
        </a:xfrm>
        <a:prstGeom prst="line">
          <a:avLst/>
        </a:prstGeom>
        <a:solidFill>
          <a:schemeClr val="accent3">
            <a:hueOff val="-1968792"/>
            <a:satOff val="-16402"/>
            <a:lumOff val="850"/>
            <a:alphaOff val="0"/>
          </a:schemeClr>
        </a:solidFill>
        <a:ln w="12700" cap="flat" cmpd="sng" algn="ctr">
          <a:solidFill>
            <a:schemeClr val="accent3">
              <a:hueOff val="-1968792"/>
              <a:satOff val="-16402"/>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1414167"/>
          <a:ext cx="1783788" cy="1444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sp:txBody>
      <dsp:txXfrm>
        <a:off x="0" y="1414167"/>
        <a:ext cx="1783788" cy="1444241"/>
      </dsp:txXfrm>
    </dsp:sp>
    <dsp:sp modelId="{4C4E2648-F763-4831-9507-366D9F98CAB8}">
      <dsp:nvSpPr>
        <dsp:cNvPr id="0" name=""/>
        <dsp:cNvSpPr/>
      </dsp:nvSpPr>
      <dsp:spPr>
        <a:xfrm>
          <a:off x="1918789" y="198296"/>
          <a:ext cx="9142949" cy="173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50 YOM A was working a job as a general contractor on insured, Dr. B's, home. A learned Dr. B was a dentist. 1 month after the renovation ended, A showed up at Dr. B's office as a new patient. At no point prior did Dr. B recommend her services. </a:t>
          </a:r>
        </a:p>
        <a:p>
          <a:pPr lvl="0" algn="just" defTabSz="800100">
            <a:lnSpc>
              <a:spcPct val="90000"/>
            </a:lnSpc>
            <a:spcBef>
              <a:spcPct val="0"/>
            </a:spcBef>
            <a:spcAft>
              <a:spcPct val="35000"/>
            </a:spcAft>
          </a:pPr>
          <a:endPar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defTabSz="800100">
            <a:lnSpc>
              <a:spcPct val="90000"/>
            </a:lnSpc>
            <a:spcBef>
              <a:spcPct val="0"/>
            </a:spcBef>
            <a:spcAft>
              <a:spcPct val="35000"/>
            </a:spcAft>
          </a:pPr>
          <a:r>
            <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Dr. B observed that A had rampant decay, extraction of multiple teeth, and placement of crowns and partials by a prior dentist. He was also a smoker. </a:t>
          </a:r>
        </a:p>
        <a:p>
          <a:pPr lvl="0" algn="just" defTabSz="800100">
            <a:lnSpc>
              <a:spcPct val="90000"/>
            </a:lnSpc>
            <a:spcBef>
              <a:spcPct val="0"/>
            </a:spcBef>
            <a:spcAft>
              <a:spcPct val="35000"/>
            </a:spcAft>
          </a:pPr>
          <a:r>
            <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During the initial visit, Dr. B created a restoration treatment plan including extractions, crowns, and fillings. </a:t>
          </a:r>
        </a:p>
        <a:p>
          <a:pPr lvl="0" algn="just" defTabSz="800100">
            <a:lnSpc>
              <a:spcPct val="90000"/>
            </a:lnSpc>
            <a:spcBef>
              <a:spcPct val="0"/>
            </a:spcBef>
            <a:spcAft>
              <a:spcPct val="35000"/>
            </a:spcAft>
          </a:pPr>
          <a:r>
            <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A point-blank asked Dr. B if she thought work performed by prior dentist was "shoddy" and asked, in her opinion, whether he "had a case" against prior practitioner. </a:t>
          </a:r>
        </a:p>
      </dsp:txBody>
      <dsp:txXfrm>
        <a:off x="1918789" y="198296"/>
        <a:ext cx="9142949" cy="1739609"/>
      </dsp:txXfrm>
    </dsp:sp>
    <dsp:sp modelId="{D5B293DA-6386-4565-9274-950C8FEE699E}">
      <dsp:nvSpPr>
        <dsp:cNvPr id="0" name=""/>
        <dsp:cNvSpPr/>
      </dsp:nvSpPr>
      <dsp:spPr>
        <a:xfrm>
          <a:off x="1776404" y="4045054"/>
          <a:ext cx="8686575"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609B4E52-5D9D-43A0-B416-498D003FB475}">
      <dsp:nvSpPr>
        <dsp:cNvPr id="0" name=""/>
        <dsp:cNvSpPr/>
      </dsp:nvSpPr>
      <dsp:spPr>
        <a:xfrm>
          <a:off x="0" y="5092349"/>
          <a:ext cx="11096624" cy="0"/>
        </a:xfrm>
        <a:prstGeom prst="line">
          <a:avLst/>
        </a:prstGeom>
        <a:solidFill>
          <a:schemeClr val="accent3">
            <a:hueOff val="-3937584"/>
            <a:satOff val="-32804"/>
            <a:lumOff val="1699"/>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DA32E-F0DE-4E6D-B875-953BAD3A71EF}">
      <dsp:nvSpPr>
        <dsp:cNvPr id="0" name=""/>
        <dsp:cNvSpPr/>
      </dsp:nvSpPr>
      <dsp:spPr>
        <a:xfrm>
          <a:off x="0" y="4043888"/>
          <a:ext cx="1822953" cy="850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4043888"/>
        <a:ext cx="1822953" cy="850909"/>
      </dsp:txXfrm>
    </dsp:sp>
    <dsp:sp modelId="{3395C0C5-F2A4-4D46-BF37-D05E3BBB4DA5}">
      <dsp:nvSpPr>
        <dsp:cNvPr id="0" name=""/>
        <dsp:cNvSpPr/>
      </dsp:nvSpPr>
      <dsp:spPr>
        <a:xfrm>
          <a:off x="1933304" y="2994906"/>
          <a:ext cx="9006147" cy="1036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Dr. B told A she would not comment on care rendered by other practitioner. She undertook restorative treatment on A for over 2 years during which there numerous adherence and clinical issues. </a:t>
          </a: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33304" y="2994906"/>
        <a:ext cx="9006147" cy="1036811"/>
      </dsp:txXfrm>
    </dsp:sp>
    <dsp:sp modelId="{5AF02A1A-8F31-4899-9401-07E32D823971}">
      <dsp:nvSpPr>
        <dsp:cNvPr id="0" name=""/>
        <dsp:cNvSpPr/>
      </dsp:nvSpPr>
      <dsp:spPr>
        <a:xfrm>
          <a:off x="1848963" y="3926599"/>
          <a:ext cx="8877299"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4E1E21A-2613-493B-8263-77F7228D4301}">
      <dsp:nvSpPr>
        <dsp:cNvPr id="0" name=""/>
        <dsp:cNvSpPr/>
      </dsp:nvSpPr>
      <dsp:spPr>
        <a:xfrm>
          <a:off x="0" y="4191737"/>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DA852-DEB1-4EC1-8AD2-9A19078FEB2E}">
      <dsp:nvSpPr>
        <dsp:cNvPr id="0" name=""/>
        <dsp:cNvSpPr/>
      </dsp:nvSpPr>
      <dsp:spPr>
        <a:xfrm>
          <a:off x="0" y="3961079"/>
          <a:ext cx="1822953" cy="60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961079"/>
        <a:ext cx="1822953" cy="609193"/>
      </dsp:txXfrm>
    </dsp:sp>
    <dsp:sp modelId="{AD07910F-C053-4F49-9E25-5FFC6C1BA73B}">
      <dsp:nvSpPr>
        <dsp:cNvPr id="0" name=""/>
        <dsp:cNvSpPr/>
      </dsp:nvSpPr>
      <dsp:spPr>
        <a:xfrm>
          <a:off x="1946284" y="3796192"/>
          <a:ext cx="8993168" cy="1283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b="1" i="0" kern="12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46284" y="3796192"/>
        <a:ext cx="8993168" cy="1283930"/>
      </dsp:txXfrm>
    </dsp:sp>
    <dsp:sp modelId="{9BF2CD32-EBF0-4F23-8686-81AB19CCD6A2}">
      <dsp:nvSpPr>
        <dsp:cNvPr id="0" name=""/>
        <dsp:cNvSpPr/>
      </dsp:nvSpPr>
      <dsp:spPr>
        <a:xfrm>
          <a:off x="1848963" y="5145241"/>
          <a:ext cx="8877299"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129"/>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149645"/>
          <a:ext cx="1774887" cy="47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149645"/>
        <a:ext cx="1774887" cy="471938"/>
      </dsp:txXfrm>
    </dsp:sp>
    <dsp:sp modelId="{B74867AF-FC58-4603-AF88-51B79A060004}">
      <dsp:nvSpPr>
        <dsp:cNvPr id="0" name=""/>
        <dsp:cNvSpPr/>
      </dsp:nvSpPr>
      <dsp:spPr>
        <a:xfrm>
          <a:off x="1910147" y="131297"/>
          <a:ext cx="9151520" cy="60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0147" y="131297"/>
        <a:ext cx="9151520" cy="601977"/>
      </dsp:txXfrm>
    </dsp:sp>
    <dsp:sp modelId="{5AE501BB-4DB6-45BB-9A83-206554C011F5}">
      <dsp:nvSpPr>
        <dsp:cNvPr id="0" name=""/>
        <dsp:cNvSpPr/>
      </dsp:nvSpPr>
      <dsp:spPr>
        <a:xfrm>
          <a:off x="682642" y="4756569"/>
          <a:ext cx="8643229"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3743794"/>
          <a:ext cx="11096624" cy="0"/>
        </a:xfrm>
        <a:prstGeom prst="line">
          <a:avLst/>
        </a:prstGeom>
        <a:solidFill>
          <a:schemeClr val="accent3">
            <a:hueOff val="-1968792"/>
            <a:satOff val="-16402"/>
            <a:lumOff val="850"/>
            <a:alphaOff val="0"/>
          </a:schemeClr>
        </a:solidFill>
        <a:ln w="12700" cap="flat" cmpd="sng" algn="ctr">
          <a:solidFill>
            <a:schemeClr val="accent3">
              <a:hueOff val="-1968792"/>
              <a:satOff val="-16402"/>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2130038"/>
          <a:ext cx="1783788" cy="132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2130038"/>
        <a:ext cx="1783788" cy="1325207"/>
      </dsp:txXfrm>
    </dsp:sp>
    <dsp:sp modelId="{4C4E2648-F763-4831-9507-366D9F98CAB8}">
      <dsp:nvSpPr>
        <dsp:cNvPr id="0" name=""/>
        <dsp:cNvSpPr/>
      </dsp:nvSpPr>
      <dsp:spPr>
        <a:xfrm>
          <a:off x="1918789" y="2"/>
          <a:ext cx="9142949" cy="1689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Dr. B had advised A that the best option for him was implant-supported dentures, but A advised he did not want to pay for implants. He discontinued care with Dr. B.</a:t>
          </a:r>
        </a:p>
        <a:p>
          <a:pPr lvl="0" algn="just" defTabSz="800100">
            <a:lnSpc>
              <a:spcPct val="90000"/>
            </a:lnSpc>
            <a:spcBef>
              <a:spcPct val="0"/>
            </a:spcBef>
            <a:spcAft>
              <a:spcPts val="0"/>
            </a:spcAft>
          </a:pPr>
          <a:endPar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defTabSz="800100">
            <a:lnSpc>
              <a:spcPct val="90000"/>
            </a:lnSpc>
            <a:spcBef>
              <a:spcPct val="0"/>
            </a:spcBef>
            <a:spcAft>
              <a:spcPct val="35000"/>
            </a:spcAft>
          </a:pPr>
          <a:r>
            <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A began treatment elsewhere and continually complained of pain and discomfort sustained from crown and denture work by Dr. B. A indicated to subsequent provider that he "had no issues" until Dr. B began her care. </a:t>
          </a:r>
        </a:p>
        <a:p>
          <a:pPr lvl="0" algn="just" defTabSz="800100">
            <a:lnSpc>
              <a:spcPct val="90000"/>
            </a:lnSpc>
            <a:spcBef>
              <a:spcPct val="0"/>
            </a:spcBef>
            <a:spcAft>
              <a:spcPts val="0"/>
            </a:spcAft>
          </a:pPr>
          <a:endPar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defTabSz="800100">
            <a:lnSpc>
              <a:spcPct val="90000"/>
            </a:lnSpc>
            <a:spcBef>
              <a:spcPct val="0"/>
            </a:spcBef>
            <a:spcAft>
              <a:spcPct val="35000"/>
            </a:spcAft>
          </a:pPr>
          <a:r>
            <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A ultimately had a subsequent provider author a scathing letter against Dr. B, advising her that her work was improperly performed. </a:t>
          </a:r>
        </a:p>
      </dsp:txBody>
      <dsp:txXfrm>
        <a:off x="1918789" y="2"/>
        <a:ext cx="9142949" cy="1689994"/>
      </dsp:txXfrm>
    </dsp:sp>
    <dsp:sp modelId="{D5B293DA-6386-4565-9274-950C8FEE699E}">
      <dsp:nvSpPr>
        <dsp:cNvPr id="0" name=""/>
        <dsp:cNvSpPr/>
      </dsp:nvSpPr>
      <dsp:spPr>
        <a:xfrm>
          <a:off x="1776404" y="3274219"/>
          <a:ext cx="8686575"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609B4E52-5D9D-43A0-B416-498D003FB475}">
      <dsp:nvSpPr>
        <dsp:cNvPr id="0" name=""/>
        <dsp:cNvSpPr/>
      </dsp:nvSpPr>
      <dsp:spPr>
        <a:xfrm>
          <a:off x="0" y="3731841"/>
          <a:ext cx="11096624" cy="0"/>
        </a:xfrm>
        <a:prstGeom prst="line">
          <a:avLst/>
        </a:prstGeom>
        <a:solidFill>
          <a:schemeClr val="accent3">
            <a:hueOff val="-3937584"/>
            <a:satOff val="-32804"/>
            <a:lumOff val="1699"/>
            <a:alphaOff val="0"/>
          </a:schemeClr>
        </a:solidFill>
        <a:ln w="12700" cap="flat" cmpd="sng" algn="ctr">
          <a:solidFill>
            <a:schemeClr val="accent3">
              <a:hueOff val="-3937584"/>
              <a:satOff val="-32804"/>
              <a:lumOff val="1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DA32E-F0DE-4E6D-B875-953BAD3A71EF}">
      <dsp:nvSpPr>
        <dsp:cNvPr id="0" name=""/>
        <dsp:cNvSpPr/>
      </dsp:nvSpPr>
      <dsp:spPr>
        <a:xfrm>
          <a:off x="0" y="3710742"/>
          <a:ext cx="1822953" cy="78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710742"/>
        <a:ext cx="1822953" cy="780778"/>
      </dsp:txXfrm>
    </dsp:sp>
    <dsp:sp modelId="{3395C0C5-F2A4-4D46-BF37-D05E3BBB4DA5}">
      <dsp:nvSpPr>
        <dsp:cNvPr id="0" name=""/>
        <dsp:cNvSpPr/>
      </dsp:nvSpPr>
      <dsp:spPr>
        <a:xfrm>
          <a:off x="1933304" y="2596585"/>
          <a:ext cx="9006147" cy="951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33304" y="2596585"/>
        <a:ext cx="9006147" cy="951358"/>
      </dsp:txXfrm>
    </dsp:sp>
    <dsp:sp modelId="{5AF02A1A-8F31-4899-9401-07E32D823971}">
      <dsp:nvSpPr>
        <dsp:cNvPr id="0" name=""/>
        <dsp:cNvSpPr/>
      </dsp:nvSpPr>
      <dsp:spPr>
        <a:xfrm>
          <a:off x="1848963" y="3603120"/>
          <a:ext cx="8877299"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4E1E21A-2613-493B-8263-77F7228D4301}">
      <dsp:nvSpPr>
        <dsp:cNvPr id="0" name=""/>
        <dsp:cNvSpPr/>
      </dsp:nvSpPr>
      <dsp:spPr>
        <a:xfrm>
          <a:off x="0" y="3741037"/>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DA852-DEB1-4EC1-8AD2-9A19078FEB2E}">
      <dsp:nvSpPr>
        <dsp:cNvPr id="0" name=""/>
        <dsp:cNvSpPr/>
      </dsp:nvSpPr>
      <dsp:spPr>
        <a:xfrm>
          <a:off x="0" y="3634759"/>
          <a:ext cx="1822953"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634759"/>
        <a:ext cx="1822953" cy="558984"/>
      </dsp:txXfrm>
    </dsp:sp>
    <dsp:sp modelId="{AD07910F-C053-4F49-9E25-5FFC6C1BA73B}">
      <dsp:nvSpPr>
        <dsp:cNvPr id="0" name=""/>
        <dsp:cNvSpPr/>
      </dsp:nvSpPr>
      <dsp:spPr>
        <a:xfrm>
          <a:off x="1946284" y="3483462"/>
          <a:ext cx="8993168" cy="117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b="1" i="0" kern="12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46284" y="3483462"/>
        <a:ext cx="8993168" cy="1178109"/>
      </dsp:txXfrm>
    </dsp:sp>
    <dsp:sp modelId="{9BF2CD32-EBF0-4F23-8686-81AB19CCD6A2}">
      <dsp:nvSpPr>
        <dsp:cNvPr id="0" name=""/>
        <dsp:cNvSpPr/>
      </dsp:nvSpPr>
      <dsp:spPr>
        <a:xfrm>
          <a:off x="686126" y="4737903"/>
          <a:ext cx="8877299"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2461E-A6A3-4853-BD6A-C02E24C6ABAE}">
      <dsp:nvSpPr>
        <dsp:cNvPr id="0" name=""/>
        <dsp:cNvSpPr/>
      </dsp:nvSpPr>
      <dsp:spPr>
        <a:xfrm>
          <a:off x="0" y="706994"/>
          <a:ext cx="11058132" cy="4367475"/>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234" tIns="978916" rIns="858234" bIns="170688" numCol="1" spcCol="1270" anchor="t" anchorCtr="0">
          <a:noAutofit/>
        </a:bodyPr>
        <a:lstStyle/>
        <a:p>
          <a:pPr marL="228600" lvl="1" indent="-228600" algn="l" defTabSz="1066800">
            <a:lnSpc>
              <a:spcPct val="100000"/>
            </a:lnSpc>
            <a:spcBef>
              <a:spcPct val="0"/>
            </a:spcBef>
            <a:spcAft>
              <a:spcPts val="1200"/>
            </a:spcAft>
            <a:buChar char="••"/>
          </a:pPr>
          <a:r>
            <a:rPr lang="en-US" sz="2400" kern="1200" dirty="0">
              <a:solidFill>
                <a:schemeClr val="accent1"/>
              </a:solidFill>
            </a:rPr>
            <a:t>Complain about previous treatment</a:t>
          </a:r>
        </a:p>
        <a:p>
          <a:pPr marL="228600" lvl="1" indent="-228600" algn="l" defTabSz="1066800">
            <a:lnSpc>
              <a:spcPct val="100000"/>
            </a:lnSpc>
            <a:spcBef>
              <a:spcPct val="0"/>
            </a:spcBef>
            <a:spcAft>
              <a:spcPts val="1200"/>
            </a:spcAft>
            <a:buChar char="••"/>
          </a:pPr>
          <a:r>
            <a:rPr lang="en-US" sz="2400" kern="1200" dirty="0">
              <a:solidFill>
                <a:schemeClr val="accent1"/>
              </a:solidFill>
            </a:rPr>
            <a:t>Have a history of dentist hopping/shopping</a:t>
          </a:r>
        </a:p>
        <a:p>
          <a:pPr marL="228600" lvl="1" indent="-228600" algn="l" defTabSz="1066800">
            <a:lnSpc>
              <a:spcPct val="100000"/>
            </a:lnSpc>
            <a:spcBef>
              <a:spcPct val="0"/>
            </a:spcBef>
            <a:spcAft>
              <a:spcPts val="1200"/>
            </a:spcAft>
            <a:buChar char="••"/>
          </a:pPr>
          <a:r>
            <a:rPr lang="en-US" sz="2400" kern="1200" dirty="0">
              <a:solidFill>
                <a:schemeClr val="accent1"/>
              </a:solidFill>
            </a:rPr>
            <a:t>Show up with a plan of care/dictate treatment </a:t>
          </a:r>
          <a:br>
            <a:rPr lang="en-US" sz="2400" kern="1200" dirty="0">
              <a:solidFill>
                <a:schemeClr val="accent1"/>
              </a:solidFill>
            </a:rPr>
          </a:br>
          <a:r>
            <a:rPr lang="en-US" sz="2400" kern="1200" dirty="0">
              <a:solidFill>
                <a:schemeClr val="accent1"/>
              </a:solidFill>
            </a:rPr>
            <a:t>they desire</a:t>
          </a:r>
        </a:p>
        <a:p>
          <a:pPr marL="228600" lvl="1" indent="-228600" algn="l" defTabSz="1066800">
            <a:lnSpc>
              <a:spcPct val="100000"/>
            </a:lnSpc>
            <a:spcBef>
              <a:spcPct val="0"/>
            </a:spcBef>
            <a:spcAft>
              <a:spcPts val="1200"/>
            </a:spcAft>
            <a:buChar char="••"/>
          </a:pPr>
          <a:r>
            <a:rPr lang="en-US" sz="2400" kern="1200" dirty="0">
              <a:solidFill>
                <a:schemeClr val="accent1"/>
              </a:solidFill>
            </a:rPr>
            <a:t>Have a history of nonadherence</a:t>
          </a:r>
        </a:p>
        <a:p>
          <a:pPr marL="228600" lvl="1" indent="-228600" algn="l" defTabSz="1066800">
            <a:lnSpc>
              <a:spcPct val="100000"/>
            </a:lnSpc>
            <a:spcBef>
              <a:spcPct val="0"/>
            </a:spcBef>
            <a:spcAft>
              <a:spcPts val="1200"/>
            </a:spcAft>
            <a:buChar char="••"/>
          </a:pPr>
          <a:r>
            <a:rPr lang="en-US" sz="2400" kern="1200" dirty="0">
              <a:solidFill>
                <a:schemeClr val="accent1"/>
              </a:solidFill>
            </a:rPr>
            <a:t>Are evasive about previous care or treatment</a:t>
          </a:r>
        </a:p>
        <a:p>
          <a:pPr marL="228600" lvl="1" indent="-228600" algn="l" defTabSz="1066800">
            <a:lnSpc>
              <a:spcPct val="100000"/>
            </a:lnSpc>
            <a:spcBef>
              <a:spcPct val="0"/>
            </a:spcBef>
            <a:spcAft>
              <a:spcPts val="1200"/>
            </a:spcAft>
            <a:buChar char="••"/>
          </a:pPr>
          <a:r>
            <a:rPr lang="en-US" sz="2400" kern="1200" dirty="0">
              <a:solidFill>
                <a:schemeClr val="accent1"/>
              </a:solidFill>
            </a:rPr>
            <a:t>Refuse to allow access to their dental history</a:t>
          </a:r>
        </a:p>
      </dsp:txBody>
      <dsp:txXfrm>
        <a:off x="0" y="706994"/>
        <a:ext cx="11058132" cy="4367475"/>
      </dsp:txXfrm>
    </dsp:sp>
    <dsp:sp modelId="{48B08E7C-B350-4577-BBFE-2F6EF63FDC89}">
      <dsp:nvSpPr>
        <dsp:cNvPr id="0" name=""/>
        <dsp:cNvSpPr/>
      </dsp:nvSpPr>
      <dsp:spPr>
        <a:xfrm>
          <a:off x="552906" y="13274"/>
          <a:ext cx="7740692" cy="1387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580" tIns="0" rIns="292580" bIns="0" numCol="1" spcCol="1270" anchor="ctr" anchorCtr="0">
          <a:noAutofit/>
        </a:bodyPr>
        <a:lstStyle/>
        <a:p>
          <a:pPr lvl="0" algn="l" defTabSz="1066800">
            <a:lnSpc>
              <a:spcPct val="90000"/>
            </a:lnSpc>
            <a:spcBef>
              <a:spcPct val="0"/>
            </a:spcBef>
            <a:spcAft>
              <a:spcPct val="35000"/>
            </a:spcAft>
          </a:pPr>
          <a:r>
            <a:rPr lang="en-US" sz="2400" kern="1200" dirty="0"/>
            <a:t>Dentists are not obligated to take newcomers. Implement screening criteria, and watch for red flags, such as new patients who:</a:t>
          </a:r>
        </a:p>
      </dsp:txBody>
      <dsp:txXfrm>
        <a:off x="620635" y="81003"/>
        <a:ext cx="7605234" cy="125198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1970"/>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54243"/>
          <a:ext cx="1783788" cy="56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sp:txBody>
      <dsp:txXfrm>
        <a:off x="0" y="54243"/>
        <a:ext cx="1783788" cy="566820"/>
      </dsp:txXfrm>
    </dsp:sp>
    <dsp:sp modelId="{B74867AF-FC58-4603-AF88-51B79A060004}">
      <dsp:nvSpPr>
        <dsp:cNvPr id="0" name=""/>
        <dsp:cNvSpPr/>
      </dsp:nvSpPr>
      <dsp:spPr>
        <a:xfrm>
          <a:off x="1918789" y="0"/>
          <a:ext cx="9142949" cy="202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8789" y="0"/>
        <a:ext cx="9142949" cy="2029762"/>
      </dsp:txXfrm>
    </dsp:sp>
    <dsp:sp modelId="{5AE501BB-4DB6-45BB-9A83-206554C011F5}">
      <dsp:nvSpPr>
        <dsp:cNvPr id="0" name=""/>
        <dsp:cNvSpPr/>
      </dsp:nvSpPr>
      <dsp:spPr>
        <a:xfrm>
          <a:off x="1881425" y="5129386"/>
          <a:ext cx="868657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676561"/>
          <a:ext cx="11096624" cy="0"/>
        </a:xfrm>
        <a:prstGeom prst="line">
          <a:avLst/>
        </a:prstGeom>
        <a:solidFill>
          <a:schemeClr val="accent3">
            <a:hueOff val="-2953188"/>
            <a:satOff val="-24603"/>
            <a:lumOff val="1274"/>
            <a:alphaOff val="0"/>
          </a:schemeClr>
        </a:solidFill>
        <a:ln w="12700" cap="flat" cmpd="sng" algn="ctr">
          <a:solidFill>
            <a:schemeClr val="accent3">
              <a:hueOff val="-2953188"/>
              <a:satOff val="-24603"/>
              <a:lumOff val="1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865717"/>
          <a:ext cx="1822953" cy="159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sp:txBody>
      <dsp:txXfrm>
        <a:off x="0" y="865717"/>
        <a:ext cx="1822953" cy="1591637"/>
      </dsp:txXfrm>
    </dsp:sp>
    <dsp:sp modelId="{30F02B94-A471-45CF-8AF5-FFB10EC0337A}">
      <dsp:nvSpPr>
        <dsp:cNvPr id="0" name=""/>
        <dsp:cNvSpPr/>
      </dsp:nvSpPr>
      <dsp:spPr>
        <a:xfrm>
          <a:off x="0" y="3086427"/>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5D7E0-A2D3-4C6C-B28A-190C74408F73}">
      <dsp:nvSpPr>
        <dsp:cNvPr id="0" name=""/>
        <dsp:cNvSpPr/>
      </dsp:nvSpPr>
      <dsp:spPr>
        <a:xfrm>
          <a:off x="0" y="3187943"/>
          <a:ext cx="1822953" cy="141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The Issue</a:t>
          </a: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187943"/>
        <a:ext cx="1822953" cy="141496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C88AD-70CF-4975-8491-F6CE8D062153}">
      <dsp:nvSpPr>
        <dsp:cNvPr id="0" name=""/>
        <dsp:cNvSpPr/>
      </dsp:nvSpPr>
      <dsp:spPr>
        <a:xfrm>
          <a:off x="-6049151" y="-925578"/>
          <a:ext cx="7201032" cy="7201032"/>
        </a:xfrm>
        <a:prstGeom prst="blockArc">
          <a:avLst>
            <a:gd name="adj1" fmla="val 18900000"/>
            <a:gd name="adj2" fmla="val 2700000"/>
            <a:gd name="adj3" fmla="val 3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AA8E46-9C98-4658-8301-3B464D2EF462}">
      <dsp:nvSpPr>
        <dsp:cNvPr id="0" name=""/>
        <dsp:cNvSpPr/>
      </dsp:nvSpPr>
      <dsp:spPr>
        <a:xfrm>
          <a:off x="602868" y="297688"/>
          <a:ext cx="10067423" cy="10502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327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To manage </a:t>
          </a:r>
          <a:r>
            <a:rPr lang="en-US" sz="2200" kern="1200" dirty="0" err="1" smtClean="0"/>
            <a:t>nonadherent</a:t>
          </a:r>
          <a:r>
            <a:rPr lang="en-US" sz="2200" kern="1200" dirty="0" smtClean="0"/>
            <a:t> patients, you need to consider </a:t>
          </a:r>
          <a:r>
            <a:rPr lang="en-US" sz="2200" u="sng" kern="1200" dirty="0" smtClean="0"/>
            <a:t>unique</a:t>
          </a:r>
          <a:r>
            <a:rPr lang="en-US" sz="2200" kern="1200" dirty="0" smtClean="0"/>
            <a:t> patient circumstances</a:t>
          </a:r>
          <a:endParaRPr lang="en-US" sz="2200" kern="1200" dirty="0"/>
        </a:p>
      </dsp:txBody>
      <dsp:txXfrm>
        <a:off x="602868" y="297688"/>
        <a:ext cx="10067423" cy="1050245"/>
      </dsp:txXfrm>
    </dsp:sp>
    <dsp:sp modelId="{2BB516AE-F973-4533-A980-20067CAF5D49}">
      <dsp:nvSpPr>
        <dsp:cNvPr id="0" name=""/>
        <dsp:cNvSpPr/>
      </dsp:nvSpPr>
      <dsp:spPr>
        <a:xfrm>
          <a:off x="88478" y="308420"/>
          <a:ext cx="1028780" cy="102878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F4D6F-3E74-4864-8B60-4BCD24311607}">
      <dsp:nvSpPr>
        <dsp:cNvPr id="0" name=""/>
        <dsp:cNvSpPr/>
      </dsp:nvSpPr>
      <dsp:spPr>
        <a:xfrm>
          <a:off x="1074727" y="1522986"/>
          <a:ext cx="9595564" cy="1069150"/>
        </a:xfrm>
        <a:prstGeom prst="rect">
          <a:avLst/>
        </a:prstGeom>
        <a:solidFill>
          <a:schemeClr val="accent2">
            <a:hueOff val="16473"/>
            <a:satOff val="21053"/>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327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A patient’s non-adherence, even if discussed and acknowledged, </a:t>
          </a:r>
          <a:r>
            <a:rPr lang="en-US" sz="2200" u="sng" kern="1200" dirty="0" smtClean="0"/>
            <a:t>does not absolve you </a:t>
          </a:r>
          <a:r>
            <a:rPr lang="en-US" sz="2200" kern="1200" dirty="0" smtClean="0"/>
            <a:t>from the potential liability that </a:t>
          </a:r>
          <a:r>
            <a:rPr lang="en-US" sz="2200" kern="1200" dirty="0" err="1" smtClean="0"/>
            <a:t>nonadherence</a:t>
          </a:r>
          <a:r>
            <a:rPr lang="en-US" sz="2200" kern="1200" dirty="0" smtClean="0"/>
            <a:t> might trigger.</a:t>
          </a:r>
          <a:endParaRPr lang="en-US" sz="2200" kern="1200" dirty="0"/>
        </a:p>
      </dsp:txBody>
      <dsp:txXfrm>
        <a:off x="1074727" y="1522986"/>
        <a:ext cx="9595564" cy="1069150"/>
      </dsp:txXfrm>
    </dsp:sp>
    <dsp:sp modelId="{8AF1FDE3-D683-4ABB-A3EB-B81F99044EF8}">
      <dsp:nvSpPr>
        <dsp:cNvPr id="0" name=""/>
        <dsp:cNvSpPr/>
      </dsp:nvSpPr>
      <dsp:spPr>
        <a:xfrm>
          <a:off x="560337" y="1543171"/>
          <a:ext cx="1028780" cy="1028780"/>
        </a:xfrm>
        <a:prstGeom prst="ellipse">
          <a:avLst/>
        </a:prstGeom>
        <a:solidFill>
          <a:schemeClr val="lt1">
            <a:hueOff val="0"/>
            <a:satOff val="0"/>
            <a:lumOff val="0"/>
            <a:alphaOff val="0"/>
          </a:schemeClr>
        </a:solidFill>
        <a:ln w="12700" cap="flat" cmpd="sng" algn="ctr">
          <a:solidFill>
            <a:schemeClr val="accent2">
              <a:hueOff val="16473"/>
              <a:satOff val="21053"/>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AE309-2982-4C24-849E-38834BFAF452}">
      <dsp:nvSpPr>
        <dsp:cNvPr id="0" name=""/>
        <dsp:cNvSpPr/>
      </dsp:nvSpPr>
      <dsp:spPr>
        <a:xfrm>
          <a:off x="1074727" y="2766568"/>
          <a:ext cx="9595564" cy="1051488"/>
        </a:xfrm>
        <a:prstGeom prst="rect">
          <a:avLst/>
        </a:prstGeom>
        <a:solidFill>
          <a:schemeClr val="accent2">
            <a:hueOff val="32946"/>
            <a:satOff val="42105"/>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327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You have the right to terminate the doctor–patient relationship with non-adherent patients as long as you do not violate state or federal laws or contractual obligations.</a:t>
          </a:r>
          <a:endParaRPr lang="en-US" sz="2200" kern="1200" dirty="0"/>
        </a:p>
      </dsp:txBody>
      <dsp:txXfrm>
        <a:off x="1074727" y="2766568"/>
        <a:ext cx="9595564" cy="1051488"/>
      </dsp:txXfrm>
    </dsp:sp>
    <dsp:sp modelId="{184BDD8A-1D48-4F98-B3C2-A5C9A629A29F}">
      <dsp:nvSpPr>
        <dsp:cNvPr id="0" name=""/>
        <dsp:cNvSpPr/>
      </dsp:nvSpPr>
      <dsp:spPr>
        <a:xfrm>
          <a:off x="560337" y="2777922"/>
          <a:ext cx="1028780" cy="1028780"/>
        </a:xfrm>
        <a:prstGeom prst="ellipse">
          <a:avLst/>
        </a:prstGeom>
        <a:solidFill>
          <a:schemeClr val="lt1">
            <a:hueOff val="0"/>
            <a:satOff val="0"/>
            <a:lumOff val="0"/>
            <a:alphaOff val="0"/>
          </a:schemeClr>
        </a:solidFill>
        <a:ln w="12700" cap="flat" cmpd="sng" algn="ctr">
          <a:solidFill>
            <a:schemeClr val="accent2">
              <a:hueOff val="32946"/>
              <a:satOff val="42105"/>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AED84F-9CA9-42F1-8166-53CD2B22AC68}">
      <dsp:nvSpPr>
        <dsp:cNvPr id="0" name=""/>
        <dsp:cNvSpPr/>
      </dsp:nvSpPr>
      <dsp:spPr>
        <a:xfrm>
          <a:off x="602868" y="4037586"/>
          <a:ext cx="10067423" cy="978955"/>
        </a:xfrm>
        <a:prstGeom prst="rect">
          <a:avLst/>
        </a:prstGeom>
        <a:solidFill>
          <a:schemeClr val="accent2">
            <a:hueOff val="49418"/>
            <a:satOff val="6315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327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Ongoing poor dental hygiene (i.e., </a:t>
          </a:r>
          <a:r>
            <a:rPr lang="en-US" sz="2200" kern="1200" dirty="0" err="1" smtClean="0"/>
            <a:t>nonadherence</a:t>
          </a:r>
          <a:r>
            <a:rPr lang="en-US" sz="2200" kern="1200" dirty="0" smtClean="0"/>
            <a:t> with routine care) has been the precursor to multiple dental malpractice claims.</a:t>
          </a:r>
          <a:endParaRPr lang="en-US" sz="2200" kern="1200" dirty="0"/>
        </a:p>
      </dsp:txBody>
      <dsp:txXfrm>
        <a:off x="602868" y="4037586"/>
        <a:ext cx="10067423" cy="978955"/>
      </dsp:txXfrm>
    </dsp:sp>
    <dsp:sp modelId="{57DF78EC-1AFA-4AFD-B5B2-F8AAD56DAE28}">
      <dsp:nvSpPr>
        <dsp:cNvPr id="0" name=""/>
        <dsp:cNvSpPr/>
      </dsp:nvSpPr>
      <dsp:spPr>
        <a:xfrm>
          <a:off x="88478" y="4012673"/>
          <a:ext cx="1028780" cy="1028780"/>
        </a:xfrm>
        <a:prstGeom prst="ellipse">
          <a:avLst/>
        </a:prstGeom>
        <a:solidFill>
          <a:schemeClr val="lt1">
            <a:hueOff val="0"/>
            <a:satOff val="0"/>
            <a:lumOff val="0"/>
            <a:alphaOff val="0"/>
          </a:schemeClr>
        </a:solidFill>
        <a:ln w="12700" cap="flat" cmpd="sng" algn="ctr">
          <a:solidFill>
            <a:schemeClr val="accent2">
              <a:hueOff val="49418"/>
              <a:satOff val="63158"/>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A0B89-2960-49D4-A6D9-93CF2A39F197}">
      <dsp:nvSpPr>
        <dsp:cNvPr id="0" name=""/>
        <dsp:cNvSpPr/>
      </dsp:nvSpPr>
      <dsp:spPr>
        <a:xfrm>
          <a:off x="0" y="1"/>
          <a:ext cx="11293708" cy="1179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Specialists who do not routinely </a:t>
          </a:r>
          <a:r>
            <a:rPr lang="en-US" sz="2200" u="sng" kern="1200" dirty="0" smtClean="0"/>
            <a:t>send consultation reports </a:t>
          </a:r>
          <a:r>
            <a:rPr lang="en-US" sz="2200" kern="1200" dirty="0" smtClean="0"/>
            <a:t>to referring providers</a:t>
          </a:r>
          <a:endParaRPr lang="en-US" sz="2200" kern="1200" dirty="0"/>
        </a:p>
      </dsp:txBody>
      <dsp:txXfrm>
        <a:off x="57572" y="57573"/>
        <a:ext cx="11178564" cy="1064216"/>
      </dsp:txXfrm>
    </dsp:sp>
    <dsp:sp modelId="{837B9116-6C34-445B-B493-DDBFC915F303}">
      <dsp:nvSpPr>
        <dsp:cNvPr id="0" name=""/>
        <dsp:cNvSpPr/>
      </dsp:nvSpPr>
      <dsp:spPr>
        <a:xfrm>
          <a:off x="0" y="1363620"/>
          <a:ext cx="11293708" cy="1179360"/>
        </a:xfrm>
        <a:prstGeom prst="roundRect">
          <a:avLst/>
        </a:prstGeom>
        <a:solidFill>
          <a:schemeClr val="accent2">
            <a:hueOff val="16473"/>
            <a:satOff val="21053"/>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u="sng" kern="1200" dirty="0" smtClean="0"/>
            <a:t>Radiology results </a:t>
          </a:r>
          <a:r>
            <a:rPr lang="en-US" sz="2200" kern="1200" dirty="0" smtClean="0"/>
            <a:t>not being made available to an ordering provider </a:t>
          </a:r>
          <a:endParaRPr lang="en-US" sz="2200" kern="1200" dirty="0"/>
        </a:p>
      </dsp:txBody>
      <dsp:txXfrm>
        <a:off x="57572" y="1421192"/>
        <a:ext cx="11178564" cy="1064216"/>
      </dsp:txXfrm>
    </dsp:sp>
    <dsp:sp modelId="{43D7D4A2-0F7D-466B-BF98-D88C4069FD75}">
      <dsp:nvSpPr>
        <dsp:cNvPr id="0" name=""/>
        <dsp:cNvSpPr/>
      </dsp:nvSpPr>
      <dsp:spPr>
        <a:xfrm>
          <a:off x="0" y="2724420"/>
          <a:ext cx="11293708" cy="1179360"/>
        </a:xfrm>
        <a:prstGeom prst="roundRect">
          <a:avLst/>
        </a:prstGeom>
        <a:solidFill>
          <a:schemeClr val="accent2">
            <a:hueOff val="32946"/>
            <a:satOff val="42105"/>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Accessing </a:t>
          </a:r>
          <a:r>
            <a:rPr lang="en-US" sz="2200" u="sng" kern="1200" dirty="0" smtClean="0"/>
            <a:t>specialty care may be difficult </a:t>
          </a:r>
          <a:r>
            <a:rPr lang="en-US" sz="2200" kern="1200" dirty="0" smtClean="0"/>
            <a:t>for patients depending on financial or geographic constraints</a:t>
          </a:r>
          <a:endParaRPr lang="en-US" sz="2200" kern="1200" dirty="0"/>
        </a:p>
      </dsp:txBody>
      <dsp:txXfrm>
        <a:off x="57572" y="2781992"/>
        <a:ext cx="11178564" cy="1064216"/>
      </dsp:txXfrm>
    </dsp:sp>
    <dsp:sp modelId="{1DF8F5F7-1BAB-4EBE-A5A0-01B6A17A1C29}">
      <dsp:nvSpPr>
        <dsp:cNvPr id="0" name=""/>
        <dsp:cNvSpPr/>
      </dsp:nvSpPr>
      <dsp:spPr>
        <a:xfrm>
          <a:off x="0" y="4085221"/>
          <a:ext cx="11293708" cy="1179360"/>
        </a:xfrm>
        <a:prstGeom prst="roundRect">
          <a:avLst/>
        </a:prstGeom>
        <a:solidFill>
          <a:schemeClr val="accent2">
            <a:hueOff val="49418"/>
            <a:satOff val="6315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Obtaining </a:t>
          </a:r>
          <a:r>
            <a:rPr lang="en-US" sz="2200" u="sng" kern="1200" dirty="0" smtClean="0"/>
            <a:t>a timely appointment with a specialist </a:t>
          </a:r>
          <a:r>
            <a:rPr lang="en-US" sz="2200" kern="1200" dirty="0" smtClean="0"/>
            <a:t>might be difficult due to a shortage of specialists, particularly if the patient is required to schedule his/her own appointment </a:t>
          </a:r>
          <a:endParaRPr lang="en-US" sz="2200" kern="1200" dirty="0"/>
        </a:p>
      </dsp:txBody>
      <dsp:txXfrm>
        <a:off x="57572" y="4142793"/>
        <a:ext cx="11178564" cy="106421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1970"/>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54243"/>
          <a:ext cx="1783788" cy="56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sp:txBody>
      <dsp:txXfrm>
        <a:off x="0" y="54243"/>
        <a:ext cx="1783788" cy="566820"/>
      </dsp:txXfrm>
    </dsp:sp>
    <dsp:sp modelId="{B74867AF-FC58-4603-AF88-51B79A060004}">
      <dsp:nvSpPr>
        <dsp:cNvPr id="0" name=""/>
        <dsp:cNvSpPr/>
      </dsp:nvSpPr>
      <dsp:spPr>
        <a:xfrm>
          <a:off x="1918789" y="0"/>
          <a:ext cx="9142949" cy="202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8789" y="0"/>
        <a:ext cx="9142949" cy="2029762"/>
      </dsp:txXfrm>
    </dsp:sp>
    <dsp:sp modelId="{5AE501BB-4DB6-45BB-9A83-206554C011F5}">
      <dsp:nvSpPr>
        <dsp:cNvPr id="0" name=""/>
        <dsp:cNvSpPr/>
      </dsp:nvSpPr>
      <dsp:spPr>
        <a:xfrm>
          <a:off x="1881425" y="5129386"/>
          <a:ext cx="868657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676561"/>
          <a:ext cx="11096624" cy="0"/>
        </a:xfrm>
        <a:prstGeom prst="line">
          <a:avLst/>
        </a:prstGeom>
        <a:solidFill>
          <a:schemeClr val="accent3">
            <a:hueOff val="-2953188"/>
            <a:satOff val="-24603"/>
            <a:lumOff val="1274"/>
            <a:alphaOff val="0"/>
          </a:schemeClr>
        </a:solidFill>
        <a:ln w="12700" cap="flat" cmpd="sng" algn="ctr">
          <a:solidFill>
            <a:schemeClr val="accent3">
              <a:hueOff val="-2953188"/>
              <a:satOff val="-24603"/>
              <a:lumOff val="1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865717"/>
          <a:ext cx="1822953" cy="159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sp:txBody>
      <dsp:txXfrm>
        <a:off x="0" y="865717"/>
        <a:ext cx="1822953" cy="1591637"/>
      </dsp:txXfrm>
    </dsp:sp>
    <dsp:sp modelId="{30F02B94-A471-45CF-8AF5-FFB10EC0337A}">
      <dsp:nvSpPr>
        <dsp:cNvPr id="0" name=""/>
        <dsp:cNvSpPr/>
      </dsp:nvSpPr>
      <dsp:spPr>
        <a:xfrm>
          <a:off x="0" y="3675830"/>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5D7E0-A2D3-4C6C-B28A-190C74408F73}">
      <dsp:nvSpPr>
        <dsp:cNvPr id="0" name=""/>
        <dsp:cNvSpPr/>
      </dsp:nvSpPr>
      <dsp:spPr>
        <a:xfrm>
          <a:off x="0" y="3714420"/>
          <a:ext cx="1822953" cy="1414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The Issue</a:t>
          </a: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714420"/>
        <a:ext cx="1822953" cy="141496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A0333-FBA8-43A6-BBB2-BBCCA455E538}">
      <dsp:nvSpPr>
        <dsp:cNvPr id="0" name=""/>
        <dsp:cNvSpPr/>
      </dsp:nvSpPr>
      <dsp:spPr>
        <a:xfrm>
          <a:off x="0" y="4179"/>
          <a:ext cx="671055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C4C1B-1B72-4869-995C-55CD6A77CABE}">
      <dsp:nvSpPr>
        <dsp:cNvPr id="0" name=""/>
        <dsp:cNvSpPr/>
      </dsp:nvSpPr>
      <dsp:spPr>
        <a:xfrm>
          <a:off x="0" y="4179"/>
          <a:ext cx="6710556" cy="896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tx2"/>
              </a:solidFill>
            </a:rPr>
            <a:t>Establish a policy defining the rights + responsibilities of the patient. </a:t>
          </a:r>
          <a:endParaRPr lang="en-US" sz="2000" kern="1200" dirty="0">
            <a:solidFill>
              <a:schemeClr val="tx2"/>
            </a:solidFill>
          </a:endParaRPr>
        </a:p>
      </dsp:txBody>
      <dsp:txXfrm>
        <a:off x="0" y="4179"/>
        <a:ext cx="6710556" cy="896372"/>
      </dsp:txXfrm>
    </dsp:sp>
    <dsp:sp modelId="{600F5C38-7932-48B2-A15A-FB348E8DBDF3}">
      <dsp:nvSpPr>
        <dsp:cNvPr id="0" name=""/>
        <dsp:cNvSpPr/>
      </dsp:nvSpPr>
      <dsp:spPr>
        <a:xfrm>
          <a:off x="0" y="900552"/>
          <a:ext cx="6710556" cy="0"/>
        </a:xfrm>
        <a:prstGeom prst="line">
          <a:avLst/>
        </a:prstGeom>
        <a:solidFill>
          <a:schemeClr val="accent5">
            <a:hueOff val="4046284"/>
            <a:satOff val="-8470"/>
            <a:lumOff val="-931"/>
            <a:alphaOff val="0"/>
          </a:schemeClr>
        </a:solidFill>
        <a:ln w="12700" cap="flat" cmpd="sng" algn="ctr">
          <a:solidFill>
            <a:schemeClr val="accent5">
              <a:hueOff val="4046284"/>
              <a:satOff val="-8470"/>
              <a:lumOff val="-9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9353E-66BA-45D1-A2BA-C05533D047D1}">
      <dsp:nvSpPr>
        <dsp:cNvPr id="0" name=""/>
        <dsp:cNvSpPr/>
      </dsp:nvSpPr>
      <dsp:spPr>
        <a:xfrm>
          <a:off x="0" y="900552"/>
          <a:ext cx="6710556" cy="1236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tx2"/>
              </a:solidFill>
            </a:rPr>
            <a:t>Communication is key—</a:t>
          </a:r>
        </a:p>
        <a:p>
          <a:pPr lvl="0" algn="l" defTabSz="889000">
            <a:lnSpc>
              <a:spcPct val="90000"/>
            </a:lnSpc>
            <a:spcBef>
              <a:spcPct val="0"/>
            </a:spcBef>
            <a:spcAft>
              <a:spcPct val="35000"/>
            </a:spcAft>
          </a:pPr>
          <a:r>
            <a:rPr lang="en-US" sz="2000" kern="1200" dirty="0" smtClean="0">
              <a:solidFill>
                <a:schemeClr val="tx2"/>
              </a:solidFill>
            </a:rPr>
            <a:t>     - Ask open-ended questions</a:t>
          </a:r>
        </a:p>
        <a:p>
          <a:pPr lvl="0" algn="l" defTabSz="889000">
            <a:lnSpc>
              <a:spcPct val="90000"/>
            </a:lnSpc>
            <a:spcBef>
              <a:spcPct val="0"/>
            </a:spcBef>
            <a:spcAft>
              <a:spcPct val="35000"/>
            </a:spcAft>
          </a:pPr>
          <a:r>
            <a:rPr lang="en-US" sz="2000" kern="1200" dirty="0" smtClean="0">
              <a:solidFill>
                <a:schemeClr val="tx2"/>
              </a:solidFill>
            </a:rPr>
            <a:t>     - </a:t>
          </a:r>
          <a:r>
            <a:rPr lang="en-US" sz="1900" kern="1200" dirty="0" smtClean="0">
              <a:solidFill>
                <a:schemeClr val="tx2"/>
              </a:solidFill>
            </a:rPr>
            <a:t>Use motivational interviewing + the teach-back method </a:t>
          </a:r>
        </a:p>
        <a:p>
          <a:pPr lvl="0" algn="l" defTabSz="889000">
            <a:lnSpc>
              <a:spcPct val="90000"/>
            </a:lnSpc>
            <a:spcBef>
              <a:spcPct val="0"/>
            </a:spcBef>
            <a:spcAft>
              <a:spcPct val="35000"/>
            </a:spcAft>
          </a:pPr>
          <a:endParaRPr lang="en-US" sz="2000" kern="1200" dirty="0">
            <a:solidFill>
              <a:schemeClr val="tx2"/>
            </a:solidFill>
          </a:endParaRPr>
        </a:p>
      </dsp:txBody>
      <dsp:txXfrm>
        <a:off x="0" y="900552"/>
        <a:ext cx="6710556" cy="1236989"/>
      </dsp:txXfrm>
    </dsp:sp>
    <dsp:sp modelId="{AA7650CD-3ED1-4418-8A96-51D4B03D753F}">
      <dsp:nvSpPr>
        <dsp:cNvPr id="0" name=""/>
        <dsp:cNvSpPr/>
      </dsp:nvSpPr>
      <dsp:spPr>
        <a:xfrm>
          <a:off x="0" y="2137542"/>
          <a:ext cx="6710556" cy="0"/>
        </a:xfrm>
        <a:prstGeom prst="line">
          <a:avLst/>
        </a:prstGeom>
        <a:solidFill>
          <a:schemeClr val="accent5">
            <a:hueOff val="8092568"/>
            <a:satOff val="-16940"/>
            <a:lumOff val="-1863"/>
            <a:alphaOff val="0"/>
          </a:schemeClr>
        </a:solidFill>
        <a:ln w="12700" cap="flat" cmpd="sng" algn="ctr">
          <a:solidFill>
            <a:schemeClr val="accent5">
              <a:hueOff val="8092568"/>
              <a:satOff val="-16940"/>
              <a:lumOff val="-1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7999B-00A7-42B0-8439-CDC4DCA376D5}">
      <dsp:nvSpPr>
        <dsp:cNvPr id="0" name=""/>
        <dsp:cNvSpPr/>
      </dsp:nvSpPr>
      <dsp:spPr>
        <a:xfrm>
          <a:off x="0" y="2269006"/>
          <a:ext cx="6710556" cy="98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tx2"/>
              </a:solidFill>
            </a:rPr>
            <a:t>Create a </a:t>
          </a:r>
          <a:r>
            <a:rPr lang="en-US" sz="2000" i="1" kern="1200" dirty="0" smtClean="0">
              <a:solidFill>
                <a:schemeClr val="tx2"/>
              </a:solidFill>
            </a:rPr>
            <a:t>Patient Care Agreement </a:t>
          </a:r>
          <a:r>
            <a:rPr lang="en-US" sz="2000" kern="1200" dirty="0" smtClean="0">
              <a:solidFill>
                <a:schemeClr val="tx2"/>
              </a:solidFill>
            </a:rPr>
            <a:t>that details the responsibilities of the provider and the patient.</a:t>
          </a:r>
          <a:endParaRPr lang="en-US" sz="2000" kern="1200" dirty="0">
            <a:solidFill>
              <a:schemeClr val="tx2"/>
            </a:solidFill>
          </a:endParaRPr>
        </a:p>
      </dsp:txBody>
      <dsp:txXfrm>
        <a:off x="0" y="2269006"/>
        <a:ext cx="6710556" cy="986708"/>
      </dsp:txXfrm>
    </dsp:sp>
    <dsp:sp modelId="{3F1089DE-0CA6-4005-B47D-2784D14489C1}">
      <dsp:nvSpPr>
        <dsp:cNvPr id="0" name=""/>
        <dsp:cNvSpPr/>
      </dsp:nvSpPr>
      <dsp:spPr>
        <a:xfrm>
          <a:off x="0" y="3051865"/>
          <a:ext cx="6710556" cy="0"/>
        </a:xfrm>
        <a:prstGeom prst="line">
          <a:avLst/>
        </a:prstGeom>
        <a:solidFill>
          <a:schemeClr val="accent5">
            <a:hueOff val="12138852"/>
            <a:satOff val="-25410"/>
            <a:lumOff val="-2794"/>
            <a:alphaOff val="0"/>
          </a:schemeClr>
        </a:solidFill>
        <a:ln w="12700" cap="flat" cmpd="sng" algn="ctr">
          <a:solidFill>
            <a:schemeClr val="accent5">
              <a:hueOff val="12138852"/>
              <a:satOff val="-25410"/>
              <a:lumOff val="-27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7CF0C-96BD-46BE-95E5-B936B4DA453C}">
      <dsp:nvSpPr>
        <dsp:cNvPr id="0" name=""/>
        <dsp:cNvSpPr/>
      </dsp:nvSpPr>
      <dsp:spPr>
        <a:xfrm>
          <a:off x="0" y="3098420"/>
          <a:ext cx="6710556" cy="887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tx2"/>
              </a:solidFill>
            </a:rPr>
            <a:t>If the patient is missing appointments, try and determine </a:t>
          </a:r>
          <a:r>
            <a:rPr lang="en-US" sz="2000" i="1" kern="1200" dirty="0" smtClean="0">
              <a:solidFill>
                <a:schemeClr val="tx2"/>
              </a:solidFill>
            </a:rPr>
            <a:t>why</a:t>
          </a:r>
          <a:r>
            <a:rPr lang="en-US" sz="2000" i="0" kern="1200" dirty="0" smtClean="0">
              <a:solidFill>
                <a:schemeClr val="tx2"/>
              </a:solidFill>
            </a:rPr>
            <a:t>.</a:t>
          </a:r>
          <a:endParaRPr lang="en-US" sz="2000" kern="1200" dirty="0">
            <a:solidFill>
              <a:schemeClr val="tx2"/>
            </a:solidFill>
          </a:endParaRPr>
        </a:p>
      </dsp:txBody>
      <dsp:txXfrm>
        <a:off x="0" y="3098420"/>
        <a:ext cx="6710556" cy="887945"/>
      </dsp:txXfrm>
    </dsp:sp>
    <dsp:sp modelId="{4B84D90A-8F6C-4812-9E73-3B4ABF3530DF}">
      <dsp:nvSpPr>
        <dsp:cNvPr id="0" name=""/>
        <dsp:cNvSpPr/>
      </dsp:nvSpPr>
      <dsp:spPr>
        <a:xfrm>
          <a:off x="0" y="3945278"/>
          <a:ext cx="6710556" cy="0"/>
        </a:xfrm>
        <a:prstGeom prst="line">
          <a:avLst/>
        </a:prstGeom>
        <a:solidFill>
          <a:schemeClr val="accent5">
            <a:hueOff val="16185135"/>
            <a:satOff val="-33880"/>
            <a:lumOff val="-3726"/>
            <a:alphaOff val="0"/>
          </a:schemeClr>
        </a:solidFill>
        <a:ln w="12700" cap="flat" cmpd="sng" algn="ctr">
          <a:solidFill>
            <a:schemeClr val="accent5">
              <a:hueOff val="16185135"/>
              <a:satOff val="-33880"/>
              <a:lumOff val="-3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2468F-6F61-4923-9C62-05C03C573665}">
      <dsp:nvSpPr>
        <dsp:cNvPr id="0" name=""/>
        <dsp:cNvSpPr/>
      </dsp:nvSpPr>
      <dsp:spPr>
        <a:xfrm>
          <a:off x="0" y="3636984"/>
          <a:ext cx="6710556" cy="140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US" sz="2000" kern="1200" dirty="0" smtClean="0">
            <a:solidFill>
              <a:schemeClr val="tx2"/>
            </a:solidFill>
          </a:endParaRPr>
        </a:p>
        <a:p>
          <a:pPr lvl="0" algn="l" defTabSz="889000">
            <a:lnSpc>
              <a:spcPct val="90000"/>
            </a:lnSpc>
            <a:spcBef>
              <a:spcPct val="0"/>
            </a:spcBef>
            <a:spcAft>
              <a:spcPct val="35000"/>
            </a:spcAft>
          </a:pPr>
          <a:r>
            <a:rPr lang="en-US" sz="2000" kern="1200" dirty="0" smtClean="0">
              <a:solidFill>
                <a:schemeClr val="tx2"/>
              </a:solidFill>
            </a:rPr>
            <a:t>After several appointments have been missed, consider sending a letter to the patient stressing the importance of keeping appointments + consequences of not doing so.</a:t>
          </a:r>
          <a:endParaRPr lang="en-US" sz="2000" kern="1200" dirty="0">
            <a:solidFill>
              <a:schemeClr val="tx2"/>
            </a:solidFill>
          </a:endParaRPr>
        </a:p>
      </dsp:txBody>
      <dsp:txXfrm>
        <a:off x="0" y="3636984"/>
        <a:ext cx="6710556" cy="1402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CD30B-ED33-42F3-BC39-6048CD95259F}">
      <dsp:nvSpPr>
        <dsp:cNvPr id="0" name=""/>
        <dsp:cNvSpPr/>
      </dsp:nvSpPr>
      <dsp:spPr>
        <a:xfrm>
          <a:off x="0" y="632154"/>
          <a:ext cx="8804852" cy="751275"/>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3354" tIns="374904" rIns="68335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accent1"/>
              </a:solidFill>
            </a:rPr>
            <a:t>Identify care coordination barriers to facilitate communication </a:t>
          </a:r>
          <a:endParaRPr lang="en-US" sz="1800" kern="1200" dirty="0">
            <a:solidFill>
              <a:schemeClr val="accent1"/>
            </a:solidFill>
          </a:endParaRPr>
        </a:p>
      </dsp:txBody>
      <dsp:txXfrm>
        <a:off x="0" y="632154"/>
        <a:ext cx="8804852" cy="751275"/>
      </dsp:txXfrm>
    </dsp:sp>
    <dsp:sp modelId="{DF72B85E-61AB-45E1-AFE8-2E10EA5009CC}">
      <dsp:nvSpPr>
        <dsp:cNvPr id="0" name=""/>
        <dsp:cNvSpPr/>
      </dsp:nvSpPr>
      <dsp:spPr>
        <a:xfrm>
          <a:off x="440242" y="162501"/>
          <a:ext cx="6163396" cy="735333"/>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62" tIns="0" rIns="232962" bIns="0" numCol="1" spcCol="1270" anchor="ctr" anchorCtr="0">
          <a:noAutofit/>
        </a:bodyPr>
        <a:lstStyle/>
        <a:p>
          <a:pPr lvl="0" algn="l" defTabSz="800100">
            <a:lnSpc>
              <a:spcPct val="90000"/>
            </a:lnSpc>
            <a:spcBef>
              <a:spcPct val="0"/>
            </a:spcBef>
            <a:spcAft>
              <a:spcPct val="35000"/>
            </a:spcAft>
          </a:pPr>
          <a:r>
            <a:rPr lang="en-US" sz="1800" kern="1200" dirty="0" smtClean="0"/>
            <a:t>Review + discuss with care team any patient </a:t>
          </a:r>
          <a:r>
            <a:rPr lang="en-US" sz="1800" kern="1200" dirty="0" err="1" smtClean="0"/>
            <a:t>nonadherence</a:t>
          </a:r>
          <a:endParaRPr lang="en-US" sz="1800" kern="1200" dirty="0"/>
        </a:p>
      </dsp:txBody>
      <dsp:txXfrm>
        <a:off x="476138" y="198397"/>
        <a:ext cx="6091604" cy="663541"/>
      </dsp:txXfrm>
    </dsp:sp>
    <dsp:sp modelId="{617C3050-1916-44A5-965F-F1FE49C130A4}">
      <dsp:nvSpPr>
        <dsp:cNvPr id="0" name=""/>
        <dsp:cNvSpPr/>
      </dsp:nvSpPr>
      <dsp:spPr>
        <a:xfrm>
          <a:off x="0" y="1913682"/>
          <a:ext cx="8804852" cy="453600"/>
        </a:xfrm>
        <a:prstGeom prst="rect">
          <a:avLst/>
        </a:prstGeom>
        <a:solidFill>
          <a:schemeClr val="lt1">
            <a:alpha val="90000"/>
            <a:hueOff val="0"/>
            <a:satOff val="0"/>
            <a:lumOff val="0"/>
            <a:alphaOff val="0"/>
          </a:schemeClr>
        </a:solidFill>
        <a:ln w="12700" cap="flat" cmpd="sng" algn="ctr">
          <a:solidFill>
            <a:schemeClr val="accent1">
              <a:shade val="50000"/>
              <a:hueOff val="382235"/>
              <a:satOff val="-45037"/>
              <a:lumOff val="289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3354" tIns="374904" rIns="683354"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solidFill>
              <a:schemeClr val="accent1"/>
            </a:solidFill>
          </a:endParaRPr>
        </a:p>
      </dsp:txBody>
      <dsp:txXfrm>
        <a:off x="0" y="1913682"/>
        <a:ext cx="8804852" cy="453600"/>
      </dsp:txXfrm>
    </dsp:sp>
    <dsp:sp modelId="{EFA7CF9A-D9F5-4EF6-9684-0B5B0E151388}">
      <dsp:nvSpPr>
        <dsp:cNvPr id="0" name=""/>
        <dsp:cNvSpPr/>
      </dsp:nvSpPr>
      <dsp:spPr>
        <a:xfrm>
          <a:off x="440242" y="1480629"/>
          <a:ext cx="6163396" cy="69873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62" tIns="0" rIns="232962" bIns="0" numCol="1" spcCol="1270" anchor="ctr" anchorCtr="0">
          <a:noAutofit/>
        </a:bodyPr>
        <a:lstStyle/>
        <a:p>
          <a:pPr lvl="0" algn="l" defTabSz="800100">
            <a:lnSpc>
              <a:spcPct val="90000"/>
            </a:lnSpc>
            <a:spcBef>
              <a:spcPct val="0"/>
            </a:spcBef>
            <a:spcAft>
              <a:spcPct val="35000"/>
            </a:spcAft>
          </a:pPr>
          <a:r>
            <a:rPr lang="en-US" sz="1800" kern="1200" dirty="0" smtClean="0"/>
            <a:t>Ensure effective processes in place to track and follow-up with patients re: outstanding care recommendations</a:t>
          </a:r>
          <a:endParaRPr lang="en-US" sz="1800" kern="1200" dirty="0"/>
        </a:p>
      </dsp:txBody>
      <dsp:txXfrm>
        <a:off x="474351" y="1514738"/>
        <a:ext cx="6095178" cy="630515"/>
      </dsp:txXfrm>
    </dsp:sp>
    <dsp:sp modelId="{E44C6505-8429-45C5-9EA2-61DF823B5CF0}">
      <dsp:nvSpPr>
        <dsp:cNvPr id="0" name=""/>
        <dsp:cNvSpPr/>
      </dsp:nvSpPr>
      <dsp:spPr>
        <a:xfrm>
          <a:off x="0" y="2905644"/>
          <a:ext cx="8804852" cy="751275"/>
        </a:xfrm>
        <a:prstGeom prst="rect">
          <a:avLst/>
        </a:prstGeom>
        <a:solidFill>
          <a:schemeClr val="lt1">
            <a:alpha val="90000"/>
            <a:hueOff val="0"/>
            <a:satOff val="0"/>
            <a:lumOff val="0"/>
            <a:alphaOff val="0"/>
          </a:schemeClr>
        </a:solidFill>
        <a:ln w="12700" cap="flat" cmpd="sng" algn="ctr">
          <a:solidFill>
            <a:schemeClr val="accent1">
              <a:shade val="50000"/>
              <a:hueOff val="764471"/>
              <a:satOff val="-90074"/>
              <a:lumOff val="578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3354" tIns="374904" rIns="68335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accent1"/>
              </a:solidFill>
            </a:rPr>
            <a:t>Do not delete original appointment entries</a:t>
          </a:r>
          <a:endParaRPr lang="en-US" sz="1800" kern="1200" dirty="0">
            <a:solidFill>
              <a:schemeClr val="accent1"/>
            </a:solidFill>
          </a:endParaRPr>
        </a:p>
      </dsp:txBody>
      <dsp:txXfrm>
        <a:off x="0" y="2905644"/>
        <a:ext cx="8804852" cy="751275"/>
      </dsp:txXfrm>
    </dsp:sp>
    <dsp:sp modelId="{7BA66FFC-02D0-4929-9CBA-F647971DFB18}">
      <dsp:nvSpPr>
        <dsp:cNvPr id="0" name=""/>
        <dsp:cNvSpPr/>
      </dsp:nvSpPr>
      <dsp:spPr>
        <a:xfrm>
          <a:off x="440242" y="2464482"/>
          <a:ext cx="6163396" cy="706841"/>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62" tIns="0" rIns="232962" bIns="0" numCol="1" spcCol="1270" anchor="ctr" anchorCtr="0">
          <a:noAutofit/>
        </a:bodyPr>
        <a:lstStyle/>
        <a:p>
          <a:pPr lvl="0" algn="l" defTabSz="800100">
            <a:lnSpc>
              <a:spcPct val="90000"/>
            </a:lnSpc>
            <a:spcBef>
              <a:spcPct val="0"/>
            </a:spcBef>
            <a:spcAft>
              <a:spcPct val="35000"/>
            </a:spcAft>
          </a:pPr>
          <a:r>
            <a:rPr lang="en-US" sz="1800" kern="1200" dirty="0" smtClean="0"/>
            <a:t>Document missed or cancelled appointments, if possible, document the reason for cancellation </a:t>
          </a:r>
          <a:endParaRPr lang="en-US" sz="1800" kern="1200" dirty="0"/>
        </a:p>
      </dsp:txBody>
      <dsp:txXfrm>
        <a:off x="474747" y="2498987"/>
        <a:ext cx="6094386" cy="637831"/>
      </dsp:txXfrm>
    </dsp:sp>
    <dsp:sp modelId="{0BED430C-57C9-41E2-95EA-A678B69C1579}">
      <dsp:nvSpPr>
        <dsp:cNvPr id="0" name=""/>
        <dsp:cNvSpPr/>
      </dsp:nvSpPr>
      <dsp:spPr>
        <a:xfrm>
          <a:off x="0" y="4166773"/>
          <a:ext cx="8804852" cy="1020600"/>
        </a:xfrm>
        <a:prstGeom prst="rect">
          <a:avLst/>
        </a:prstGeom>
        <a:solidFill>
          <a:schemeClr val="lt1">
            <a:alpha val="90000"/>
            <a:hueOff val="0"/>
            <a:satOff val="0"/>
            <a:lumOff val="0"/>
            <a:alphaOff val="0"/>
          </a:schemeClr>
        </a:solidFill>
        <a:ln w="12700" cap="flat" cmpd="sng" algn="ctr">
          <a:solidFill>
            <a:schemeClr val="accent1">
              <a:shade val="50000"/>
              <a:hueOff val="382235"/>
              <a:satOff val="-45037"/>
              <a:lumOff val="289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3354" tIns="374904" rIns="68335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accent1"/>
              </a:solidFill>
            </a:rPr>
            <a:t>Be objective</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chemeClr val="accent1"/>
              </a:solidFill>
            </a:rPr>
            <a:t>Avoid any disparaging remarks</a:t>
          </a:r>
          <a:endParaRPr lang="en-US" sz="1800" kern="1200" dirty="0">
            <a:solidFill>
              <a:schemeClr val="accent1"/>
            </a:solidFill>
          </a:endParaRPr>
        </a:p>
      </dsp:txBody>
      <dsp:txXfrm>
        <a:off x="0" y="4166773"/>
        <a:ext cx="8804852" cy="1020600"/>
      </dsp:txXfrm>
    </dsp:sp>
    <dsp:sp modelId="{705E6633-31C9-47E8-AEA5-E814F2D61C52}">
      <dsp:nvSpPr>
        <dsp:cNvPr id="0" name=""/>
        <dsp:cNvSpPr/>
      </dsp:nvSpPr>
      <dsp:spPr>
        <a:xfrm>
          <a:off x="440242" y="3754119"/>
          <a:ext cx="6163396" cy="678334"/>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62" tIns="0" rIns="232962" bIns="0" numCol="1" spcCol="1270" anchor="ctr" anchorCtr="0">
          <a:noAutofit/>
        </a:bodyPr>
        <a:lstStyle/>
        <a:p>
          <a:pPr lvl="0" algn="l" defTabSz="800100">
            <a:lnSpc>
              <a:spcPct val="90000"/>
            </a:lnSpc>
            <a:spcBef>
              <a:spcPct val="0"/>
            </a:spcBef>
            <a:spcAft>
              <a:spcPct val="35000"/>
            </a:spcAft>
          </a:pPr>
          <a:r>
            <a:rPr lang="en-US" sz="1800" kern="1200" dirty="0" smtClean="0"/>
            <a:t>Document a description of clinical </a:t>
          </a:r>
          <a:r>
            <a:rPr lang="en-US" sz="1800" kern="1200" dirty="0" err="1" smtClean="0"/>
            <a:t>nonadherence</a:t>
          </a:r>
          <a:r>
            <a:rPr lang="en-US" sz="1800" kern="1200" dirty="0" smtClean="0"/>
            <a:t> and any </a:t>
          </a:r>
          <a:r>
            <a:rPr lang="en-US" sz="1800" kern="1200" smtClean="0"/>
            <a:t>education provided </a:t>
          </a:r>
          <a:endParaRPr lang="en-US" sz="1800" kern="1200" dirty="0"/>
        </a:p>
      </dsp:txBody>
      <dsp:txXfrm>
        <a:off x="473356" y="3787233"/>
        <a:ext cx="6097168" cy="612106"/>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2071"/>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61325"/>
          <a:ext cx="1783788" cy="64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sp:txBody>
      <dsp:txXfrm>
        <a:off x="0" y="61325"/>
        <a:ext cx="1783788" cy="642530"/>
      </dsp:txXfrm>
    </dsp:sp>
    <dsp:sp modelId="{B74867AF-FC58-4603-AF88-51B79A060004}">
      <dsp:nvSpPr>
        <dsp:cNvPr id="0" name=""/>
        <dsp:cNvSpPr/>
      </dsp:nvSpPr>
      <dsp:spPr>
        <a:xfrm>
          <a:off x="1918789" y="0"/>
          <a:ext cx="9142949" cy="230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8789" y="0"/>
        <a:ext cx="9142949" cy="2300877"/>
      </dsp:txXfrm>
    </dsp:sp>
    <dsp:sp modelId="{5AE501BB-4DB6-45BB-9A83-206554C011F5}">
      <dsp:nvSpPr>
        <dsp:cNvPr id="0" name=""/>
        <dsp:cNvSpPr/>
      </dsp:nvSpPr>
      <dsp:spPr>
        <a:xfrm>
          <a:off x="1881425" y="5129386"/>
          <a:ext cx="868657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716193"/>
          <a:ext cx="11096624" cy="0"/>
        </a:xfrm>
        <a:prstGeom prst="line">
          <a:avLst/>
        </a:prstGeom>
        <a:solidFill>
          <a:schemeClr val="accent3">
            <a:hueOff val="-2953188"/>
            <a:satOff val="-24603"/>
            <a:lumOff val="1274"/>
            <a:alphaOff val="0"/>
          </a:schemeClr>
        </a:solidFill>
        <a:ln w="12700" cap="flat" cmpd="sng" algn="ctr">
          <a:solidFill>
            <a:schemeClr val="accent3">
              <a:hueOff val="-2953188"/>
              <a:satOff val="-24603"/>
              <a:lumOff val="1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841445"/>
          <a:ext cx="1822953" cy="180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sp:txBody>
      <dsp:txXfrm>
        <a:off x="0" y="841445"/>
        <a:ext cx="1822953" cy="1804231"/>
      </dsp:txXfrm>
    </dsp:sp>
    <dsp:sp modelId="{30F02B94-A471-45CF-8AF5-FFB10EC0337A}">
      <dsp:nvSpPr>
        <dsp:cNvPr id="0" name=""/>
        <dsp:cNvSpPr/>
      </dsp:nvSpPr>
      <dsp:spPr>
        <a:xfrm>
          <a:off x="0" y="3703779"/>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5D7E0-A2D3-4C6C-B28A-190C74408F73}">
      <dsp:nvSpPr>
        <dsp:cNvPr id="0" name=""/>
        <dsp:cNvSpPr/>
      </dsp:nvSpPr>
      <dsp:spPr>
        <a:xfrm>
          <a:off x="0" y="3779563"/>
          <a:ext cx="1822953" cy="919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779563"/>
        <a:ext cx="1822953" cy="91915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CD30B-ED33-42F3-BC39-6048CD95259F}">
      <dsp:nvSpPr>
        <dsp:cNvPr id="0" name=""/>
        <dsp:cNvSpPr/>
      </dsp:nvSpPr>
      <dsp:spPr>
        <a:xfrm>
          <a:off x="0" y="315308"/>
          <a:ext cx="8804852" cy="751275"/>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3354" tIns="374904" rIns="68335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accent1"/>
              </a:solidFill>
            </a:rPr>
            <a:t>And nobody performs as well when on edge</a:t>
          </a:r>
        </a:p>
      </dsp:txBody>
      <dsp:txXfrm>
        <a:off x="0" y="315308"/>
        <a:ext cx="8804852" cy="751275"/>
      </dsp:txXfrm>
    </dsp:sp>
    <dsp:sp modelId="{DF72B85E-61AB-45E1-AFE8-2E10EA5009CC}">
      <dsp:nvSpPr>
        <dsp:cNvPr id="0" name=""/>
        <dsp:cNvSpPr/>
      </dsp:nvSpPr>
      <dsp:spPr>
        <a:xfrm>
          <a:off x="440242" y="49628"/>
          <a:ext cx="6163396" cy="53136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62" tIns="0" rIns="232962" bIns="0" numCol="1" spcCol="1270" anchor="ctr" anchorCtr="0">
          <a:noAutofit/>
        </a:bodyPr>
        <a:lstStyle/>
        <a:p>
          <a:pPr lvl="0" algn="l" defTabSz="800100">
            <a:lnSpc>
              <a:spcPct val="90000"/>
            </a:lnSpc>
            <a:spcBef>
              <a:spcPct val="0"/>
            </a:spcBef>
            <a:spcAft>
              <a:spcPct val="35000"/>
            </a:spcAft>
          </a:pPr>
          <a:r>
            <a:rPr lang="en-US" sz="1800" kern="1200" dirty="0"/>
            <a:t>Everyone immediately becomes on edge</a:t>
          </a:r>
        </a:p>
      </dsp:txBody>
      <dsp:txXfrm>
        <a:off x="466181" y="75567"/>
        <a:ext cx="6111518" cy="479482"/>
      </dsp:txXfrm>
    </dsp:sp>
    <dsp:sp modelId="{617C3050-1916-44A5-965F-F1FE49C130A4}">
      <dsp:nvSpPr>
        <dsp:cNvPr id="0" name=""/>
        <dsp:cNvSpPr/>
      </dsp:nvSpPr>
      <dsp:spPr>
        <a:xfrm>
          <a:off x="0" y="1429463"/>
          <a:ext cx="8804852" cy="1020600"/>
        </a:xfrm>
        <a:prstGeom prst="rect">
          <a:avLst/>
        </a:prstGeom>
        <a:solidFill>
          <a:schemeClr val="lt1">
            <a:alpha val="90000"/>
            <a:hueOff val="0"/>
            <a:satOff val="0"/>
            <a:lumOff val="0"/>
            <a:alphaOff val="0"/>
          </a:schemeClr>
        </a:solidFill>
        <a:ln w="12700" cap="flat" cmpd="sng" algn="ctr">
          <a:solidFill>
            <a:schemeClr val="accent1">
              <a:shade val="50000"/>
              <a:hueOff val="305788"/>
              <a:satOff val="-36030"/>
              <a:lumOff val="231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3354" tIns="374904" rIns="68335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accent1"/>
              </a:solidFill>
            </a:rPr>
            <a:t>They might feel put in the middle</a:t>
          </a:r>
        </a:p>
        <a:p>
          <a:pPr marL="171450" lvl="1" indent="-171450" algn="l" defTabSz="800100">
            <a:lnSpc>
              <a:spcPct val="90000"/>
            </a:lnSpc>
            <a:spcBef>
              <a:spcPct val="0"/>
            </a:spcBef>
            <a:spcAft>
              <a:spcPct val="15000"/>
            </a:spcAft>
            <a:buChar char="••"/>
          </a:pPr>
          <a:r>
            <a:rPr lang="en-US" sz="1800" kern="1200" dirty="0">
              <a:solidFill>
                <a:schemeClr val="accent1"/>
              </a:solidFill>
            </a:rPr>
            <a:t>You might have to take sides, but do so professionally</a:t>
          </a:r>
        </a:p>
      </dsp:txBody>
      <dsp:txXfrm>
        <a:off x="0" y="1429463"/>
        <a:ext cx="8804852" cy="1020600"/>
      </dsp:txXfrm>
    </dsp:sp>
    <dsp:sp modelId="{EFA7CF9A-D9F5-4EF6-9684-0B5B0E151388}">
      <dsp:nvSpPr>
        <dsp:cNvPr id="0" name=""/>
        <dsp:cNvSpPr/>
      </dsp:nvSpPr>
      <dsp:spPr>
        <a:xfrm>
          <a:off x="440242" y="1163783"/>
          <a:ext cx="6163396" cy="531360"/>
        </a:xfrm>
        <a:prstGeom prst="roundRect">
          <a:avLst/>
        </a:prstGeom>
        <a:solidFill>
          <a:schemeClr val="accent1">
            <a:shade val="50000"/>
            <a:hueOff val="305788"/>
            <a:satOff val="-36030"/>
            <a:lumOff val="23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62" tIns="0" rIns="232962" bIns="0" numCol="1" spcCol="1270" anchor="ctr" anchorCtr="0">
          <a:noAutofit/>
        </a:bodyPr>
        <a:lstStyle/>
        <a:p>
          <a:pPr lvl="0" algn="l" defTabSz="800100">
            <a:lnSpc>
              <a:spcPct val="90000"/>
            </a:lnSpc>
            <a:spcBef>
              <a:spcPct val="0"/>
            </a:spcBef>
            <a:spcAft>
              <a:spcPct val="35000"/>
            </a:spcAft>
          </a:pPr>
          <a:r>
            <a:rPr lang="en-US" sz="1800" kern="1200" dirty="0"/>
            <a:t>Staff might get offended</a:t>
          </a:r>
        </a:p>
      </dsp:txBody>
      <dsp:txXfrm>
        <a:off x="466181" y="1189722"/>
        <a:ext cx="6111518" cy="479482"/>
      </dsp:txXfrm>
    </dsp:sp>
    <dsp:sp modelId="{E44C6505-8429-45C5-9EA2-61DF823B5CF0}">
      <dsp:nvSpPr>
        <dsp:cNvPr id="0" name=""/>
        <dsp:cNvSpPr/>
      </dsp:nvSpPr>
      <dsp:spPr>
        <a:xfrm>
          <a:off x="0" y="2812943"/>
          <a:ext cx="8804852" cy="751275"/>
        </a:xfrm>
        <a:prstGeom prst="rect">
          <a:avLst/>
        </a:prstGeom>
        <a:solidFill>
          <a:schemeClr val="lt1">
            <a:alpha val="90000"/>
            <a:hueOff val="0"/>
            <a:satOff val="0"/>
            <a:lumOff val="0"/>
            <a:alphaOff val="0"/>
          </a:schemeClr>
        </a:solidFill>
        <a:ln w="12700" cap="flat" cmpd="sng" algn="ctr">
          <a:solidFill>
            <a:schemeClr val="accent1">
              <a:shade val="50000"/>
              <a:hueOff val="611577"/>
              <a:satOff val="-72059"/>
              <a:lumOff val="462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3354" tIns="374904" rIns="68335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accent1"/>
              </a:solidFill>
            </a:rPr>
            <a:t>Is it worth losing other patients?</a:t>
          </a:r>
        </a:p>
      </dsp:txBody>
      <dsp:txXfrm>
        <a:off x="0" y="2812943"/>
        <a:ext cx="8804852" cy="751275"/>
      </dsp:txXfrm>
    </dsp:sp>
    <dsp:sp modelId="{7BA66FFC-02D0-4929-9CBA-F647971DFB18}">
      <dsp:nvSpPr>
        <dsp:cNvPr id="0" name=""/>
        <dsp:cNvSpPr/>
      </dsp:nvSpPr>
      <dsp:spPr>
        <a:xfrm>
          <a:off x="440242" y="2547263"/>
          <a:ext cx="6163396" cy="531360"/>
        </a:xfrm>
        <a:prstGeom prst="roundRect">
          <a:avLst/>
        </a:prstGeom>
        <a:solidFill>
          <a:schemeClr val="accent1">
            <a:shade val="50000"/>
            <a:hueOff val="611577"/>
            <a:satOff val="-72059"/>
            <a:lumOff val="46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62" tIns="0" rIns="232962" bIns="0" numCol="1" spcCol="1270" anchor="ctr" anchorCtr="0">
          <a:noAutofit/>
        </a:bodyPr>
        <a:lstStyle/>
        <a:p>
          <a:pPr lvl="0" algn="l" defTabSz="800100">
            <a:lnSpc>
              <a:spcPct val="90000"/>
            </a:lnSpc>
            <a:spcBef>
              <a:spcPct val="0"/>
            </a:spcBef>
            <a:spcAft>
              <a:spcPct val="35000"/>
            </a:spcAft>
          </a:pPr>
          <a:r>
            <a:rPr lang="en-US" sz="1800" kern="1200" dirty="0"/>
            <a:t>Other patients might get offended</a:t>
          </a:r>
        </a:p>
      </dsp:txBody>
      <dsp:txXfrm>
        <a:off x="466181" y="2573202"/>
        <a:ext cx="6111518" cy="479482"/>
      </dsp:txXfrm>
    </dsp:sp>
    <dsp:sp modelId="{0BED430C-57C9-41E2-95EA-A678B69C1579}">
      <dsp:nvSpPr>
        <dsp:cNvPr id="0" name=""/>
        <dsp:cNvSpPr/>
      </dsp:nvSpPr>
      <dsp:spPr>
        <a:xfrm>
          <a:off x="0" y="3927098"/>
          <a:ext cx="8804852" cy="453600"/>
        </a:xfrm>
        <a:prstGeom prst="rect">
          <a:avLst/>
        </a:prstGeom>
        <a:solidFill>
          <a:schemeClr val="lt1">
            <a:alpha val="90000"/>
            <a:hueOff val="0"/>
            <a:satOff val="0"/>
            <a:lumOff val="0"/>
            <a:alphaOff val="0"/>
          </a:schemeClr>
        </a:solidFill>
        <a:ln w="12700" cap="flat" cmpd="sng" algn="ctr">
          <a:solidFill>
            <a:schemeClr val="accent1">
              <a:shade val="50000"/>
              <a:hueOff val="611577"/>
              <a:satOff val="-72059"/>
              <a:lumOff val="4624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5E6633-31C9-47E8-AEA5-E814F2D61C52}">
      <dsp:nvSpPr>
        <dsp:cNvPr id="0" name=""/>
        <dsp:cNvSpPr/>
      </dsp:nvSpPr>
      <dsp:spPr>
        <a:xfrm>
          <a:off x="440242" y="3661418"/>
          <a:ext cx="6163396" cy="531360"/>
        </a:xfrm>
        <a:prstGeom prst="roundRect">
          <a:avLst/>
        </a:prstGeom>
        <a:solidFill>
          <a:schemeClr val="accent1">
            <a:shade val="50000"/>
            <a:hueOff val="611577"/>
            <a:satOff val="-72059"/>
            <a:lumOff val="46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62" tIns="0" rIns="232962" bIns="0" numCol="1" spcCol="1270" anchor="ctr" anchorCtr="0">
          <a:noAutofit/>
        </a:bodyPr>
        <a:lstStyle/>
        <a:p>
          <a:pPr lvl="0" algn="l" defTabSz="800100">
            <a:lnSpc>
              <a:spcPct val="90000"/>
            </a:lnSpc>
            <a:spcBef>
              <a:spcPct val="0"/>
            </a:spcBef>
            <a:spcAft>
              <a:spcPct val="35000"/>
            </a:spcAft>
          </a:pPr>
          <a:r>
            <a:rPr lang="en-US" sz="1800" kern="1200" dirty="0"/>
            <a:t>The schedule falls behind</a:t>
          </a:r>
        </a:p>
      </dsp:txBody>
      <dsp:txXfrm>
        <a:off x="466181" y="3687357"/>
        <a:ext cx="6111518" cy="479482"/>
      </dsp:txXfrm>
    </dsp:sp>
    <dsp:sp modelId="{9B11A4DA-1328-4D06-BFF0-5C05903FFF31}">
      <dsp:nvSpPr>
        <dsp:cNvPr id="0" name=""/>
        <dsp:cNvSpPr/>
      </dsp:nvSpPr>
      <dsp:spPr>
        <a:xfrm>
          <a:off x="0" y="4846646"/>
          <a:ext cx="8804852" cy="453600"/>
        </a:xfrm>
        <a:prstGeom prst="rect">
          <a:avLst/>
        </a:prstGeom>
        <a:solidFill>
          <a:schemeClr val="lt1">
            <a:alpha val="90000"/>
            <a:hueOff val="0"/>
            <a:satOff val="0"/>
            <a:lumOff val="0"/>
            <a:alphaOff val="0"/>
          </a:schemeClr>
        </a:solidFill>
        <a:ln w="12700" cap="flat" cmpd="sng" algn="ctr">
          <a:solidFill>
            <a:schemeClr val="accent1">
              <a:shade val="50000"/>
              <a:hueOff val="305788"/>
              <a:satOff val="-36030"/>
              <a:lumOff val="231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9F9C68-61C3-4B76-849A-B8763A418F05}">
      <dsp:nvSpPr>
        <dsp:cNvPr id="0" name=""/>
        <dsp:cNvSpPr/>
      </dsp:nvSpPr>
      <dsp:spPr>
        <a:xfrm>
          <a:off x="440242" y="4477898"/>
          <a:ext cx="6163396" cy="634427"/>
        </a:xfrm>
        <a:prstGeom prst="roundRect">
          <a:avLst/>
        </a:prstGeom>
        <a:solidFill>
          <a:schemeClr val="accent1">
            <a:shade val="50000"/>
            <a:hueOff val="305788"/>
            <a:satOff val="-36030"/>
            <a:lumOff val="23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962" tIns="0" rIns="232962" bIns="0" numCol="1" spcCol="1270" anchor="ctr" anchorCtr="0">
          <a:noAutofit/>
        </a:bodyPr>
        <a:lstStyle/>
        <a:p>
          <a:pPr lvl="0" algn="l" defTabSz="800100">
            <a:lnSpc>
              <a:spcPct val="90000"/>
            </a:lnSpc>
            <a:spcBef>
              <a:spcPct val="0"/>
            </a:spcBef>
            <a:spcAft>
              <a:spcPct val="35000"/>
            </a:spcAft>
          </a:pPr>
          <a:r>
            <a:rPr lang="en-US" sz="1800" b="0" kern="1200" dirty="0"/>
            <a:t>Angry patients more likely to sue and make Board complaints</a:t>
          </a:r>
        </a:p>
      </dsp:txBody>
      <dsp:txXfrm>
        <a:off x="471212" y="4508868"/>
        <a:ext cx="6101456" cy="572487"/>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4B9CD-AD07-4745-9796-113D7E559CBC}">
      <dsp:nvSpPr>
        <dsp:cNvPr id="0" name=""/>
        <dsp:cNvSpPr/>
      </dsp:nvSpPr>
      <dsp:spPr>
        <a:xfrm>
          <a:off x="0" y="37636"/>
          <a:ext cx="11388437" cy="89856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Will this be the patient who, when you see their name on the schedule, you cringe?</a:t>
          </a:r>
        </a:p>
      </dsp:txBody>
      <dsp:txXfrm>
        <a:off x="43864" y="81500"/>
        <a:ext cx="11300709" cy="810832"/>
      </dsp:txXfrm>
    </dsp:sp>
    <dsp:sp modelId="{71F11160-F6C9-46D2-B662-DA497E59E292}">
      <dsp:nvSpPr>
        <dsp:cNvPr id="0" name=""/>
        <dsp:cNvSpPr/>
      </dsp:nvSpPr>
      <dsp:spPr>
        <a:xfrm>
          <a:off x="0" y="1074439"/>
          <a:ext cx="11388437" cy="89856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Think, and re-think, whether you want them to be part of your life</a:t>
          </a:r>
        </a:p>
      </dsp:txBody>
      <dsp:txXfrm>
        <a:off x="43864" y="1118303"/>
        <a:ext cx="11300709" cy="810832"/>
      </dsp:txXfrm>
    </dsp:sp>
    <dsp:sp modelId="{C2D0C5DC-64AB-4CD6-8947-E5D199B4B97F}">
      <dsp:nvSpPr>
        <dsp:cNvPr id="0" name=""/>
        <dsp:cNvSpPr/>
      </dsp:nvSpPr>
      <dsp:spPr>
        <a:xfrm>
          <a:off x="0" y="2028416"/>
          <a:ext cx="11388437"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58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a:t>The new employee/assertive supervisor conundrum</a:t>
          </a:r>
          <a:endParaRPr lang="en-US" sz="2200" kern="1200" dirty="0"/>
        </a:p>
      </dsp:txBody>
      <dsp:txXfrm>
        <a:off x="0" y="2028416"/>
        <a:ext cx="11388437" cy="794880"/>
      </dsp:txXfrm>
    </dsp:sp>
    <dsp:sp modelId="{64753A5C-0C0B-43E6-99C7-5D0BE91910E4}">
      <dsp:nvSpPr>
        <dsp:cNvPr id="0" name=""/>
        <dsp:cNvSpPr/>
      </dsp:nvSpPr>
      <dsp:spPr>
        <a:xfrm>
          <a:off x="0" y="2564640"/>
          <a:ext cx="11388437" cy="89856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It's far easier to (politely and professionally) opt against taking them on, than dismissing</a:t>
          </a:r>
        </a:p>
      </dsp:txBody>
      <dsp:txXfrm>
        <a:off x="43864" y="2608504"/>
        <a:ext cx="11300709" cy="810832"/>
      </dsp:txXfrm>
    </dsp:sp>
    <dsp:sp modelId="{161A1A7E-4102-4100-880B-B046EDB6703C}">
      <dsp:nvSpPr>
        <dsp:cNvPr id="0" name=""/>
        <dsp:cNvSpPr/>
      </dsp:nvSpPr>
      <dsp:spPr>
        <a:xfrm>
          <a:off x="0" y="3564842"/>
          <a:ext cx="11388437"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58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a:t>But beware of claims of discrimination</a:t>
          </a:r>
          <a:endParaRPr lang="en-US" sz="2200" kern="1200" dirty="0"/>
        </a:p>
        <a:p>
          <a:pPr marL="457200" lvl="2" indent="-228600" algn="l" defTabSz="977900">
            <a:lnSpc>
              <a:spcPct val="90000"/>
            </a:lnSpc>
            <a:spcBef>
              <a:spcPct val="0"/>
            </a:spcBef>
            <a:spcAft>
              <a:spcPct val="20000"/>
            </a:spcAft>
            <a:buChar char="••"/>
          </a:pPr>
          <a:r>
            <a:rPr lang="en-US" sz="2200" kern="1200"/>
            <a:t>Protected classes</a:t>
          </a:r>
          <a:endParaRPr lang="en-US" sz="2200" kern="1200" dirty="0"/>
        </a:p>
        <a:p>
          <a:pPr marL="685800" lvl="3" indent="-228600" algn="l" defTabSz="977900">
            <a:lnSpc>
              <a:spcPct val="90000"/>
            </a:lnSpc>
            <a:spcBef>
              <a:spcPct val="0"/>
            </a:spcBef>
            <a:spcAft>
              <a:spcPct val="20000"/>
            </a:spcAft>
            <a:buChar char="••"/>
          </a:pPr>
          <a:r>
            <a:rPr lang="en-US" sz="2200" kern="1200"/>
            <a:t>Race</a:t>
          </a:r>
          <a:endParaRPr lang="en-US" sz="2200" kern="1200" dirty="0"/>
        </a:p>
        <a:p>
          <a:pPr marL="685800" lvl="3" indent="-228600" algn="l" defTabSz="977900">
            <a:lnSpc>
              <a:spcPct val="90000"/>
            </a:lnSpc>
            <a:spcBef>
              <a:spcPct val="0"/>
            </a:spcBef>
            <a:spcAft>
              <a:spcPct val="20000"/>
            </a:spcAft>
            <a:buChar char="••"/>
          </a:pPr>
          <a:r>
            <a:rPr lang="en-US" sz="2200" kern="1200"/>
            <a:t>Ethnicity</a:t>
          </a:r>
          <a:endParaRPr lang="en-US" sz="2200" kern="1200" dirty="0"/>
        </a:p>
        <a:p>
          <a:pPr marL="685800" lvl="3" indent="-228600" algn="l" defTabSz="977900">
            <a:lnSpc>
              <a:spcPct val="90000"/>
            </a:lnSpc>
            <a:spcBef>
              <a:spcPct val="0"/>
            </a:spcBef>
            <a:spcAft>
              <a:spcPct val="20000"/>
            </a:spcAft>
            <a:buChar char="••"/>
          </a:pPr>
          <a:r>
            <a:rPr lang="en-US" sz="2200" kern="1200"/>
            <a:t>Certain medical conditions</a:t>
          </a:r>
          <a:endParaRPr lang="en-US" sz="2200" kern="1200" dirty="0"/>
        </a:p>
      </dsp:txBody>
      <dsp:txXfrm>
        <a:off x="0" y="3564842"/>
        <a:ext cx="11388437" cy="178848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7B9B4-DF56-7747-A022-8D2A18209D2D}">
      <dsp:nvSpPr>
        <dsp:cNvPr id="0" name=""/>
        <dsp:cNvSpPr/>
      </dsp:nvSpPr>
      <dsp:spPr>
        <a:xfrm>
          <a:off x="-3490117" y="-540141"/>
          <a:ext cx="4189242" cy="4189242"/>
        </a:xfrm>
        <a:prstGeom prst="blockArc">
          <a:avLst>
            <a:gd name="adj1" fmla="val 18900000"/>
            <a:gd name="adj2" fmla="val 2700000"/>
            <a:gd name="adj3" fmla="val 516"/>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A6776A-C167-8547-93E4-D47E6D1A029C}">
      <dsp:nvSpPr>
        <dsp:cNvPr id="0" name=""/>
        <dsp:cNvSpPr/>
      </dsp:nvSpPr>
      <dsp:spPr>
        <a:xfrm>
          <a:off x="571504" y="444146"/>
          <a:ext cx="9275909" cy="888167"/>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983" tIns="71120" rIns="71120" bIns="71120" numCol="1" spcCol="1270" anchor="ctr" anchorCtr="0">
          <a:noAutofit/>
        </a:bodyPr>
        <a:lstStyle/>
        <a:p>
          <a:pPr lvl="0" algn="l" defTabSz="1244600">
            <a:lnSpc>
              <a:spcPct val="90000"/>
            </a:lnSpc>
            <a:spcBef>
              <a:spcPct val="0"/>
            </a:spcBef>
            <a:spcAft>
              <a:spcPct val="35000"/>
            </a:spcAft>
          </a:pPr>
          <a:r>
            <a:rPr lang="en-US" sz="2800" kern="1200" dirty="0"/>
            <a:t>Are there problematic behaviors from the start?</a:t>
          </a:r>
        </a:p>
      </dsp:txBody>
      <dsp:txXfrm>
        <a:off x="571504" y="444146"/>
        <a:ext cx="9275909" cy="888167"/>
      </dsp:txXfrm>
    </dsp:sp>
    <dsp:sp modelId="{B9948360-4471-9A44-B539-E8F874D6FF77}">
      <dsp:nvSpPr>
        <dsp:cNvPr id="0" name=""/>
        <dsp:cNvSpPr/>
      </dsp:nvSpPr>
      <dsp:spPr>
        <a:xfrm>
          <a:off x="16399" y="333125"/>
          <a:ext cx="1110209" cy="1110209"/>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54AC85-6E1A-DB44-BBE6-45F1F9ECCE8C}">
      <dsp:nvSpPr>
        <dsp:cNvPr id="0" name=""/>
        <dsp:cNvSpPr/>
      </dsp:nvSpPr>
      <dsp:spPr>
        <a:xfrm>
          <a:off x="571504" y="1776646"/>
          <a:ext cx="9275909" cy="888167"/>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983" tIns="71120" rIns="71120" bIns="71120" numCol="1" spcCol="1270" anchor="ctr" anchorCtr="0">
          <a:noAutofit/>
        </a:bodyPr>
        <a:lstStyle/>
        <a:p>
          <a:pPr lvl="0" algn="l" defTabSz="1244600">
            <a:lnSpc>
              <a:spcPct val="90000"/>
            </a:lnSpc>
            <a:spcBef>
              <a:spcPct val="0"/>
            </a:spcBef>
            <a:spcAft>
              <a:spcPct val="35000"/>
            </a:spcAft>
          </a:pPr>
          <a:r>
            <a:rPr lang="en-US" sz="2800" kern="1200" dirty="0"/>
            <a:t>Consider protected classes and reasons for refusing treatment.</a:t>
          </a:r>
        </a:p>
      </dsp:txBody>
      <dsp:txXfrm>
        <a:off x="571504" y="1776646"/>
        <a:ext cx="9275909" cy="888167"/>
      </dsp:txXfrm>
    </dsp:sp>
    <dsp:sp modelId="{DDF12569-89EF-A84B-9386-C5C38A5D8085}">
      <dsp:nvSpPr>
        <dsp:cNvPr id="0" name=""/>
        <dsp:cNvSpPr/>
      </dsp:nvSpPr>
      <dsp:spPr>
        <a:xfrm>
          <a:off x="16399" y="1665625"/>
          <a:ext cx="1110209" cy="1110209"/>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EFAE8-5136-4317-9618-3E8C39F4CAEF}">
      <dsp:nvSpPr>
        <dsp:cNvPr id="0" name=""/>
        <dsp:cNvSpPr/>
      </dsp:nvSpPr>
      <dsp:spPr>
        <a:xfrm>
          <a:off x="445284" y="127496"/>
          <a:ext cx="1698294" cy="169829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B28BAAB-9BD9-4094-85F0-1A9C96327CFA}">
      <dsp:nvSpPr>
        <dsp:cNvPr id="0" name=""/>
        <dsp:cNvSpPr/>
      </dsp:nvSpPr>
      <dsp:spPr>
        <a:xfrm>
          <a:off x="1294431" y="127496"/>
          <a:ext cx="9061020" cy="169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lvl="0" algn="l" defTabSz="1155700">
            <a:lnSpc>
              <a:spcPct val="90000"/>
            </a:lnSpc>
            <a:spcBef>
              <a:spcPct val="0"/>
            </a:spcBef>
            <a:spcAft>
              <a:spcPct val="35000"/>
            </a:spcAft>
          </a:pPr>
          <a:r>
            <a:rPr lang="en-US" sz="2600" b="1" i="0" kern="1200" dirty="0" smtClean="0">
              <a:solidFill>
                <a:schemeClr val="accent1"/>
              </a:solidFill>
            </a:rPr>
            <a:t>Disclosure + Apology </a:t>
          </a:r>
          <a:endParaRPr lang="en-US" sz="2600" b="1" i="0" kern="1200" dirty="0">
            <a:solidFill>
              <a:schemeClr val="accent1"/>
            </a:solidFill>
          </a:endParaRPr>
        </a:p>
      </dsp:txBody>
      <dsp:txXfrm>
        <a:off x="1294431" y="127496"/>
        <a:ext cx="9061020" cy="1698294"/>
      </dsp:txXfrm>
    </dsp:sp>
    <dsp:sp modelId="{7F01B194-FEBF-45AC-9689-E2BF4BC300E7}">
      <dsp:nvSpPr>
        <dsp:cNvPr id="0" name=""/>
        <dsp:cNvSpPr/>
      </dsp:nvSpPr>
      <dsp:spPr>
        <a:xfrm>
          <a:off x="445284" y="1825790"/>
          <a:ext cx="1698294" cy="1698294"/>
        </a:xfrm>
        <a:prstGeom prst="ellipse">
          <a:avLst/>
        </a:prstGeom>
        <a:solidFill>
          <a:schemeClr val="accent2">
            <a:alpha val="50000"/>
            <a:hueOff val="24709"/>
            <a:satOff val="31579"/>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211DF9F-BFFF-4786-83F3-3EE39EB6E31A}">
      <dsp:nvSpPr>
        <dsp:cNvPr id="0" name=""/>
        <dsp:cNvSpPr/>
      </dsp:nvSpPr>
      <dsp:spPr>
        <a:xfrm>
          <a:off x="1294431" y="1825790"/>
          <a:ext cx="9061020" cy="169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lvl="0" algn="l" defTabSz="1155700">
            <a:lnSpc>
              <a:spcPct val="90000"/>
            </a:lnSpc>
            <a:spcBef>
              <a:spcPct val="0"/>
            </a:spcBef>
            <a:spcAft>
              <a:spcPct val="35000"/>
            </a:spcAft>
          </a:pPr>
          <a:r>
            <a:rPr lang="en-US" sz="2600" b="1" kern="1200" dirty="0" smtClean="0">
              <a:solidFill>
                <a:schemeClr val="accent1"/>
              </a:solidFill>
            </a:rPr>
            <a:t>Refund</a:t>
          </a:r>
          <a:endParaRPr lang="en-US" sz="2600" b="1" kern="1200" dirty="0">
            <a:solidFill>
              <a:schemeClr val="accent1"/>
            </a:solidFill>
          </a:endParaRPr>
        </a:p>
      </dsp:txBody>
      <dsp:txXfrm>
        <a:off x="1294431" y="1825790"/>
        <a:ext cx="9061020" cy="1698294"/>
      </dsp:txXfrm>
    </dsp:sp>
    <dsp:sp modelId="{C636ACD3-E04C-43B8-952D-7C906A52EE4B}">
      <dsp:nvSpPr>
        <dsp:cNvPr id="0" name=""/>
        <dsp:cNvSpPr/>
      </dsp:nvSpPr>
      <dsp:spPr>
        <a:xfrm>
          <a:off x="445284" y="3524084"/>
          <a:ext cx="1698294" cy="1698294"/>
        </a:xfrm>
        <a:prstGeom prst="ellipse">
          <a:avLst/>
        </a:prstGeom>
        <a:solidFill>
          <a:schemeClr val="accent2">
            <a:alpha val="50000"/>
            <a:hueOff val="49418"/>
            <a:satOff val="6315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585D3EA-190D-457F-AEEA-1FE2E7B8F342}">
      <dsp:nvSpPr>
        <dsp:cNvPr id="0" name=""/>
        <dsp:cNvSpPr/>
      </dsp:nvSpPr>
      <dsp:spPr>
        <a:xfrm>
          <a:off x="1294431" y="3524084"/>
          <a:ext cx="9061020" cy="169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lvl="0" algn="l" defTabSz="1155700">
            <a:lnSpc>
              <a:spcPct val="90000"/>
            </a:lnSpc>
            <a:spcBef>
              <a:spcPct val="0"/>
            </a:spcBef>
            <a:spcAft>
              <a:spcPct val="35000"/>
            </a:spcAft>
          </a:pPr>
          <a:r>
            <a:rPr lang="en-US" sz="2600" b="1" i="0" kern="1200" dirty="0" smtClean="0">
              <a:solidFill>
                <a:schemeClr val="accent1"/>
              </a:solidFill>
            </a:rPr>
            <a:t>Dismissal</a:t>
          </a:r>
          <a:endParaRPr lang="en-US" sz="2600" b="1" kern="1200" dirty="0">
            <a:solidFill>
              <a:schemeClr val="accent1"/>
            </a:solidFill>
          </a:endParaRPr>
        </a:p>
      </dsp:txBody>
      <dsp:txXfrm>
        <a:off x="1294431" y="3524084"/>
        <a:ext cx="9061020" cy="1698294"/>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2FD10-B88D-463A-B8E3-1B6C146157CE}">
      <dsp:nvSpPr>
        <dsp:cNvPr id="0" name=""/>
        <dsp:cNvSpPr/>
      </dsp:nvSpPr>
      <dsp:spPr>
        <a:xfrm>
          <a:off x="0" y="317581"/>
          <a:ext cx="10664712" cy="2167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700" tIns="333248" rIns="82770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accent1"/>
              </a:solidFill>
            </a:rPr>
            <a:t>Patients want it and expect it</a:t>
          </a:r>
        </a:p>
        <a:p>
          <a:pPr marL="171450" lvl="1" indent="-171450" algn="l" defTabSz="711200">
            <a:lnSpc>
              <a:spcPct val="90000"/>
            </a:lnSpc>
            <a:spcBef>
              <a:spcPct val="0"/>
            </a:spcBef>
            <a:spcAft>
              <a:spcPct val="15000"/>
            </a:spcAft>
            <a:buChar char="••"/>
          </a:pPr>
          <a:r>
            <a:rPr lang="en-US" sz="1600" kern="1200" dirty="0">
              <a:solidFill>
                <a:schemeClr val="accent1"/>
              </a:solidFill>
            </a:rPr>
            <a:t>Preserves patient trust</a:t>
          </a:r>
        </a:p>
        <a:p>
          <a:pPr marL="171450" lvl="1" indent="-171450" algn="l" defTabSz="711200">
            <a:lnSpc>
              <a:spcPct val="90000"/>
            </a:lnSpc>
            <a:spcBef>
              <a:spcPct val="0"/>
            </a:spcBef>
            <a:spcAft>
              <a:spcPct val="15000"/>
            </a:spcAft>
            <a:buChar char="••"/>
          </a:pPr>
          <a:r>
            <a:rPr lang="en-US" sz="1600" kern="1200" dirty="0">
              <a:solidFill>
                <a:schemeClr val="accent1"/>
              </a:solidFill>
            </a:rPr>
            <a:t>Opens dialogue about what’s next</a:t>
          </a:r>
        </a:p>
        <a:p>
          <a:pPr marL="171450" lvl="1" indent="-171450" algn="l" defTabSz="711200">
            <a:lnSpc>
              <a:spcPct val="90000"/>
            </a:lnSpc>
            <a:spcBef>
              <a:spcPct val="0"/>
            </a:spcBef>
            <a:spcAft>
              <a:spcPct val="15000"/>
            </a:spcAft>
            <a:buChar char="••"/>
          </a:pPr>
          <a:r>
            <a:rPr lang="en-US" sz="1600" kern="1200" dirty="0">
              <a:solidFill>
                <a:schemeClr val="accent1"/>
              </a:solidFill>
            </a:rPr>
            <a:t>Reduces (not eliminates) the possibility of a lawsuit</a:t>
          </a:r>
        </a:p>
        <a:p>
          <a:pPr marL="171450" lvl="1" indent="-171450" algn="l" defTabSz="711200">
            <a:lnSpc>
              <a:spcPct val="90000"/>
            </a:lnSpc>
            <a:spcBef>
              <a:spcPct val="0"/>
            </a:spcBef>
            <a:spcAft>
              <a:spcPct val="15000"/>
            </a:spcAft>
            <a:buChar char="••"/>
          </a:pPr>
          <a:r>
            <a:rPr lang="en-US" sz="1600" kern="1200" dirty="0">
              <a:solidFill>
                <a:schemeClr val="accent1"/>
              </a:solidFill>
            </a:rPr>
            <a:t>Starts the healing process</a:t>
          </a:r>
        </a:p>
        <a:p>
          <a:pPr marL="342900" lvl="2" indent="-171450" algn="l" defTabSz="711200">
            <a:lnSpc>
              <a:spcPct val="90000"/>
            </a:lnSpc>
            <a:spcBef>
              <a:spcPct val="0"/>
            </a:spcBef>
            <a:spcAft>
              <a:spcPct val="15000"/>
            </a:spcAft>
            <a:buChar char="••"/>
          </a:pPr>
          <a:r>
            <a:rPr lang="en-US" sz="1600" kern="1200">
              <a:solidFill>
                <a:schemeClr val="accent1"/>
              </a:solidFill>
            </a:rPr>
            <a:t>For patients</a:t>
          </a:r>
          <a:endParaRPr lang="en-US" sz="1600" kern="1200" dirty="0">
            <a:solidFill>
              <a:schemeClr val="accent1"/>
            </a:solidFill>
          </a:endParaRPr>
        </a:p>
        <a:p>
          <a:pPr marL="342900" lvl="2" indent="-171450" algn="l" defTabSz="711200">
            <a:lnSpc>
              <a:spcPct val="90000"/>
            </a:lnSpc>
            <a:spcBef>
              <a:spcPct val="0"/>
            </a:spcBef>
            <a:spcAft>
              <a:spcPct val="15000"/>
            </a:spcAft>
            <a:buChar char="••"/>
          </a:pPr>
          <a:r>
            <a:rPr lang="en-US" sz="1600" kern="1200" dirty="0">
              <a:solidFill>
                <a:schemeClr val="accent1"/>
              </a:solidFill>
            </a:rPr>
            <a:t>For providers</a:t>
          </a:r>
        </a:p>
      </dsp:txBody>
      <dsp:txXfrm>
        <a:off x="0" y="317581"/>
        <a:ext cx="10664712" cy="2167200"/>
      </dsp:txXfrm>
    </dsp:sp>
    <dsp:sp modelId="{E92E206F-5CBA-470A-B5DB-D8865E561BE7}">
      <dsp:nvSpPr>
        <dsp:cNvPr id="0" name=""/>
        <dsp:cNvSpPr/>
      </dsp:nvSpPr>
      <dsp:spPr>
        <a:xfrm>
          <a:off x="533235" y="81421"/>
          <a:ext cx="7465298"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71" tIns="0" rIns="282171" bIns="0" numCol="1" spcCol="1270" anchor="ctr" anchorCtr="0">
          <a:noAutofit/>
        </a:bodyPr>
        <a:lstStyle/>
        <a:p>
          <a:pPr lvl="0" algn="l" defTabSz="711200">
            <a:lnSpc>
              <a:spcPct val="90000"/>
            </a:lnSpc>
            <a:spcBef>
              <a:spcPct val="0"/>
            </a:spcBef>
            <a:spcAft>
              <a:spcPct val="35000"/>
            </a:spcAft>
          </a:pPr>
          <a:r>
            <a:rPr lang="en-US" sz="1600" kern="1200" dirty="0"/>
            <a:t>Why?</a:t>
          </a:r>
        </a:p>
      </dsp:txBody>
      <dsp:txXfrm>
        <a:off x="556292" y="104478"/>
        <a:ext cx="7419184" cy="426206"/>
      </dsp:txXfrm>
    </dsp:sp>
    <dsp:sp modelId="{13015F09-A308-40CE-BD53-BB2B6648CEDB}">
      <dsp:nvSpPr>
        <dsp:cNvPr id="0" name=""/>
        <dsp:cNvSpPr/>
      </dsp:nvSpPr>
      <dsp:spPr>
        <a:xfrm>
          <a:off x="0" y="2922752"/>
          <a:ext cx="10664712"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4AE388-524E-46AB-A2F0-A1725D6692EC}">
      <dsp:nvSpPr>
        <dsp:cNvPr id="0" name=""/>
        <dsp:cNvSpPr/>
      </dsp:nvSpPr>
      <dsp:spPr>
        <a:xfrm>
          <a:off x="533235" y="2571181"/>
          <a:ext cx="7465298" cy="5877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71" tIns="0" rIns="282171" bIns="0" numCol="1" spcCol="1270" anchor="ctr" anchorCtr="0">
          <a:noAutofit/>
        </a:bodyPr>
        <a:lstStyle/>
        <a:p>
          <a:pPr lvl="0" algn="l" defTabSz="711200">
            <a:lnSpc>
              <a:spcPct val="90000"/>
            </a:lnSpc>
            <a:spcBef>
              <a:spcPct val="0"/>
            </a:spcBef>
            <a:spcAft>
              <a:spcPct val="35000"/>
            </a:spcAft>
          </a:pPr>
          <a:r>
            <a:rPr lang="en-US" sz="1600" kern="1200" dirty="0"/>
            <a:t>Patients and families hire attorneys because of a lack of information and feelings of betrayal and mistrust</a:t>
          </a:r>
        </a:p>
      </dsp:txBody>
      <dsp:txXfrm>
        <a:off x="561926" y="2599872"/>
        <a:ext cx="7407916" cy="530349"/>
      </dsp:txXfrm>
    </dsp:sp>
    <dsp:sp modelId="{3F95ED55-2130-4597-8EF1-A45457A40793}">
      <dsp:nvSpPr>
        <dsp:cNvPr id="0" name=""/>
        <dsp:cNvSpPr/>
      </dsp:nvSpPr>
      <dsp:spPr>
        <a:xfrm>
          <a:off x="0" y="3648512"/>
          <a:ext cx="10664712" cy="907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7700" tIns="333248" rIns="82770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accent1"/>
              </a:solidFill>
            </a:rPr>
            <a:t>"I'm sorry for what you're going through" and</a:t>
          </a:r>
        </a:p>
        <a:p>
          <a:pPr marL="171450" lvl="1" indent="-171450" algn="l" defTabSz="711200">
            <a:lnSpc>
              <a:spcPct val="90000"/>
            </a:lnSpc>
            <a:spcBef>
              <a:spcPct val="0"/>
            </a:spcBef>
            <a:spcAft>
              <a:spcPct val="15000"/>
            </a:spcAft>
            <a:buChar char="••"/>
          </a:pPr>
          <a:r>
            <a:rPr lang="en-US" sz="1600" kern="1200" dirty="0">
              <a:solidFill>
                <a:schemeClr val="accent1"/>
              </a:solidFill>
            </a:rPr>
            <a:t>"I'm sorry I made a mistake"</a:t>
          </a:r>
        </a:p>
      </dsp:txBody>
      <dsp:txXfrm>
        <a:off x="0" y="3648512"/>
        <a:ext cx="10664712" cy="907200"/>
      </dsp:txXfrm>
    </dsp:sp>
    <dsp:sp modelId="{3BC96C6A-7BF1-4777-97D0-A7A12FD7C693}">
      <dsp:nvSpPr>
        <dsp:cNvPr id="0" name=""/>
        <dsp:cNvSpPr/>
      </dsp:nvSpPr>
      <dsp:spPr>
        <a:xfrm>
          <a:off x="533235" y="3412352"/>
          <a:ext cx="7465298"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171" tIns="0" rIns="282171" bIns="0" numCol="1" spcCol="1270" anchor="ctr" anchorCtr="0">
          <a:noAutofit/>
        </a:bodyPr>
        <a:lstStyle/>
        <a:p>
          <a:pPr lvl="0" algn="l" defTabSz="711200">
            <a:lnSpc>
              <a:spcPct val="90000"/>
            </a:lnSpc>
            <a:spcBef>
              <a:spcPct val="0"/>
            </a:spcBef>
            <a:spcAft>
              <a:spcPct val="35000"/>
            </a:spcAft>
          </a:pPr>
          <a:r>
            <a:rPr lang="en-US" sz="1600" i="0" kern="1200" dirty="0" smtClean="0"/>
            <a:t>BUT—there's </a:t>
          </a:r>
          <a:r>
            <a:rPr lang="en-US" sz="1600" kern="1200" dirty="0" smtClean="0"/>
            <a:t>a </a:t>
          </a:r>
          <a:r>
            <a:rPr lang="en-US" sz="1600" kern="1200" dirty="0"/>
            <a:t>difference between</a:t>
          </a:r>
        </a:p>
      </dsp:txBody>
      <dsp:txXfrm>
        <a:off x="556292" y="3435409"/>
        <a:ext cx="7419184" cy="42620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C58E1-ABF6-4608-9372-2F7C43B42D63}">
      <dsp:nvSpPr>
        <dsp:cNvPr id="0" name=""/>
        <dsp:cNvSpPr/>
      </dsp:nvSpPr>
      <dsp:spPr>
        <a:xfrm>
          <a:off x="0" y="4620518"/>
          <a:ext cx="11078827" cy="758034"/>
        </a:xfrm>
        <a:prstGeom prst="rect">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Acknowledge that the information currently available is incomplete, and commit to further meetings with the patient/family</a:t>
          </a:r>
          <a:endParaRPr lang="en-US" sz="2500" kern="1200" dirty="0"/>
        </a:p>
      </dsp:txBody>
      <dsp:txXfrm>
        <a:off x="0" y="4620518"/>
        <a:ext cx="11078827" cy="758034"/>
      </dsp:txXfrm>
    </dsp:sp>
    <dsp:sp modelId="{64DFC8A4-5FC4-4CA7-91BB-9AD0FC4E9F4F}">
      <dsp:nvSpPr>
        <dsp:cNvPr id="0" name=""/>
        <dsp:cNvSpPr/>
      </dsp:nvSpPr>
      <dsp:spPr>
        <a:xfrm rot="10800000">
          <a:off x="0" y="3466031"/>
          <a:ext cx="11078827" cy="1165856"/>
        </a:xfrm>
        <a:prstGeom prst="upArrowCallout">
          <a:avLst/>
        </a:prstGeom>
        <a:solidFill>
          <a:srgbClr val="417B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Be empathic and offer an apology ("I'm sorry for what you are going through").</a:t>
          </a:r>
          <a:endParaRPr lang="en-US" sz="2500" kern="1200" dirty="0"/>
        </a:p>
      </dsp:txBody>
      <dsp:txXfrm rot="10800000">
        <a:off x="0" y="3466031"/>
        <a:ext cx="11078827" cy="757538"/>
      </dsp:txXfrm>
    </dsp:sp>
    <dsp:sp modelId="{B244F86D-4BDB-49AB-A497-2F4A850667E8}">
      <dsp:nvSpPr>
        <dsp:cNvPr id="0" name=""/>
        <dsp:cNvSpPr/>
      </dsp:nvSpPr>
      <dsp:spPr>
        <a:xfrm rot="10800000">
          <a:off x="0" y="2311545"/>
          <a:ext cx="11078827" cy="1165856"/>
        </a:xfrm>
        <a:prstGeom prst="upArrowCallou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Discuss current medical status of the patient and anticipated treatment.</a:t>
          </a:r>
          <a:endParaRPr lang="en-US" sz="2500" kern="1200" dirty="0"/>
        </a:p>
      </dsp:txBody>
      <dsp:txXfrm rot="10800000">
        <a:off x="0" y="2311545"/>
        <a:ext cx="11078827" cy="757538"/>
      </dsp:txXfrm>
    </dsp:sp>
    <dsp:sp modelId="{FA787647-07D3-4B97-BF7A-0C62E6B4E0F1}">
      <dsp:nvSpPr>
        <dsp:cNvPr id="0" name=""/>
        <dsp:cNvSpPr/>
      </dsp:nvSpPr>
      <dsp:spPr>
        <a:xfrm rot="10800000">
          <a:off x="0" y="1157058"/>
          <a:ext cx="11078827" cy="1165856"/>
        </a:xfrm>
        <a:prstGeom prst="upArrowCallou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Provide simple, concise facts in layman’s terms.</a:t>
          </a:r>
          <a:endParaRPr lang="en-US" sz="2500" kern="1200" dirty="0"/>
        </a:p>
      </dsp:txBody>
      <dsp:txXfrm rot="10800000">
        <a:off x="0" y="1157058"/>
        <a:ext cx="11078827" cy="757538"/>
      </dsp:txXfrm>
    </dsp:sp>
    <dsp:sp modelId="{03312989-BF88-4D5D-95BE-9902C13EE6E4}">
      <dsp:nvSpPr>
        <dsp:cNvPr id="0" name=""/>
        <dsp:cNvSpPr/>
      </dsp:nvSpPr>
      <dsp:spPr>
        <a:xfrm rot="10800000">
          <a:off x="0" y="2572"/>
          <a:ext cx="11078827" cy="1165856"/>
        </a:xfrm>
        <a:prstGeom prst="upArrowCallou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Make it </a:t>
          </a:r>
          <a:r>
            <a:rPr lang="en-US" sz="2500" b="1" kern="1200" dirty="0" smtClean="0"/>
            <a:t>timely </a:t>
          </a:r>
          <a:endParaRPr lang="en-US" sz="2500" kern="1200" dirty="0"/>
        </a:p>
      </dsp:txBody>
      <dsp:txXfrm rot="10800000">
        <a:off x="0" y="2572"/>
        <a:ext cx="11078827" cy="757538"/>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2909"/>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66119"/>
          <a:ext cx="1783788" cy="68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Patient</a:t>
          </a:r>
        </a:p>
      </dsp:txBody>
      <dsp:txXfrm>
        <a:off x="0" y="66119"/>
        <a:ext cx="1783788" cy="685412"/>
      </dsp:txXfrm>
    </dsp:sp>
    <dsp:sp modelId="{B74867AF-FC58-4603-AF88-51B79A060004}">
      <dsp:nvSpPr>
        <dsp:cNvPr id="0" name=""/>
        <dsp:cNvSpPr/>
      </dsp:nvSpPr>
      <dsp:spPr>
        <a:xfrm>
          <a:off x="1918789" y="0"/>
          <a:ext cx="9142949" cy="2454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8789" y="0"/>
        <a:ext cx="9142949" cy="2454434"/>
      </dsp:txXfrm>
    </dsp:sp>
    <dsp:sp modelId="{5AE501BB-4DB6-45BB-9A83-206554C011F5}">
      <dsp:nvSpPr>
        <dsp:cNvPr id="0" name=""/>
        <dsp:cNvSpPr/>
      </dsp:nvSpPr>
      <dsp:spPr>
        <a:xfrm>
          <a:off x="1179637" y="4492615"/>
          <a:ext cx="868657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764692"/>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898302"/>
          <a:ext cx="1822953" cy="1924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rPr>
            <a:t>Summary</a:t>
          </a:r>
        </a:p>
      </dsp:txBody>
      <dsp:txXfrm>
        <a:off x="0" y="898302"/>
        <a:ext cx="1822953" cy="1924643"/>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1121"/>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41375"/>
          <a:ext cx="1774887" cy="42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Outcome</a:t>
          </a: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41375"/>
        <a:ext cx="1774887" cy="425627"/>
      </dsp:txXfrm>
    </dsp:sp>
    <dsp:sp modelId="{B74867AF-FC58-4603-AF88-51B79A060004}">
      <dsp:nvSpPr>
        <dsp:cNvPr id="0" name=""/>
        <dsp:cNvSpPr/>
      </dsp:nvSpPr>
      <dsp:spPr>
        <a:xfrm>
          <a:off x="1910147" y="106116"/>
          <a:ext cx="9151520" cy="542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A ultimately did ask Dr. B to assist her with compensation for her subsequent treatment, including a sagittal split osteotomy and nerve decompression.</a:t>
          </a: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0147" y="106116"/>
        <a:ext cx="9151520" cy="542905"/>
      </dsp:txXfrm>
    </dsp:sp>
    <dsp:sp modelId="{5AE501BB-4DB6-45BB-9A83-206554C011F5}">
      <dsp:nvSpPr>
        <dsp:cNvPr id="0" name=""/>
        <dsp:cNvSpPr/>
      </dsp:nvSpPr>
      <dsp:spPr>
        <a:xfrm>
          <a:off x="1784826" y="747004"/>
          <a:ext cx="8643229"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815521"/>
          <a:ext cx="11096624" cy="0"/>
        </a:xfrm>
        <a:prstGeom prst="line">
          <a:avLst/>
        </a:prstGeom>
        <a:solidFill>
          <a:schemeClr val="accent3">
            <a:hueOff val="-1968792"/>
            <a:satOff val="-16402"/>
            <a:lumOff val="850"/>
            <a:alphaOff val="0"/>
          </a:schemeClr>
        </a:solidFill>
        <a:ln w="12700" cap="flat" cmpd="sng" algn="ctr">
          <a:solidFill>
            <a:schemeClr val="accent3">
              <a:hueOff val="-1968792"/>
              <a:satOff val="-16402"/>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624407"/>
          <a:ext cx="1783788" cy="119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624407"/>
        <a:ext cx="1783788" cy="1195164"/>
      </dsp:txXfrm>
    </dsp:sp>
    <dsp:sp modelId="{4C4E2648-F763-4831-9507-366D9F98CAB8}">
      <dsp:nvSpPr>
        <dsp:cNvPr id="0" name=""/>
        <dsp:cNvSpPr/>
      </dsp:nvSpPr>
      <dsp:spPr>
        <a:xfrm>
          <a:off x="1953651" y="909597"/>
          <a:ext cx="9142949" cy="1491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i="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Her correspondence to </a:t>
          </a:r>
          <a:r>
            <a:rPr lang="en-US" sz="1800" i="0" kern="1200" dirty="0" err="1" smtClean="0">
              <a:solidFill>
                <a:schemeClr val="tx2"/>
              </a:solidFill>
              <a:latin typeface="Arial" panose="020B0604020202020204" pitchFamily="34" charset="0"/>
              <a:ea typeface="Tahoma" panose="020B0604030504040204" pitchFamily="34" charset="0"/>
              <a:cs typeface="Arial" panose="020B0604020202020204" pitchFamily="34" charset="0"/>
            </a:rPr>
            <a:t>MedPro</a:t>
          </a:r>
          <a:r>
            <a:rPr lang="en-US" sz="1800" i="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 Group in pursuit of her claim included:</a:t>
          </a:r>
        </a:p>
      </dsp:txBody>
      <dsp:txXfrm>
        <a:off x="1953651" y="909597"/>
        <a:ext cx="9142949" cy="1491897"/>
      </dsp:txXfrm>
    </dsp:sp>
    <dsp:sp modelId="{D5B293DA-6386-4565-9274-950C8FEE699E}">
      <dsp:nvSpPr>
        <dsp:cNvPr id="0" name=""/>
        <dsp:cNvSpPr/>
      </dsp:nvSpPr>
      <dsp:spPr>
        <a:xfrm>
          <a:off x="1655487" y="5476494"/>
          <a:ext cx="8686575"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A2819AF-DBAC-48B4-9525-4100952B088E}">
      <dsp:nvSpPr>
        <dsp:cNvPr id="0" name=""/>
        <dsp:cNvSpPr/>
      </dsp:nvSpPr>
      <dsp:spPr>
        <a:xfrm>
          <a:off x="0" y="4807530"/>
          <a:ext cx="11096624" cy="0"/>
        </a:xfrm>
        <a:prstGeom prst="line">
          <a:avLst/>
        </a:prstGeom>
        <a:solidFill>
          <a:schemeClr val="accent3">
            <a:hueOff val="-3937584"/>
            <a:satOff val="-32804"/>
            <a:lumOff val="1699"/>
            <a:alphaOff val="0"/>
          </a:schemeClr>
        </a:solidFill>
        <a:ln w="12700" cap="flat" cmpd="sng" algn="ctr">
          <a:solidFill>
            <a:schemeClr val="accent3">
              <a:hueOff val="-3937584"/>
              <a:satOff val="-32804"/>
              <a:lumOff val="1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FE272-1977-40CC-9832-06B884C292EA}">
      <dsp:nvSpPr>
        <dsp:cNvPr id="0" name=""/>
        <dsp:cNvSpPr/>
      </dsp:nvSpPr>
      <dsp:spPr>
        <a:xfrm>
          <a:off x="0" y="2293229"/>
          <a:ext cx="2219324" cy="159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b="1" i="0" kern="12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2293229"/>
        <a:ext cx="2219324" cy="1591071"/>
      </dsp:txXfrm>
    </dsp:sp>
    <dsp:sp modelId="{6D20230B-480A-4BA8-8674-D3ED8CD22516}">
      <dsp:nvSpPr>
        <dsp:cNvPr id="0" name=""/>
        <dsp:cNvSpPr/>
      </dsp:nvSpPr>
      <dsp:spPr>
        <a:xfrm>
          <a:off x="0" y="4827583"/>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FA029-542C-48F5-8B78-C92E5B54FA7A}">
      <dsp:nvSpPr>
        <dsp:cNvPr id="0" name=""/>
        <dsp:cNvSpPr/>
      </dsp:nvSpPr>
      <dsp:spPr>
        <a:xfrm>
          <a:off x="2130973" y="3369844"/>
          <a:ext cx="8965650" cy="159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b="0" i="0"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While Dr. B, through his insurer, did resolve this claim for the patient, it was for a reasonable amount, and without any litigation for either side. </a:t>
          </a:r>
        </a:p>
      </dsp:txBody>
      <dsp:txXfrm>
        <a:off x="2130973" y="3369844"/>
        <a:ext cx="8965650" cy="1591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38D04-034C-43AE-BE01-B5E7D01E875D}">
      <dsp:nvSpPr>
        <dsp:cNvPr id="0" name=""/>
        <dsp:cNvSpPr/>
      </dsp:nvSpPr>
      <dsp:spPr>
        <a:xfrm>
          <a:off x="-5662214" y="-866753"/>
          <a:ext cx="6741378" cy="6741378"/>
        </a:xfrm>
        <a:prstGeom prst="blockArc">
          <a:avLst>
            <a:gd name="adj1" fmla="val 18900000"/>
            <a:gd name="adj2" fmla="val 2700000"/>
            <a:gd name="adj3" fmla="val 32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40AE83-AB19-4A2B-A717-CF950E2B6850}">
      <dsp:nvSpPr>
        <dsp:cNvPr id="0" name=""/>
        <dsp:cNvSpPr/>
      </dsp:nvSpPr>
      <dsp:spPr>
        <a:xfrm>
          <a:off x="471757" y="261037"/>
          <a:ext cx="10490154" cy="7298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034"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Inadequate Documentation                                                          </a:t>
          </a:r>
          <a:r>
            <a:rPr lang="en-US" sz="1600" i="1" kern="1200" dirty="0" smtClean="0"/>
            <a:t>(42.2% of case volume; 49.6% of total dollars paid)</a:t>
          </a:r>
          <a:endParaRPr lang="en-US" sz="1600" i="1" kern="1200" dirty="0"/>
        </a:p>
      </dsp:txBody>
      <dsp:txXfrm>
        <a:off x="471757" y="261037"/>
        <a:ext cx="10490154" cy="729892"/>
      </dsp:txXfrm>
    </dsp:sp>
    <dsp:sp modelId="{99D1F82F-2242-490E-8A53-98087C7C76AC}">
      <dsp:nvSpPr>
        <dsp:cNvPr id="0" name=""/>
        <dsp:cNvSpPr/>
      </dsp:nvSpPr>
      <dsp:spPr>
        <a:xfrm>
          <a:off x="80392" y="234618"/>
          <a:ext cx="782730" cy="78273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4BDF0E-639C-4D68-BE3A-1A1C36CE391A}">
      <dsp:nvSpPr>
        <dsp:cNvPr id="0" name=""/>
        <dsp:cNvSpPr/>
      </dsp:nvSpPr>
      <dsp:spPr>
        <a:xfrm>
          <a:off x="920462" y="1223272"/>
          <a:ext cx="10041449" cy="683373"/>
        </a:xfrm>
        <a:prstGeom prst="rect">
          <a:avLst/>
        </a:prstGeom>
        <a:solidFill>
          <a:schemeClr val="accent2">
            <a:hueOff val="12355"/>
            <a:satOff val="15789"/>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034"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Patient Communication Deficiencies                                             </a:t>
          </a:r>
          <a:r>
            <a:rPr lang="en-US" sz="1600" i="1" kern="1200" dirty="0" smtClean="0"/>
            <a:t>(25.6% of case volume; 29.02% of total dollars paid)</a:t>
          </a:r>
          <a:endParaRPr lang="en-US" sz="1600" i="1" kern="1200" dirty="0"/>
        </a:p>
      </dsp:txBody>
      <dsp:txXfrm>
        <a:off x="920462" y="1223272"/>
        <a:ext cx="10041449" cy="683373"/>
      </dsp:txXfrm>
    </dsp:sp>
    <dsp:sp modelId="{2C4137AF-6944-4A83-BF43-C84EF9EFBCFA}">
      <dsp:nvSpPr>
        <dsp:cNvPr id="0" name=""/>
        <dsp:cNvSpPr/>
      </dsp:nvSpPr>
      <dsp:spPr>
        <a:xfrm>
          <a:off x="529097" y="1173594"/>
          <a:ext cx="782730" cy="782730"/>
        </a:xfrm>
        <a:prstGeom prst="ellipse">
          <a:avLst/>
        </a:prstGeom>
        <a:solidFill>
          <a:schemeClr val="lt1">
            <a:hueOff val="0"/>
            <a:satOff val="0"/>
            <a:lumOff val="0"/>
            <a:alphaOff val="0"/>
          </a:schemeClr>
        </a:solidFill>
        <a:ln w="12700" cap="flat" cmpd="sng" algn="ctr">
          <a:solidFill>
            <a:schemeClr val="accent2">
              <a:hueOff val="12355"/>
              <a:satOff val="15789"/>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D60C14-2349-4534-AE7F-E6A316871CB6}">
      <dsp:nvSpPr>
        <dsp:cNvPr id="0" name=""/>
        <dsp:cNvSpPr/>
      </dsp:nvSpPr>
      <dsp:spPr>
        <a:xfrm>
          <a:off x="1058179" y="2120764"/>
          <a:ext cx="9903732" cy="766342"/>
        </a:xfrm>
        <a:prstGeom prst="rect">
          <a:avLst/>
        </a:prstGeom>
        <a:solidFill>
          <a:srgbClr val="2496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034"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Patient Selection     </a:t>
          </a:r>
          <a:r>
            <a:rPr lang="en-US" sz="3400" kern="1200" dirty="0" smtClean="0"/>
            <a:t>                                                                         </a:t>
          </a:r>
          <a:r>
            <a:rPr lang="en-US" sz="1600" i="1" kern="1200" dirty="0" smtClean="0"/>
            <a:t>(25.3% of case volume; 25.86% of total dollars paid)</a:t>
          </a:r>
          <a:endParaRPr lang="en-US" sz="1600" i="1" kern="1200" dirty="0"/>
        </a:p>
      </dsp:txBody>
      <dsp:txXfrm>
        <a:off x="1058179" y="2120764"/>
        <a:ext cx="9903732" cy="766342"/>
      </dsp:txXfrm>
    </dsp:sp>
    <dsp:sp modelId="{BCC09DED-5AEB-4EB6-BD5E-C22A509CC501}">
      <dsp:nvSpPr>
        <dsp:cNvPr id="0" name=""/>
        <dsp:cNvSpPr/>
      </dsp:nvSpPr>
      <dsp:spPr>
        <a:xfrm>
          <a:off x="666814" y="2112570"/>
          <a:ext cx="782730" cy="782730"/>
        </a:xfrm>
        <a:prstGeom prst="ellipse">
          <a:avLst/>
        </a:prstGeom>
        <a:solidFill>
          <a:schemeClr val="lt1">
            <a:hueOff val="0"/>
            <a:satOff val="0"/>
            <a:lumOff val="0"/>
            <a:alphaOff val="0"/>
          </a:schemeClr>
        </a:solidFill>
        <a:ln w="12700" cap="flat" cmpd="sng" algn="ctr">
          <a:solidFill>
            <a:schemeClr val="accent2">
              <a:hueOff val="24709"/>
              <a:satOff val="31579"/>
              <a:lumOff val="35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EDD04-FF29-4445-9498-A0C11B2457D9}">
      <dsp:nvSpPr>
        <dsp:cNvPr id="0" name=""/>
        <dsp:cNvSpPr/>
      </dsp:nvSpPr>
      <dsp:spPr>
        <a:xfrm>
          <a:off x="920462" y="3074689"/>
          <a:ext cx="10041449" cy="736442"/>
        </a:xfrm>
        <a:prstGeom prst="rect">
          <a:avLst/>
        </a:prstGeom>
        <a:solidFill>
          <a:schemeClr val="accent2">
            <a:hueOff val="37064"/>
            <a:satOff val="47368"/>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034" tIns="73660" rIns="73660" bIns="73660" numCol="1" spcCol="1270" anchor="ctr" anchorCtr="0">
          <a:noAutofit/>
        </a:bodyPr>
        <a:lstStyle/>
        <a:p>
          <a:pPr lvl="0" algn="l" defTabSz="1289050">
            <a:lnSpc>
              <a:spcPct val="90000"/>
            </a:lnSpc>
            <a:spcBef>
              <a:spcPct val="0"/>
            </a:spcBef>
            <a:spcAft>
              <a:spcPct val="35000"/>
            </a:spcAft>
          </a:pPr>
          <a:r>
            <a:rPr lang="en-US" sz="2900" i="0" kern="1200" dirty="0" smtClean="0"/>
            <a:t>Informed Consent                                                                      </a:t>
          </a:r>
          <a:r>
            <a:rPr lang="en-US" sz="1600" i="1" kern="1200" dirty="0" smtClean="0"/>
            <a:t>(23.3% of case volume; 22.57% of total dollars paid)</a:t>
          </a:r>
          <a:endParaRPr lang="en-US" sz="1600" i="1" kern="1200" dirty="0"/>
        </a:p>
      </dsp:txBody>
      <dsp:txXfrm>
        <a:off x="920462" y="3074689"/>
        <a:ext cx="10041449" cy="736442"/>
      </dsp:txXfrm>
    </dsp:sp>
    <dsp:sp modelId="{2C173B14-2FE2-4193-99F3-46117C10835A}">
      <dsp:nvSpPr>
        <dsp:cNvPr id="0" name=""/>
        <dsp:cNvSpPr/>
      </dsp:nvSpPr>
      <dsp:spPr>
        <a:xfrm>
          <a:off x="529097" y="3051546"/>
          <a:ext cx="782730" cy="782730"/>
        </a:xfrm>
        <a:prstGeom prst="ellipse">
          <a:avLst/>
        </a:prstGeom>
        <a:solidFill>
          <a:schemeClr val="lt1">
            <a:hueOff val="0"/>
            <a:satOff val="0"/>
            <a:lumOff val="0"/>
            <a:alphaOff val="0"/>
          </a:schemeClr>
        </a:solidFill>
        <a:ln w="12700" cap="flat" cmpd="sng" algn="ctr">
          <a:solidFill>
            <a:schemeClr val="accent2">
              <a:hueOff val="37064"/>
              <a:satOff val="47368"/>
              <a:lumOff val="5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DC3416-0B4F-4C45-81E6-8878A9758133}">
      <dsp:nvSpPr>
        <dsp:cNvPr id="0" name=""/>
        <dsp:cNvSpPr/>
      </dsp:nvSpPr>
      <dsp:spPr>
        <a:xfrm>
          <a:off x="471757" y="4028619"/>
          <a:ext cx="10490154" cy="706536"/>
        </a:xfrm>
        <a:prstGeom prst="rect">
          <a:avLst/>
        </a:prstGeom>
        <a:solidFill>
          <a:schemeClr val="accent2">
            <a:hueOff val="49418"/>
            <a:satOff val="6315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034" tIns="73660" rIns="73660" bIns="73660" numCol="1" spcCol="1270" anchor="ctr" anchorCtr="0">
          <a:noAutofit/>
        </a:bodyPr>
        <a:lstStyle/>
        <a:p>
          <a:pPr lvl="0" algn="l" defTabSz="1289050">
            <a:lnSpc>
              <a:spcPct val="90000"/>
            </a:lnSpc>
            <a:spcBef>
              <a:spcPct val="0"/>
            </a:spcBef>
            <a:spcAft>
              <a:spcPct val="35000"/>
            </a:spcAft>
          </a:pPr>
          <a:r>
            <a:rPr lang="en-US" sz="2900" i="0" kern="1200" dirty="0" smtClean="0"/>
            <a:t>Jousting                                                                                 </a:t>
          </a:r>
          <a:r>
            <a:rPr lang="en-US" sz="1600" i="1" kern="1200" dirty="0" smtClean="0"/>
            <a:t>(18.5% of case volume; 19.41% of total dollars paid)</a:t>
          </a:r>
          <a:endParaRPr lang="en-US" sz="1600" i="1" kern="1200" dirty="0"/>
        </a:p>
      </dsp:txBody>
      <dsp:txXfrm>
        <a:off x="471757" y="4028619"/>
        <a:ext cx="10490154" cy="706536"/>
      </dsp:txXfrm>
    </dsp:sp>
    <dsp:sp modelId="{DD316581-9240-4484-953B-45CA07338C78}">
      <dsp:nvSpPr>
        <dsp:cNvPr id="0" name=""/>
        <dsp:cNvSpPr/>
      </dsp:nvSpPr>
      <dsp:spPr>
        <a:xfrm>
          <a:off x="80392" y="3990522"/>
          <a:ext cx="782730" cy="782730"/>
        </a:xfrm>
        <a:prstGeom prst="ellipse">
          <a:avLst/>
        </a:prstGeom>
        <a:solidFill>
          <a:schemeClr val="lt1">
            <a:hueOff val="0"/>
            <a:satOff val="0"/>
            <a:lumOff val="0"/>
            <a:alphaOff val="0"/>
          </a:schemeClr>
        </a:solidFill>
        <a:ln w="12700" cap="flat" cmpd="sng" algn="ctr">
          <a:solidFill>
            <a:schemeClr val="accent2">
              <a:hueOff val="49418"/>
              <a:satOff val="63158"/>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41592-B81E-4D39-9987-A07BFF2A138C}">
      <dsp:nvSpPr>
        <dsp:cNvPr id="0" name=""/>
        <dsp:cNvSpPr/>
      </dsp:nvSpPr>
      <dsp:spPr>
        <a:xfrm>
          <a:off x="0" y="1531"/>
          <a:ext cx="9237268" cy="612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Refund</a:t>
          </a:r>
        </a:p>
      </dsp:txBody>
      <dsp:txXfrm>
        <a:off x="29879" y="31410"/>
        <a:ext cx="9177510" cy="552320"/>
      </dsp:txXfrm>
    </dsp:sp>
    <dsp:sp modelId="{DFA15651-A1D6-48BE-B621-F4B71F7F384C}">
      <dsp:nvSpPr>
        <dsp:cNvPr id="0" name=""/>
        <dsp:cNvSpPr/>
      </dsp:nvSpPr>
      <dsp:spPr>
        <a:xfrm>
          <a:off x="0" y="613610"/>
          <a:ext cx="9237268" cy="129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283" tIns="27940" rIns="156464" bIns="27940" numCol="1" spcCol="1270" anchor="t" anchorCtr="0">
          <a:noAutofit/>
        </a:bodyPr>
        <a:lstStyle/>
        <a:p>
          <a:pPr marL="228600" lvl="1" indent="-228600" algn="l" defTabSz="977900">
            <a:lnSpc>
              <a:spcPct val="100000"/>
            </a:lnSpc>
            <a:spcBef>
              <a:spcPct val="0"/>
            </a:spcBef>
            <a:spcAft>
              <a:spcPts val="600"/>
            </a:spcAft>
            <a:buChar char="••"/>
          </a:pPr>
          <a:r>
            <a:rPr lang="en-US" sz="2200" kern="1200" dirty="0">
              <a:solidFill>
                <a:schemeClr val="accent1"/>
              </a:solidFill>
            </a:rPr>
            <a:t>Sometimes they are warranted</a:t>
          </a:r>
        </a:p>
        <a:p>
          <a:pPr marL="228600" lvl="1" indent="-228600" algn="l" defTabSz="977900">
            <a:lnSpc>
              <a:spcPct val="100000"/>
            </a:lnSpc>
            <a:spcBef>
              <a:spcPct val="0"/>
            </a:spcBef>
            <a:spcAft>
              <a:spcPts val="600"/>
            </a:spcAft>
            <a:buChar char="••"/>
          </a:pPr>
          <a:r>
            <a:rPr lang="en-US" sz="2200" kern="1200" dirty="0">
              <a:solidFill>
                <a:schemeClr val="accent1"/>
              </a:solidFill>
            </a:rPr>
            <a:t>They can help to avoid carriers, lawyers, suits</a:t>
          </a:r>
        </a:p>
        <a:p>
          <a:pPr marL="228600" lvl="1" indent="-228600" algn="l" defTabSz="977900">
            <a:lnSpc>
              <a:spcPct val="100000"/>
            </a:lnSpc>
            <a:spcBef>
              <a:spcPct val="0"/>
            </a:spcBef>
            <a:spcAft>
              <a:spcPts val="600"/>
            </a:spcAft>
            <a:buChar char="••"/>
          </a:pPr>
          <a:r>
            <a:rPr lang="en-US" sz="2200" kern="1200" dirty="0">
              <a:solidFill>
                <a:schemeClr val="accent1"/>
              </a:solidFill>
            </a:rPr>
            <a:t>They can be good for community PR and social media reviews</a:t>
          </a:r>
        </a:p>
        <a:p>
          <a:pPr marL="228600" lvl="1" indent="-228600" algn="l" defTabSz="977900">
            <a:lnSpc>
              <a:spcPct val="100000"/>
            </a:lnSpc>
            <a:spcBef>
              <a:spcPct val="0"/>
            </a:spcBef>
            <a:spcAft>
              <a:spcPts val="600"/>
            </a:spcAft>
            <a:buChar char="••"/>
          </a:pPr>
          <a:r>
            <a:rPr lang="en-US" sz="2200" kern="1200" dirty="0" smtClean="0">
              <a:solidFill>
                <a:schemeClr val="accent1"/>
              </a:solidFill>
            </a:rPr>
            <a:t>Can naturally facilitate patient dismissal</a:t>
          </a:r>
          <a:endParaRPr lang="en-US" sz="2200" kern="1200" dirty="0">
            <a:solidFill>
              <a:schemeClr val="accent1"/>
            </a:solidFill>
          </a:endParaRPr>
        </a:p>
      </dsp:txBody>
      <dsp:txXfrm>
        <a:off x="0" y="613610"/>
        <a:ext cx="9237268" cy="1296929"/>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ECA47-6384-42E7-AA1D-0BED69BF7818}">
      <dsp:nvSpPr>
        <dsp:cNvPr id="0" name=""/>
        <dsp:cNvSpPr/>
      </dsp:nvSpPr>
      <dsp:spPr>
        <a:xfrm>
          <a:off x="0" y="304565"/>
          <a:ext cx="9103710" cy="2154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6549" tIns="374904" rIns="706549" bIns="128016" numCol="1" spcCol="1270" anchor="t" anchorCtr="0">
          <a:noAutofit/>
        </a:bodyPr>
        <a:lstStyle/>
        <a:p>
          <a:pPr marL="171450" lvl="1" indent="-171450" algn="l" defTabSz="800100">
            <a:lnSpc>
              <a:spcPct val="100000"/>
            </a:lnSpc>
            <a:spcBef>
              <a:spcPct val="0"/>
            </a:spcBef>
            <a:spcAft>
              <a:spcPts val="600"/>
            </a:spcAft>
            <a:buChar char="••"/>
          </a:pPr>
          <a:r>
            <a:rPr lang="en-US" sz="1800" kern="1200" dirty="0">
              <a:solidFill>
                <a:schemeClr val="accent1"/>
              </a:solidFill>
            </a:rPr>
            <a:t>Unless you legally protect yourself with a </a:t>
          </a:r>
          <a:r>
            <a:rPr lang="en-US" sz="1800" b="1" kern="1200" dirty="0">
              <a:solidFill>
                <a:schemeClr val="accent1"/>
              </a:solidFill>
            </a:rPr>
            <a:t>Release of Liability</a:t>
          </a:r>
        </a:p>
        <a:p>
          <a:pPr marL="342900" lvl="2" indent="-171450" algn="l" defTabSz="800100">
            <a:lnSpc>
              <a:spcPct val="100000"/>
            </a:lnSpc>
            <a:spcBef>
              <a:spcPct val="0"/>
            </a:spcBef>
            <a:spcAft>
              <a:spcPts val="600"/>
            </a:spcAft>
            <a:buChar char="••"/>
          </a:pPr>
          <a:r>
            <a:rPr lang="en-US" sz="1800" kern="1200" dirty="0">
              <a:solidFill>
                <a:schemeClr val="accent1"/>
              </a:solidFill>
            </a:rPr>
            <a:t>A big judgment call</a:t>
          </a:r>
        </a:p>
        <a:p>
          <a:pPr marL="342900" lvl="2" indent="-171450" algn="l" defTabSz="800100">
            <a:lnSpc>
              <a:spcPct val="100000"/>
            </a:lnSpc>
            <a:spcBef>
              <a:spcPct val="0"/>
            </a:spcBef>
            <a:spcAft>
              <a:spcPts val="600"/>
            </a:spcAft>
            <a:buChar char="••"/>
          </a:pPr>
          <a:r>
            <a:rPr lang="en-US" sz="1800" kern="1200" dirty="0">
              <a:solidFill>
                <a:schemeClr val="accent1"/>
              </a:solidFill>
            </a:rPr>
            <a:t>Don't go down that road on your own</a:t>
          </a:r>
        </a:p>
        <a:p>
          <a:pPr marL="342900" lvl="2" indent="-171450" algn="l" defTabSz="800100">
            <a:lnSpc>
              <a:spcPct val="100000"/>
            </a:lnSpc>
            <a:spcBef>
              <a:spcPct val="0"/>
            </a:spcBef>
            <a:spcAft>
              <a:spcPts val="600"/>
            </a:spcAft>
            <a:buChar char="••"/>
          </a:pPr>
          <a:r>
            <a:rPr lang="en-US" sz="1800" kern="1200" dirty="0">
              <a:solidFill>
                <a:schemeClr val="accent1"/>
              </a:solidFill>
            </a:rPr>
            <a:t>Engage with your carrier</a:t>
          </a:r>
        </a:p>
        <a:p>
          <a:pPr marL="342900" lvl="2" indent="-171450" algn="l" defTabSz="800100">
            <a:lnSpc>
              <a:spcPct val="100000"/>
            </a:lnSpc>
            <a:spcBef>
              <a:spcPct val="0"/>
            </a:spcBef>
            <a:spcAft>
              <a:spcPts val="600"/>
            </a:spcAft>
            <a:buChar char="••"/>
          </a:pPr>
          <a:r>
            <a:rPr lang="en-US" sz="1800" kern="1200" dirty="0">
              <a:solidFill>
                <a:schemeClr val="accent1"/>
              </a:solidFill>
            </a:rPr>
            <a:t>Maybe defense counsel needs to get involved</a:t>
          </a:r>
        </a:p>
      </dsp:txBody>
      <dsp:txXfrm>
        <a:off x="0" y="304565"/>
        <a:ext cx="9103710" cy="2154600"/>
      </dsp:txXfrm>
    </dsp:sp>
    <dsp:sp modelId="{2BA9F514-799F-4062-AA84-EE381DDC349F}">
      <dsp:nvSpPr>
        <dsp:cNvPr id="0" name=""/>
        <dsp:cNvSpPr/>
      </dsp:nvSpPr>
      <dsp:spPr>
        <a:xfrm>
          <a:off x="455185" y="38885"/>
          <a:ext cx="6372597" cy="5313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869" tIns="0" rIns="240869" bIns="0" numCol="1" spcCol="1270" anchor="ctr" anchorCtr="0">
          <a:noAutofit/>
        </a:bodyPr>
        <a:lstStyle/>
        <a:p>
          <a:pPr lvl="0" algn="l" defTabSz="800100">
            <a:lnSpc>
              <a:spcPct val="90000"/>
            </a:lnSpc>
            <a:spcBef>
              <a:spcPct val="0"/>
            </a:spcBef>
            <a:spcAft>
              <a:spcPct val="35000"/>
            </a:spcAft>
          </a:pPr>
          <a:r>
            <a:rPr lang="en-US" sz="1800" kern="1200" dirty="0"/>
            <a:t>They might not definitively avoid carriers, lawyers, suits</a:t>
          </a:r>
        </a:p>
      </dsp:txBody>
      <dsp:txXfrm>
        <a:off x="481124" y="64824"/>
        <a:ext cx="6320719" cy="47948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1663"/>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152823"/>
          <a:ext cx="1774887" cy="477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Generally</a:t>
          </a:r>
          <a:endParaRPr lang="en-US" sz="2200" b="1" kern="1200" dirty="0">
            <a:solidFill>
              <a:schemeClr val="accent1"/>
            </a:solidFill>
            <a:latin typeface="Arial" panose="020B0604020202020204" pitchFamily="34" charset="0"/>
            <a:ea typeface="Tahoma" panose="020B0604030504040204" pitchFamily="34" charset="0"/>
            <a:cs typeface="Arial" panose="020B0604020202020204" pitchFamily="34" charset="0"/>
          </a:endParaRPr>
        </a:p>
      </dsp:txBody>
      <dsp:txXfrm>
        <a:off x="0" y="152823"/>
        <a:ext cx="1774887" cy="477131"/>
      </dsp:txXfrm>
    </dsp:sp>
    <dsp:sp modelId="{B74867AF-FC58-4603-AF88-51B79A060004}">
      <dsp:nvSpPr>
        <dsp:cNvPr id="0" name=""/>
        <dsp:cNvSpPr/>
      </dsp:nvSpPr>
      <dsp:spPr>
        <a:xfrm>
          <a:off x="1910147" y="134273"/>
          <a:ext cx="9151520" cy="60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10147" y="134273"/>
        <a:ext cx="9151520" cy="608601"/>
      </dsp:txXfrm>
    </dsp:sp>
    <dsp:sp modelId="{5AE501BB-4DB6-45BB-9A83-206554C011F5}">
      <dsp:nvSpPr>
        <dsp:cNvPr id="0" name=""/>
        <dsp:cNvSpPr/>
      </dsp:nvSpPr>
      <dsp:spPr>
        <a:xfrm>
          <a:off x="1834611" y="991890"/>
          <a:ext cx="8643229"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1072616"/>
          <a:ext cx="11096624" cy="0"/>
        </a:xfrm>
        <a:prstGeom prst="line">
          <a:avLst/>
        </a:prstGeom>
        <a:solidFill>
          <a:schemeClr val="accent3">
            <a:hueOff val="-1476594"/>
            <a:satOff val="-12302"/>
            <a:lumOff val="637"/>
            <a:alphaOff val="0"/>
          </a:schemeClr>
        </a:solidFill>
        <a:ln w="12700" cap="flat" cmpd="sng" algn="ctr">
          <a:solidFill>
            <a:schemeClr val="accent3">
              <a:hueOff val="-1476594"/>
              <a:satOff val="-12302"/>
              <a:lumOff val="6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1150803"/>
          <a:ext cx="1822953" cy="83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Timing</a:t>
          </a:r>
          <a:endParaRPr lang="en-US" sz="2200" b="1" kern="1200" dirty="0">
            <a:solidFill>
              <a:schemeClr val="accent1"/>
            </a:solidFill>
            <a:latin typeface="Arial" panose="020B0604020202020204" pitchFamily="34" charset="0"/>
            <a:ea typeface="Tahoma" panose="020B0604030504040204" pitchFamily="34" charset="0"/>
            <a:cs typeface="Arial" panose="020B0604020202020204" pitchFamily="34" charset="0"/>
          </a:endParaRPr>
        </a:p>
      </dsp:txBody>
      <dsp:txXfrm>
        <a:off x="0" y="1150803"/>
        <a:ext cx="1822953" cy="836795"/>
      </dsp:txXfrm>
    </dsp:sp>
    <dsp:sp modelId="{8136D638-C13A-4748-A97F-A9B9FFBD54E4}">
      <dsp:nvSpPr>
        <dsp:cNvPr id="0" name=""/>
        <dsp:cNvSpPr/>
      </dsp:nvSpPr>
      <dsp:spPr>
        <a:xfrm>
          <a:off x="0" y="5179950"/>
          <a:ext cx="11096624" cy="0"/>
        </a:xfrm>
        <a:prstGeom prst="line">
          <a:avLst/>
        </a:prstGeom>
        <a:solidFill>
          <a:schemeClr val="accent3">
            <a:hueOff val="-2953188"/>
            <a:satOff val="-24603"/>
            <a:lumOff val="1274"/>
            <a:alphaOff val="0"/>
          </a:schemeClr>
        </a:solidFill>
        <a:ln w="12700" cap="flat" cmpd="sng" algn="ctr">
          <a:solidFill>
            <a:schemeClr val="accent3">
              <a:hueOff val="-2953188"/>
              <a:satOff val="-24603"/>
              <a:lumOff val="1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581A1-CCD4-408C-91A3-DAEFA671D838}">
      <dsp:nvSpPr>
        <dsp:cNvPr id="0" name=""/>
        <dsp:cNvSpPr/>
      </dsp:nvSpPr>
      <dsp:spPr>
        <a:xfrm>
          <a:off x="19241" y="3814295"/>
          <a:ext cx="1822953" cy="1339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accent1"/>
              </a:solidFill>
              <a:latin typeface="Arial" panose="020B0604020202020204" pitchFamily="34" charset="0"/>
              <a:ea typeface="Tahoma" panose="020B0604030504040204" pitchFamily="34" charset="0"/>
              <a:cs typeface="Arial" panose="020B0604020202020204" pitchFamily="34" charset="0"/>
            </a:rPr>
            <a:t>30 Days</a:t>
          </a:r>
          <a:endParaRPr lang="en-US" sz="2200" b="1" kern="1200" dirty="0">
            <a:solidFill>
              <a:schemeClr val="accent1"/>
            </a:solidFill>
            <a:latin typeface="Arial" panose="020B0604020202020204" pitchFamily="34" charset="0"/>
            <a:ea typeface="Tahoma" panose="020B0604030504040204" pitchFamily="34" charset="0"/>
            <a:cs typeface="Arial" panose="020B0604020202020204" pitchFamily="34" charset="0"/>
          </a:endParaRPr>
        </a:p>
      </dsp:txBody>
      <dsp:txXfrm>
        <a:off x="19241" y="3814295"/>
        <a:ext cx="1822953" cy="1339790"/>
      </dsp:txXfrm>
    </dsp:sp>
    <dsp:sp modelId="{609B4E52-5D9D-43A0-B416-498D003FB475}">
      <dsp:nvSpPr>
        <dsp:cNvPr id="0" name=""/>
        <dsp:cNvSpPr/>
      </dsp:nvSpPr>
      <dsp:spPr>
        <a:xfrm>
          <a:off x="0" y="5175011"/>
          <a:ext cx="11096624" cy="0"/>
        </a:xfrm>
        <a:prstGeom prst="line">
          <a:avLst/>
        </a:prstGeom>
        <a:solidFill>
          <a:schemeClr val="accent3">
            <a:hueOff val="-4429782"/>
            <a:satOff val="-36905"/>
            <a:lumOff val="1912"/>
            <a:alphaOff val="0"/>
          </a:schemeClr>
        </a:solidFill>
        <a:ln w="12700" cap="flat" cmpd="sng" algn="ctr">
          <a:solidFill>
            <a:schemeClr val="accent3">
              <a:hueOff val="-4429782"/>
              <a:satOff val="-36905"/>
              <a:lumOff val="19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DA32E-F0DE-4E6D-B875-953BAD3A71EF}">
      <dsp:nvSpPr>
        <dsp:cNvPr id="0" name=""/>
        <dsp:cNvSpPr/>
      </dsp:nvSpPr>
      <dsp:spPr>
        <a:xfrm>
          <a:off x="0" y="4146117"/>
          <a:ext cx="1822953" cy="78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4146117"/>
        <a:ext cx="1822953" cy="789369"/>
      </dsp:txXfrm>
    </dsp:sp>
    <dsp:sp modelId="{3395C0C5-F2A4-4D46-BF37-D05E3BBB4DA5}">
      <dsp:nvSpPr>
        <dsp:cNvPr id="0" name=""/>
        <dsp:cNvSpPr/>
      </dsp:nvSpPr>
      <dsp:spPr>
        <a:xfrm>
          <a:off x="1933304" y="3019699"/>
          <a:ext cx="9006147" cy="961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33304" y="3019699"/>
        <a:ext cx="9006147" cy="961826"/>
      </dsp:txXfrm>
    </dsp:sp>
    <dsp:sp modelId="{5AF02A1A-8F31-4899-9401-07E32D823971}">
      <dsp:nvSpPr>
        <dsp:cNvPr id="0" name=""/>
        <dsp:cNvSpPr/>
      </dsp:nvSpPr>
      <dsp:spPr>
        <a:xfrm>
          <a:off x="1848963" y="4037311"/>
          <a:ext cx="8877299"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4E1E21A-2613-493B-8263-77F7228D4301}">
      <dsp:nvSpPr>
        <dsp:cNvPr id="0" name=""/>
        <dsp:cNvSpPr/>
      </dsp:nvSpPr>
      <dsp:spPr>
        <a:xfrm>
          <a:off x="0" y="3713150"/>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DA852-DEB1-4EC1-8AD2-9A19078FEB2E}">
      <dsp:nvSpPr>
        <dsp:cNvPr id="0" name=""/>
        <dsp:cNvSpPr/>
      </dsp:nvSpPr>
      <dsp:spPr>
        <a:xfrm>
          <a:off x="0" y="4069297"/>
          <a:ext cx="1822953" cy="56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4069297"/>
        <a:ext cx="1822953" cy="565135"/>
      </dsp:txXfrm>
    </dsp:sp>
    <dsp:sp modelId="{AD07910F-C053-4F49-9E25-5FFC6C1BA73B}">
      <dsp:nvSpPr>
        <dsp:cNvPr id="0" name=""/>
        <dsp:cNvSpPr/>
      </dsp:nvSpPr>
      <dsp:spPr>
        <a:xfrm>
          <a:off x="1946284" y="3916335"/>
          <a:ext cx="8993168" cy="119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b="1" i="0" kern="12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46284" y="3916335"/>
        <a:ext cx="8993168" cy="1191073"/>
      </dsp:txXfrm>
    </dsp:sp>
    <dsp:sp modelId="{9BF2CD32-EBF0-4F23-8686-81AB19CCD6A2}">
      <dsp:nvSpPr>
        <dsp:cNvPr id="0" name=""/>
        <dsp:cNvSpPr/>
      </dsp:nvSpPr>
      <dsp:spPr>
        <a:xfrm>
          <a:off x="1791438" y="5074429"/>
          <a:ext cx="8877299"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956-3A8B-476D-B086-DB8D7FE2B37D}">
      <dsp:nvSpPr>
        <dsp:cNvPr id="0" name=""/>
        <dsp:cNvSpPr/>
      </dsp:nvSpPr>
      <dsp:spPr>
        <a:xfrm>
          <a:off x="0" y="2285"/>
          <a:ext cx="1109662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4599C-B27A-4E13-B418-2F36D2CED72B}">
      <dsp:nvSpPr>
        <dsp:cNvPr id="0" name=""/>
        <dsp:cNvSpPr/>
      </dsp:nvSpPr>
      <dsp:spPr>
        <a:xfrm>
          <a:off x="0" y="202397"/>
          <a:ext cx="2459125" cy="63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Confidentiality</a:t>
          </a: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202397"/>
        <a:ext cx="2459125" cy="631645"/>
      </dsp:txXfrm>
    </dsp:sp>
    <dsp:sp modelId="{B74867AF-FC58-4603-AF88-51B79A060004}">
      <dsp:nvSpPr>
        <dsp:cNvPr id="0" name=""/>
        <dsp:cNvSpPr/>
      </dsp:nvSpPr>
      <dsp:spPr>
        <a:xfrm>
          <a:off x="2584481" y="177840"/>
          <a:ext cx="8481449" cy="805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2584481" y="177840"/>
        <a:ext cx="8481449" cy="805689"/>
      </dsp:txXfrm>
    </dsp:sp>
    <dsp:sp modelId="{5AE501BB-4DB6-45BB-9A83-206554C011F5}">
      <dsp:nvSpPr>
        <dsp:cNvPr id="0" name=""/>
        <dsp:cNvSpPr/>
      </dsp:nvSpPr>
      <dsp:spPr>
        <a:xfrm>
          <a:off x="2549802" y="1376433"/>
          <a:ext cx="801037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756C3-0897-4717-8A6B-ACA9B24B2EE5}">
      <dsp:nvSpPr>
        <dsp:cNvPr id="0" name=""/>
        <dsp:cNvSpPr/>
      </dsp:nvSpPr>
      <dsp:spPr>
        <a:xfrm>
          <a:off x="0" y="1439274"/>
          <a:ext cx="11096624" cy="0"/>
        </a:xfrm>
        <a:prstGeom prst="line">
          <a:avLst/>
        </a:prstGeom>
        <a:solidFill>
          <a:schemeClr val="accent3">
            <a:hueOff val="-1968792"/>
            <a:satOff val="-16402"/>
            <a:lumOff val="850"/>
            <a:alphaOff val="0"/>
          </a:schemeClr>
        </a:solidFill>
        <a:ln w="12700" cap="flat" cmpd="sng" algn="ctr">
          <a:solidFill>
            <a:schemeClr val="accent3">
              <a:hueOff val="-1968792"/>
              <a:satOff val="-16402"/>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7586A-E0FC-4D42-8C55-A31D2EC2E4D6}">
      <dsp:nvSpPr>
        <dsp:cNvPr id="0" name=""/>
        <dsp:cNvSpPr/>
      </dsp:nvSpPr>
      <dsp:spPr>
        <a:xfrm>
          <a:off x="0" y="1489394"/>
          <a:ext cx="1822953" cy="1107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chemeClr val="tx2"/>
              </a:solidFill>
              <a:latin typeface="Arial" panose="020B0604020202020204" pitchFamily="34" charset="0"/>
              <a:ea typeface="Tahoma" panose="020B0604030504040204" pitchFamily="34" charset="0"/>
              <a:cs typeface="Arial" panose="020B0604020202020204" pitchFamily="34" charset="0"/>
            </a:rPr>
            <a:t>Questions</a:t>
          </a: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1489394"/>
        <a:ext cx="1822953" cy="1107782"/>
      </dsp:txXfrm>
    </dsp:sp>
    <dsp:sp modelId="{609B4E52-5D9D-43A0-B416-498D003FB475}">
      <dsp:nvSpPr>
        <dsp:cNvPr id="0" name=""/>
        <dsp:cNvSpPr/>
      </dsp:nvSpPr>
      <dsp:spPr>
        <a:xfrm>
          <a:off x="0" y="2669005"/>
          <a:ext cx="11096624" cy="0"/>
        </a:xfrm>
        <a:prstGeom prst="line">
          <a:avLst/>
        </a:prstGeom>
        <a:solidFill>
          <a:schemeClr val="accent3">
            <a:hueOff val="-3937584"/>
            <a:satOff val="-32804"/>
            <a:lumOff val="1699"/>
            <a:alphaOff val="0"/>
          </a:schemeClr>
        </a:solidFill>
        <a:ln w="12700" cap="flat" cmpd="sng" algn="ctr">
          <a:solidFill>
            <a:schemeClr val="accent3">
              <a:hueOff val="-3937584"/>
              <a:satOff val="-32804"/>
              <a:lumOff val="1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DA32E-F0DE-4E6D-B875-953BAD3A71EF}">
      <dsp:nvSpPr>
        <dsp:cNvPr id="0" name=""/>
        <dsp:cNvSpPr/>
      </dsp:nvSpPr>
      <dsp:spPr>
        <a:xfrm>
          <a:off x="0" y="3715206"/>
          <a:ext cx="1822953" cy="1044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715206"/>
        <a:ext cx="1822953" cy="1044997"/>
      </dsp:txXfrm>
    </dsp:sp>
    <dsp:sp modelId="{3395C0C5-F2A4-4D46-BF37-D05E3BBB4DA5}">
      <dsp:nvSpPr>
        <dsp:cNvPr id="0" name=""/>
        <dsp:cNvSpPr/>
      </dsp:nvSpPr>
      <dsp:spPr>
        <a:xfrm>
          <a:off x="1933304" y="2224012"/>
          <a:ext cx="9006147" cy="1273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33304" y="2224012"/>
        <a:ext cx="9006147" cy="1273302"/>
      </dsp:txXfrm>
    </dsp:sp>
    <dsp:sp modelId="{5AF02A1A-8F31-4899-9401-07E32D823971}">
      <dsp:nvSpPr>
        <dsp:cNvPr id="0" name=""/>
        <dsp:cNvSpPr/>
      </dsp:nvSpPr>
      <dsp:spPr>
        <a:xfrm>
          <a:off x="1848963" y="3571164"/>
          <a:ext cx="8877299" cy="0"/>
        </a:xfrm>
        <a:prstGeom prst="line">
          <a:avLst/>
        </a:prstGeom>
        <a:solidFill>
          <a:schemeClr val="accent3">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4E1E21A-2613-493B-8263-77F7228D4301}">
      <dsp:nvSpPr>
        <dsp:cNvPr id="0" name=""/>
        <dsp:cNvSpPr/>
      </dsp:nvSpPr>
      <dsp:spPr>
        <a:xfrm>
          <a:off x="0" y="2736662"/>
          <a:ext cx="11096624"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DA852-DEB1-4EC1-8AD2-9A19078FEB2E}">
      <dsp:nvSpPr>
        <dsp:cNvPr id="0" name=""/>
        <dsp:cNvSpPr/>
      </dsp:nvSpPr>
      <dsp:spPr>
        <a:xfrm>
          <a:off x="0" y="3613509"/>
          <a:ext cx="1822953" cy="748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endParaRPr lang="en-US" sz="2200" b="1" kern="1200" dirty="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0" y="3613509"/>
        <a:ext cx="1822953" cy="748147"/>
      </dsp:txXfrm>
    </dsp:sp>
    <dsp:sp modelId="{AD07910F-C053-4F49-9E25-5FFC6C1BA73B}">
      <dsp:nvSpPr>
        <dsp:cNvPr id="0" name=""/>
        <dsp:cNvSpPr/>
      </dsp:nvSpPr>
      <dsp:spPr>
        <a:xfrm>
          <a:off x="1946284" y="3411012"/>
          <a:ext cx="8993168" cy="1576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endParaRPr lang="en-US" sz="1800" b="1" i="0" kern="1200"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dsp:txBody>
      <dsp:txXfrm>
        <a:off x="1946284" y="3411012"/>
        <a:ext cx="8993168" cy="1576787"/>
      </dsp:txXfrm>
    </dsp:sp>
    <dsp:sp modelId="{9BF2CD32-EBF0-4F23-8686-81AB19CCD6A2}">
      <dsp:nvSpPr>
        <dsp:cNvPr id="0" name=""/>
        <dsp:cNvSpPr/>
      </dsp:nvSpPr>
      <dsp:spPr>
        <a:xfrm>
          <a:off x="1822953" y="5185160"/>
          <a:ext cx="8877299"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561E4-396E-462E-A939-577D6DE83BB4}">
      <dsp:nvSpPr>
        <dsp:cNvPr id="0" name=""/>
        <dsp:cNvSpPr/>
      </dsp:nvSpPr>
      <dsp:spPr>
        <a:xfrm>
          <a:off x="0" y="516620"/>
          <a:ext cx="11249931" cy="2260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3120" tIns="728980" rIns="873120" bIns="170688" numCol="1" spcCol="1270" anchor="t" anchorCtr="0">
          <a:noAutofit/>
        </a:bodyPr>
        <a:lstStyle/>
        <a:p>
          <a:pPr marL="228600" lvl="1" indent="-228600" algn="l" defTabSz="1066800">
            <a:lnSpc>
              <a:spcPct val="100000"/>
            </a:lnSpc>
            <a:spcBef>
              <a:spcPct val="0"/>
            </a:spcBef>
            <a:spcAft>
              <a:spcPts val="1200"/>
            </a:spcAft>
            <a:buChar char="••"/>
          </a:pPr>
          <a:r>
            <a:rPr lang="en-US" altLang="en-US" sz="2400" b="0" kern="1200" dirty="0">
              <a:solidFill>
                <a:schemeClr val="accent1"/>
              </a:solidFill>
              <a:latin typeface="+mn-lt"/>
              <a:ea typeface="Trebuchet MS" panose="020B0603020202020204" pitchFamily="34" charset="0"/>
              <a:cs typeface="Trebuchet MS" panose="020B0603020202020204" pitchFamily="34" charset="0"/>
            </a:rPr>
            <a:t>“I am going to get an attorney.”</a:t>
          </a:r>
        </a:p>
        <a:p>
          <a:pPr marL="228600" lvl="1" indent="-228600" algn="l" defTabSz="1066800">
            <a:lnSpc>
              <a:spcPct val="100000"/>
            </a:lnSpc>
            <a:spcBef>
              <a:spcPct val="0"/>
            </a:spcBef>
            <a:spcAft>
              <a:spcPts val="1200"/>
            </a:spcAft>
            <a:buChar char="••"/>
          </a:pPr>
          <a:r>
            <a:rPr lang="en-US" altLang="en-US" sz="2400" b="0" kern="1200" dirty="0">
              <a:solidFill>
                <a:schemeClr val="accent1"/>
              </a:solidFill>
              <a:latin typeface="+mn-lt"/>
              <a:ea typeface="Trebuchet MS" panose="020B0603020202020204" pitchFamily="34" charset="0"/>
              <a:cs typeface="Trebuchet MS" panose="020B0603020202020204" pitchFamily="34" charset="0"/>
            </a:rPr>
            <a:t>“I am going to complain to the licensing board.”</a:t>
          </a:r>
        </a:p>
        <a:p>
          <a:pPr marL="228600" lvl="1" indent="-228600" algn="l" defTabSz="1066800">
            <a:lnSpc>
              <a:spcPct val="100000"/>
            </a:lnSpc>
            <a:spcBef>
              <a:spcPct val="0"/>
            </a:spcBef>
            <a:spcAft>
              <a:spcPts val="1200"/>
            </a:spcAft>
            <a:buChar char="••"/>
          </a:pPr>
          <a:r>
            <a:rPr lang="en-US" altLang="en-US" sz="2400" b="0" kern="1200" dirty="0">
              <a:solidFill>
                <a:schemeClr val="accent1"/>
              </a:solidFill>
              <a:latin typeface="+mn-lt"/>
              <a:ea typeface="Trebuchet MS" panose="020B0603020202020204" pitchFamily="34" charset="0"/>
              <a:cs typeface="Trebuchet MS" panose="020B0603020202020204" pitchFamily="34" charset="0"/>
            </a:rPr>
            <a:t>“I am going to post very negative reviews about you online.”</a:t>
          </a:r>
        </a:p>
      </dsp:txBody>
      <dsp:txXfrm>
        <a:off x="0" y="516620"/>
        <a:ext cx="11249931" cy="2260125"/>
      </dsp:txXfrm>
    </dsp:sp>
    <dsp:sp modelId="{A6929613-161D-4DC4-88CA-0442AD3F8BFB}">
      <dsp:nvSpPr>
        <dsp:cNvPr id="0" name=""/>
        <dsp:cNvSpPr/>
      </dsp:nvSpPr>
      <dsp:spPr>
        <a:xfrm>
          <a:off x="562496" y="20"/>
          <a:ext cx="7874952" cy="103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654" tIns="0" rIns="297654" bIns="0" numCol="1" spcCol="1270" anchor="ctr" anchorCtr="0">
          <a:noAutofit/>
        </a:bodyPr>
        <a:lstStyle/>
        <a:p>
          <a:pPr lvl="0" algn="l" defTabSz="1066800">
            <a:lnSpc>
              <a:spcPct val="90000"/>
            </a:lnSpc>
            <a:spcBef>
              <a:spcPct val="0"/>
            </a:spcBef>
            <a:spcAft>
              <a:spcPct val="35000"/>
            </a:spcAft>
          </a:pPr>
          <a:r>
            <a:rPr lang="en-US" altLang="en-US" sz="2400" b="0" kern="1200" dirty="0">
              <a:latin typeface="+mn-lt"/>
              <a:ea typeface="Trebuchet MS" panose="020B0603020202020204" pitchFamily="34" charset="0"/>
              <a:cs typeface="Trebuchet MS" panose="020B0603020202020204" pitchFamily="34" charset="0"/>
            </a:rPr>
            <a:t>The angry patient might say:</a:t>
          </a:r>
          <a:endParaRPr lang="en-US" sz="2400" b="0" kern="1200" dirty="0">
            <a:latin typeface="+mn-lt"/>
          </a:endParaRPr>
        </a:p>
      </dsp:txBody>
      <dsp:txXfrm>
        <a:off x="612933" y="50457"/>
        <a:ext cx="7774078" cy="932326"/>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A7883-9A32-411D-BE3C-513C7C510A79}">
      <dsp:nvSpPr>
        <dsp:cNvPr id="0" name=""/>
        <dsp:cNvSpPr/>
      </dsp:nvSpPr>
      <dsp:spPr>
        <a:xfrm>
          <a:off x="0" y="3724"/>
          <a:ext cx="1137216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D8C502E-52D0-4634-B0AA-4836765B50BD}">
      <dsp:nvSpPr>
        <dsp:cNvPr id="0" name=""/>
        <dsp:cNvSpPr/>
      </dsp:nvSpPr>
      <dsp:spPr>
        <a:xfrm>
          <a:off x="0" y="3724"/>
          <a:ext cx="11372168" cy="63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altLang="en-US" sz="2200" kern="1200" dirty="0" smtClean="0">
              <a:latin typeface="+mj-lt"/>
              <a:ea typeface="Trebuchet MS" panose="020B0603020202020204" pitchFamily="34" charset="0"/>
              <a:cs typeface="Trebuchet MS" panose="020B0603020202020204" pitchFamily="34" charset="0"/>
            </a:rPr>
            <a:t>Develop a plan for managing complaints to proactively address issues that arise.</a:t>
          </a:r>
          <a:endParaRPr lang="en-US" sz="2200" kern="1200" dirty="0">
            <a:latin typeface="+mj-lt"/>
          </a:endParaRPr>
        </a:p>
      </dsp:txBody>
      <dsp:txXfrm>
        <a:off x="0" y="3724"/>
        <a:ext cx="11372168" cy="636049"/>
      </dsp:txXfrm>
    </dsp:sp>
    <dsp:sp modelId="{4647E54A-DFA3-42C1-9CDB-7414D7E544BC}">
      <dsp:nvSpPr>
        <dsp:cNvPr id="0" name=""/>
        <dsp:cNvSpPr/>
      </dsp:nvSpPr>
      <dsp:spPr>
        <a:xfrm>
          <a:off x="0" y="639774"/>
          <a:ext cx="11372168" cy="0"/>
        </a:xfrm>
        <a:prstGeom prst="line">
          <a:avLst/>
        </a:prstGeom>
        <a:solidFill>
          <a:schemeClr val="accent3">
            <a:hueOff val="-984396"/>
            <a:satOff val="-8201"/>
            <a:lumOff val="425"/>
            <a:alphaOff val="0"/>
          </a:schemeClr>
        </a:solidFill>
        <a:ln w="12700" cap="flat" cmpd="sng" algn="ctr">
          <a:solidFill>
            <a:schemeClr val="accent3">
              <a:hueOff val="-984396"/>
              <a:satOff val="-8201"/>
              <a:lumOff val="42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24C9FE2-BAAE-4EEC-8639-F0785E34F369}">
      <dsp:nvSpPr>
        <dsp:cNvPr id="0" name=""/>
        <dsp:cNvSpPr/>
      </dsp:nvSpPr>
      <dsp:spPr>
        <a:xfrm>
          <a:off x="0" y="639774"/>
          <a:ext cx="11372168" cy="63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latin typeface="+mj-lt"/>
            </a:rPr>
            <a:t>Determine </a:t>
          </a:r>
          <a:r>
            <a:rPr lang="en-US" sz="2200" u="sng" kern="1200" dirty="0" smtClean="0">
              <a:latin typeface="+mj-lt"/>
            </a:rPr>
            <a:t>who</a:t>
          </a:r>
          <a:r>
            <a:rPr lang="en-US" sz="2200" kern="1200" dirty="0" smtClean="0">
              <a:latin typeface="+mj-lt"/>
            </a:rPr>
            <a:t> will handle and respond to complaints.</a:t>
          </a:r>
          <a:endParaRPr lang="en-US" sz="2200" kern="1200" dirty="0">
            <a:latin typeface="+mj-lt"/>
          </a:endParaRPr>
        </a:p>
      </dsp:txBody>
      <dsp:txXfrm>
        <a:off x="0" y="639774"/>
        <a:ext cx="11372168" cy="636049"/>
      </dsp:txXfrm>
    </dsp:sp>
    <dsp:sp modelId="{7F4C6093-A487-4A85-82A3-1D97F871ED66}">
      <dsp:nvSpPr>
        <dsp:cNvPr id="0" name=""/>
        <dsp:cNvSpPr/>
      </dsp:nvSpPr>
      <dsp:spPr>
        <a:xfrm>
          <a:off x="0" y="1275824"/>
          <a:ext cx="11372168" cy="0"/>
        </a:xfrm>
        <a:prstGeom prst="line">
          <a:avLst/>
        </a:prstGeom>
        <a:solidFill>
          <a:schemeClr val="accent3">
            <a:hueOff val="-1968792"/>
            <a:satOff val="-16402"/>
            <a:lumOff val="850"/>
            <a:alphaOff val="0"/>
          </a:schemeClr>
        </a:solidFill>
        <a:ln w="12700" cap="flat" cmpd="sng" algn="ctr">
          <a:solidFill>
            <a:schemeClr val="accent3">
              <a:hueOff val="-1968792"/>
              <a:satOff val="-16402"/>
              <a:lumOff val="85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E15A294-126C-4254-9C37-5FF94D8C74E6}">
      <dsp:nvSpPr>
        <dsp:cNvPr id="0" name=""/>
        <dsp:cNvSpPr/>
      </dsp:nvSpPr>
      <dsp:spPr>
        <a:xfrm>
          <a:off x="0" y="1275824"/>
          <a:ext cx="11361062" cy="79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altLang="en-US" sz="2200" kern="1200" dirty="0" smtClean="0">
              <a:latin typeface="+mj-lt"/>
              <a:ea typeface="Trebuchet MS" panose="020B0603020202020204" pitchFamily="34" charset="0"/>
              <a:cs typeface="Trebuchet MS" panose="020B0603020202020204" pitchFamily="34" charset="0"/>
            </a:rPr>
            <a:t>Seek </a:t>
          </a:r>
          <a:r>
            <a:rPr lang="en-US" altLang="en-US" sz="2200" u="sng" kern="1200" dirty="0" smtClean="0">
              <a:latin typeface="+mj-lt"/>
              <a:ea typeface="Trebuchet MS" panose="020B0603020202020204" pitchFamily="34" charset="0"/>
              <a:cs typeface="Trebuchet MS" panose="020B0603020202020204" pitchFamily="34" charset="0"/>
            </a:rPr>
            <a:t>staff input </a:t>
          </a:r>
          <a:r>
            <a:rPr lang="en-US" altLang="en-US" sz="2200" kern="1200" dirty="0" smtClean="0">
              <a:latin typeface="+mj-lt"/>
              <a:ea typeface="Trebuchet MS" panose="020B0603020202020204" pitchFamily="34" charset="0"/>
              <a:cs typeface="Trebuchet MS" panose="020B0603020202020204" pitchFamily="34" charset="0"/>
            </a:rPr>
            <a:t>and agreement on the plan, and educate staff about the specifics of the plan. </a:t>
          </a:r>
        </a:p>
      </dsp:txBody>
      <dsp:txXfrm>
        <a:off x="0" y="1275824"/>
        <a:ext cx="11361062" cy="799063"/>
      </dsp:txXfrm>
    </dsp:sp>
    <dsp:sp modelId="{230CA8C9-AF45-47EE-8618-7747F4175F56}">
      <dsp:nvSpPr>
        <dsp:cNvPr id="0" name=""/>
        <dsp:cNvSpPr/>
      </dsp:nvSpPr>
      <dsp:spPr>
        <a:xfrm>
          <a:off x="0" y="2074888"/>
          <a:ext cx="11372168" cy="0"/>
        </a:xfrm>
        <a:prstGeom prst="line">
          <a:avLst/>
        </a:prstGeom>
        <a:solidFill>
          <a:schemeClr val="accent3">
            <a:hueOff val="-2953188"/>
            <a:satOff val="-24603"/>
            <a:lumOff val="1274"/>
            <a:alphaOff val="0"/>
          </a:schemeClr>
        </a:solidFill>
        <a:ln w="12700" cap="flat" cmpd="sng" algn="ctr">
          <a:solidFill>
            <a:schemeClr val="accent3">
              <a:hueOff val="-2953188"/>
              <a:satOff val="-24603"/>
              <a:lumOff val="127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79C602D-7922-4703-B679-BB52F263346C}">
      <dsp:nvSpPr>
        <dsp:cNvPr id="0" name=""/>
        <dsp:cNvSpPr/>
      </dsp:nvSpPr>
      <dsp:spPr>
        <a:xfrm>
          <a:off x="0" y="2074888"/>
          <a:ext cx="11372168" cy="63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altLang="en-US" sz="2200" kern="1200" dirty="0" smtClean="0">
              <a:latin typeface="+mj-lt"/>
              <a:ea typeface="Trebuchet MS" panose="020B0603020202020204" pitchFamily="34" charset="0"/>
              <a:cs typeface="Trebuchet MS" panose="020B0603020202020204" pitchFamily="34" charset="0"/>
            </a:rPr>
            <a:t>Identify code words to use during an </a:t>
          </a:r>
          <a:r>
            <a:rPr lang="en-US" altLang="en-US" sz="2200" u="sng" kern="1200" dirty="0" smtClean="0">
              <a:latin typeface="+mj-lt"/>
              <a:ea typeface="Trebuchet MS" panose="020B0603020202020204" pitchFamily="34" charset="0"/>
              <a:cs typeface="Trebuchet MS" panose="020B0603020202020204" pitchFamily="34" charset="0"/>
            </a:rPr>
            <a:t>emergency</a:t>
          </a:r>
          <a:r>
            <a:rPr lang="en-US" altLang="en-US" sz="2200" kern="1200" dirty="0" smtClean="0">
              <a:latin typeface="+mj-lt"/>
              <a:ea typeface="Trebuchet MS" panose="020B0603020202020204" pitchFamily="34" charset="0"/>
              <a:cs typeface="Trebuchet MS" panose="020B0603020202020204" pitchFamily="34" charset="0"/>
            </a:rPr>
            <a:t>.</a:t>
          </a:r>
        </a:p>
      </dsp:txBody>
      <dsp:txXfrm>
        <a:off x="0" y="2074888"/>
        <a:ext cx="11372168" cy="636049"/>
      </dsp:txXfrm>
    </dsp:sp>
    <dsp:sp modelId="{0388BA45-DCF0-40BF-91BF-5F407564AD0C}">
      <dsp:nvSpPr>
        <dsp:cNvPr id="0" name=""/>
        <dsp:cNvSpPr/>
      </dsp:nvSpPr>
      <dsp:spPr>
        <a:xfrm>
          <a:off x="0" y="2710938"/>
          <a:ext cx="11372168" cy="0"/>
        </a:xfrm>
        <a:prstGeom prst="line">
          <a:avLst/>
        </a:prstGeom>
        <a:solidFill>
          <a:schemeClr val="accent3">
            <a:hueOff val="-3937584"/>
            <a:satOff val="-32804"/>
            <a:lumOff val="1699"/>
            <a:alphaOff val="0"/>
          </a:schemeClr>
        </a:solidFill>
        <a:ln w="12700" cap="flat" cmpd="sng" algn="ctr">
          <a:solidFill>
            <a:schemeClr val="accent3">
              <a:hueOff val="-3937584"/>
              <a:satOff val="-32804"/>
              <a:lumOff val="169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6DBFBE5-CA48-41B2-B183-C3FE7ADC1911}">
      <dsp:nvSpPr>
        <dsp:cNvPr id="0" name=""/>
        <dsp:cNvSpPr/>
      </dsp:nvSpPr>
      <dsp:spPr>
        <a:xfrm>
          <a:off x="0" y="2710938"/>
          <a:ext cx="11372168" cy="63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altLang="en-US" sz="2200" kern="1200" dirty="0" smtClean="0">
              <a:latin typeface="+mj-lt"/>
              <a:ea typeface="Trebuchet MS" panose="020B0603020202020204" pitchFamily="34" charset="0"/>
              <a:cs typeface="Trebuchet MS" panose="020B0603020202020204" pitchFamily="34" charset="0"/>
            </a:rPr>
            <a:t>Train staff to execute the plan, including drills, role-playing, etc. </a:t>
          </a:r>
        </a:p>
      </dsp:txBody>
      <dsp:txXfrm>
        <a:off x="0" y="2710938"/>
        <a:ext cx="11372168" cy="636049"/>
      </dsp:txXfrm>
    </dsp:sp>
    <dsp:sp modelId="{AF169025-60C1-4C20-BF6C-160136846F1D}">
      <dsp:nvSpPr>
        <dsp:cNvPr id="0" name=""/>
        <dsp:cNvSpPr/>
      </dsp:nvSpPr>
      <dsp:spPr>
        <a:xfrm>
          <a:off x="0" y="3346988"/>
          <a:ext cx="11372168" cy="0"/>
        </a:xfrm>
        <a:prstGeom prst="line">
          <a:avLst/>
        </a:prstGeom>
        <a:solidFill>
          <a:schemeClr val="accent3">
            <a:hueOff val="-4921980"/>
            <a:satOff val="-41005"/>
            <a:lumOff val="2124"/>
            <a:alphaOff val="0"/>
          </a:schemeClr>
        </a:solidFill>
        <a:ln w="12700" cap="flat" cmpd="sng" algn="ctr">
          <a:solidFill>
            <a:schemeClr val="accent3">
              <a:hueOff val="-4921980"/>
              <a:satOff val="-41005"/>
              <a:lumOff val="212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4AF07B2-908E-4CC6-BAC9-D2A80172D42D}">
      <dsp:nvSpPr>
        <dsp:cNvPr id="0" name=""/>
        <dsp:cNvSpPr/>
      </dsp:nvSpPr>
      <dsp:spPr>
        <a:xfrm>
          <a:off x="0" y="3346988"/>
          <a:ext cx="11361062" cy="85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altLang="en-US" sz="2200" kern="1200" dirty="0" smtClean="0">
              <a:latin typeface="+mj-lt"/>
              <a:ea typeface="Trebuchet MS" panose="020B0603020202020204" pitchFamily="34" charset="0"/>
              <a:cs typeface="Trebuchet MS" panose="020B0603020202020204" pitchFamily="34" charset="0"/>
            </a:rPr>
            <a:t>Identify </a:t>
          </a:r>
          <a:r>
            <a:rPr lang="en-US" altLang="en-US" sz="2200" u="sng" kern="1200" dirty="0" smtClean="0">
              <a:latin typeface="+mj-lt"/>
              <a:ea typeface="Trebuchet MS" panose="020B0603020202020204" pitchFamily="34" charset="0"/>
              <a:cs typeface="Trebuchet MS" panose="020B0603020202020204" pitchFamily="34" charset="0"/>
            </a:rPr>
            <a:t>inappropriate and unacceptable behavior</a:t>
          </a:r>
          <a:r>
            <a:rPr lang="en-US" altLang="en-US" sz="2200" kern="1200" dirty="0" smtClean="0">
              <a:latin typeface="+mj-lt"/>
              <a:ea typeface="Trebuchet MS" panose="020B0603020202020204" pitchFamily="34" charset="0"/>
              <a:cs typeface="Trebuchet MS" panose="020B0603020202020204" pitchFamily="34" charset="0"/>
            </a:rPr>
            <a:t>, such as offensive language and threats of any type.</a:t>
          </a:r>
        </a:p>
      </dsp:txBody>
      <dsp:txXfrm>
        <a:off x="0" y="3346988"/>
        <a:ext cx="11361062" cy="855728"/>
      </dsp:txXfrm>
    </dsp:sp>
    <dsp:sp modelId="{881E3D38-7309-47FC-97D0-D0467069E515}">
      <dsp:nvSpPr>
        <dsp:cNvPr id="0" name=""/>
        <dsp:cNvSpPr/>
      </dsp:nvSpPr>
      <dsp:spPr>
        <a:xfrm>
          <a:off x="0" y="4202717"/>
          <a:ext cx="11372168"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6A8A9BA-D81E-467B-A7C3-D20680BCCA29}">
      <dsp:nvSpPr>
        <dsp:cNvPr id="0" name=""/>
        <dsp:cNvSpPr/>
      </dsp:nvSpPr>
      <dsp:spPr>
        <a:xfrm>
          <a:off x="0" y="4202717"/>
          <a:ext cx="11372168" cy="63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altLang="en-US" sz="2200" kern="1200" dirty="0" smtClean="0">
              <a:latin typeface="+mj-lt"/>
              <a:ea typeface="Trebuchet MS" panose="020B0603020202020204" pitchFamily="34" charset="0"/>
              <a:cs typeface="Trebuchet MS" panose="020B0603020202020204" pitchFamily="34" charset="0"/>
            </a:rPr>
            <a:t>Trend </a:t>
          </a:r>
          <a:r>
            <a:rPr lang="en-US" altLang="en-US" sz="2200" u="sng" kern="1200" dirty="0" smtClean="0">
              <a:latin typeface="+mj-lt"/>
              <a:ea typeface="Trebuchet MS" panose="020B0603020202020204" pitchFamily="34" charset="0"/>
              <a:cs typeface="Trebuchet MS" panose="020B0603020202020204" pitchFamily="34" charset="0"/>
            </a:rPr>
            <a:t>complaint data </a:t>
          </a:r>
          <a:r>
            <a:rPr lang="en-US" altLang="en-US" sz="2200" kern="1200" dirty="0" smtClean="0">
              <a:latin typeface="+mj-lt"/>
              <a:ea typeface="Trebuchet MS" panose="020B0603020202020204" pitchFamily="34" charset="0"/>
              <a:cs typeface="Trebuchet MS" panose="020B0603020202020204" pitchFamily="34" charset="0"/>
            </a:rPr>
            <a:t>for use in quality improvement initiatives.</a:t>
          </a:r>
        </a:p>
      </dsp:txBody>
      <dsp:txXfrm>
        <a:off x="0" y="4202717"/>
        <a:ext cx="11372168" cy="636049"/>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34C2B-5B04-49A1-BFC7-41BBE1DE9C4D}">
      <dsp:nvSpPr>
        <dsp:cNvPr id="0" name=""/>
        <dsp:cNvSpPr/>
      </dsp:nvSpPr>
      <dsp:spPr>
        <a:xfrm>
          <a:off x="0" y="2290"/>
          <a:ext cx="1102619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8AEF6-CAB7-4D33-8625-165779E05B87}">
      <dsp:nvSpPr>
        <dsp:cNvPr id="0" name=""/>
        <dsp:cNvSpPr/>
      </dsp:nvSpPr>
      <dsp:spPr>
        <a:xfrm>
          <a:off x="0" y="2290"/>
          <a:ext cx="11026190" cy="106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solidFill>
                <a:schemeClr val="tx2"/>
              </a:solidFill>
            </a:rPr>
            <a:t>Implementing an appropriate patient selection process is an effective tool in mitigating the risk of claims and lawsuits.</a:t>
          </a:r>
        </a:p>
      </dsp:txBody>
      <dsp:txXfrm>
        <a:off x="0" y="2290"/>
        <a:ext cx="11026190" cy="1065351"/>
      </dsp:txXfrm>
    </dsp:sp>
    <dsp:sp modelId="{C4DAA79D-6927-4A56-9F4E-627E4B582356}">
      <dsp:nvSpPr>
        <dsp:cNvPr id="0" name=""/>
        <dsp:cNvSpPr/>
      </dsp:nvSpPr>
      <dsp:spPr>
        <a:xfrm>
          <a:off x="0" y="1067642"/>
          <a:ext cx="11026190" cy="0"/>
        </a:xfrm>
        <a:prstGeom prst="line">
          <a:avLst/>
        </a:prstGeom>
        <a:solidFill>
          <a:schemeClr val="accent3">
            <a:hueOff val="-1968792"/>
            <a:satOff val="-16402"/>
            <a:lumOff val="850"/>
            <a:alphaOff val="0"/>
          </a:schemeClr>
        </a:solidFill>
        <a:ln w="12700" cap="flat" cmpd="sng" algn="ctr">
          <a:solidFill>
            <a:schemeClr val="accent3">
              <a:hueOff val="-1968792"/>
              <a:satOff val="-16402"/>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B0C468-A5EC-46DD-8760-433E4E8AF0E8}">
      <dsp:nvSpPr>
        <dsp:cNvPr id="0" name=""/>
        <dsp:cNvSpPr/>
      </dsp:nvSpPr>
      <dsp:spPr>
        <a:xfrm>
          <a:off x="0" y="1067642"/>
          <a:ext cx="11004664" cy="174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solidFill>
                <a:schemeClr val="tx2"/>
              </a:solidFill>
            </a:rPr>
            <a:t>High-risk patients include those who (a) are seeking cosmetic procedures, </a:t>
          </a:r>
          <a:br>
            <a:rPr lang="en-US" sz="2500" kern="1200" dirty="0">
              <a:solidFill>
                <a:schemeClr val="tx2"/>
              </a:solidFill>
            </a:rPr>
          </a:br>
          <a:r>
            <a:rPr lang="en-US" sz="2500" kern="1200" dirty="0">
              <a:solidFill>
                <a:schemeClr val="tx2"/>
              </a:solidFill>
            </a:rPr>
            <a:t>(b) have emergency situations, (c) are seeking second opinions, (d) are new to the practice, (e) are </a:t>
          </a:r>
          <a:r>
            <a:rPr lang="en-US" sz="2500" kern="1200" dirty="0" err="1">
              <a:solidFill>
                <a:schemeClr val="tx2"/>
              </a:solidFill>
            </a:rPr>
            <a:t>nonadherent</a:t>
          </a:r>
          <a:r>
            <a:rPr lang="en-US" sz="2500" kern="1200" dirty="0">
              <a:solidFill>
                <a:schemeClr val="tx2"/>
              </a:solidFill>
            </a:rPr>
            <a:t> with care, and (f) are disruptive or abusive.</a:t>
          </a:r>
        </a:p>
      </dsp:txBody>
      <dsp:txXfrm>
        <a:off x="0" y="1067642"/>
        <a:ext cx="11004664" cy="1742477"/>
      </dsp:txXfrm>
    </dsp:sp>
    <dsp:sp modelId="{34A027E4-F1E2-4157-933C-7592C5FB0305}">
      <dsp:nvSpPr>
        <dsp:cNvPr id="0" name=""/>
        <dsp:cNvSpPr/>
      </dsp:nvSpPr>
      <dsp:spPr>
        <a:xfrm>
          <a:off x="0" y="2810119"/>
          <a:ext cx="11026190" cy="0"/>
        </a:xfrm>
        <a:prstGeom prst="line">
          <a:avLst/>
        </a:prstGeom>
        <a:solidFill>
          <a:schemeClr val="accent3">
            <a:hueOff val="-3937584"/>
            <a:satOff val="-32804"/>
            <a:lumOff val="1699"/>
            <a:alphaOff val="0"/>
          </a:schemeClr>
        </a:solidFill>
        <a:ln w="12700" cap="flat" cmpd="sng" algn="ctr">
          <a:solidFill>
            <a:schemeClr val="accent3">
              <a:hueOff val="-3937584"/>
              <a:satOff val="-32804"/>
              <a:lumOff val="1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1B90EC-EF6B-485B-9E63-52650B0315BA}">
      <dsp:nvSpPr>
        <dsp:cNvPr id="0" name=""/>
        <dsp:cNvSpPr/>
      </dsp:nvSpPr>
      <dsp:spPr>
        <a:xfrm>
          <a:off x="0" y="2810119"/>
          <a:ext cx="11026190" cy="1137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solidFill>
                <a:schemeClr val="tx2"/>
              </a:solidFill>
            </a:rPr>
            <a:t>Conducting thorough pre-procedure patient assessments is necessary to identify comorbidities and make informed treatment decisions.</a:t>
          </a:r>
        </a:p>
      </dsp:txBody>
      <dsp:txXfrm>
        <a:off x="0" y="2810119"/>
        <a:ext cx="11026190" cy="1137818"/>
      </dsp:txXfrm>
    </dsp:sp>
    <dsp:sp modelId="{6414E059-A44C-458B-9B9F-4219F8A9E1CE}">
      <dsp:nvSpPr>
        <dsp:cNvPr id="0" name=""/>
        <dsp:cNvSpPr/>
      </dsp:nvSpPr>
      <dsp:spPr>
        <a:xfrm>
          <a:off x="0" y="3947938"/>
          <a:ext cx="11026190"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AD9D2-BD8A-4DEC-A416-AD283820F7AF}">
      <dsp:nvSpPr>
        <dsp:cNvPr id="0" name=""/>
        <dsp:cNvSpPr/>
      </dsp:nvSpPr>
      <dsp:spPr>
        <a:xfrm>
          <a:off x="0" y="3947938"/>
          <a:ext cx="11026190" cy="146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solidFill>
                <a:schemeClr val="tx2"/>
              </a:solidFill>
            </a:rPr>
            <a:t>If </a:t>
          </a:r>
          <a:r>
            <a:rPr lang="en-US" sz="2500" kern="1200" dirty="0">
              <a:solidFill>
                <a:schemeClr val="tx2"/>
              </a:solidFill>
            </a:rPr>
            <a:t>you question the manner in which a patient presents to your practice, or if you have concerns about your ability to properly care for a patient, you should reconsider whether to enter into a doctor–patient relationship.</a:t>
          </a:r>
        </a:p>
      </dsp:txBody>
      <dsp:txXfrm>
        <a:off x="0" y="3947938"/>
        <a:ext cx="11026190" cy="1468437"/>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2AD91-747B-4E02-834A-6E4990AC19E3}">
      <dsp:nvSpPr>
        <dsp:cNvPr id="0" name=""/>
        <dsp:cNvSpPr/>
      </dsp:nvSpPr>
      <dsp:spPr>
        <a:xfrm>
          <a:off x="0" y="2645"/>
          <a:ext cx="113257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4FC6B7-1458-4B4C-A50A-489E99AD7D99}">
      <dsp:nvSpPr>
        <dsp:cNvPr id="0" name=""/>
        <dsp:cNvSpPr/>
      </dsp:nvSpPr>
      <dsp:spPr>
        <a:xfrm>
          <a:off x="0" y="2645"/>
          <a:ext cx="11325781" cy="90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chemeClr val="tx2"/>
              </a:solidFill>
            </a:rPr>
            <a:t>Article: The Challenge of Difficult Patients: Risk Management Strategies for Handling Inappropriate Patient Behaviors </a:t>
          </a:r>
          <a:r>
            <a:rPr lang="en-US" sz="2200" kern="1200" dirty="0" smtClean="0">
              <a:solidFill>
                <a:schemeClr val="tx2"/>
              </a:solidFill>
              <a:hlinkClick xmlns:r="http://schemas.openxmlformats.org/officeDocument/2006/relationships" r:id="rId1"/>
            </a:rPr>
            <a:t>www.medpro.com/managing-difficult-patients</a:t>
          </a:r>
          <a:r>
            <a:rPr lang="en-US" sz="2200" kern="1200" dirty="0" smtClean="0">
              <a:solidFill>
                <a:schemeClr val="tx2"/>
              </a:solidFill>
            </a:rPr>
            <a:t> </a:t>
          </a:r>
          <a:endParaRPr lang="en-US" sz="2200" kern="1200" dirty="0">
            <a:solidFill>
              <a:schemeClr val="tx2"/>
            </a:solidFill>
            <a:latin typeface="+mn-lt"/>
          </a:endParaRPr>
        </a:p>
      </dsp:txBody>
      <dsp:txXfrm>
        <a:off x="0" y="2645"/>
        <a:ext cx="11325781" cy="902229"/>
      </dsp:txXfrm>
    </dsp:sp>
    <dsp:sp modelId="{F1059C81-BCD7-45B3-9CF2-67A45879AB8A}">
      <dsp:nvSpPr>
        <dsp:cNvPr id="0" name=""/>
        <dsp:cNvSpPr/>
      </dsp:nvSpPr>
      <dsp:spPr>
        <a:xfrm>
          <a:off x="0" y="904875"/>
          <a:ext cx="11325781" cy="0"/>
        </a:xfrm>
        <a:prstGeom prst="line">
          <a:avLst/>
        </a:prstGeom>
        <a:solidFill>
          <a:schemeClr val="accent3">
            <a:hueOff val="-1181275"/>
            <a:satOff val="-9841"/>
            <a:lumOff val="510"/>
            <a:alphaOff val="0"/>
          </a:schemeClr>
        </a:solidFill>
        <a:ln w="12700" cap="flat" cmpd="sng" algn="ctr">
          <a:solidFill>
            <a:schemeClr val="accent3">
              <a:hueOff val="-1181275"/>
              <a:satOff val="-9841"/>
              <a:lumOff val="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BE74B6-0023-4780-99ED-D20239A4EA04}">
      <dsp:nvSpPr>
        <dsp:cNvPr id="0" name=""/>
        <dsp:cNvSpPr/>
      </dsp:nvSpPr>
      <dsp:spPr>
        <a:xfrm>
          <a:off x="0" y="904875"/>
          <a:ext cx="11325781" cy="90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chemeClr val="tx2"/>
              </a:solidFill>
            </a:rPr>
            <a:t>Article: Screening New Patients for Potentially Problematic Behavior </a:t>
          </a:r>
          <a:r>
            <a:rPr lang="en-US" sz="2200" kern="1200" dirty="0" smtClean="0">
              <a:solidFill>
                <a:schemeClr val="tx2"/>
              </a:solidFill>
              <a:hlinkClick xmlns:r="http://schemas.openxmlformats.org/officeDocument/2006/relationships" r:id="rId2"/>
            </a:rPr>
            <a:t>www.medpro.com/screening-pts-problematic-behavior</a:t>
          </a:r>
          <a:r>
            <a:rPr lang="en-US" sz="2200" kern="1200" dirty="0" smtClean="0">
              <a:solidFill>
                <a:schemeClr val="tx2"/>
              </a:solidFill>
            </a:rPr>
            <a:t>  </a:t>
          </a:r>
          <a:endParaRPr lang="en-US" sz="2200" kern="1200" dirty="0">
            <a:solidFill>
              <a:schemeClr val="tx2"/>
            </a:solidFill>
          </a:endParaRPr>
        </a:p>
      </dsp:txBody>
      <dsp:txXfrm>
        <a:off x="0" y="904875"/>
        <a:ext cx="11325781" cy="902229"/>
      </dsp:txXfrm>
    </dsp:sp>
    <dsp:sp modelId="{8F48B5E0-4084-40A9-99E9-FDEC6DCFA1B9}">
      <dsp:nvSpPr>
        <dsp:cNvPr id="0" name=""/>
        <dsp:cNvSpPr/>
      </dsp:nvSpPr>
      <dsp:spPr>
        <a:xfrm>
          <a:off x="0" y="1807104"/>
          <a:ext cx="11325781" cy="0"/>
        </a:xfrm>
        <a:prstGeom prst="line">
          <a:avLst/>
        </a:prstGeom>
        <a:solidFill>
          <a:schemeClr val="accent3">
            <a:hueOff val="-2362550"/>
            <a:satOff val="-19682"/>
            <a:lumOff val="1020"/>
            <a:alphaOff val="0"/>
          </a:schemeClr>
        </a:solidFill>
        <a:ln w="12700" cap="flat" cmpd="sng" algn="ctr">
          <a:solidFill>
            <a:schemeClr val="accent3">
              <a:hueOff val="-2362550"/>
              <a:satOff val="-19682"/>
              <a:lumOff val="1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C9730-8FEB-4F04-89E5-D0D7F6A4A5E7}">
      <dsp:nvSpPr>
        <dsp:cNvPr id="0" name=""/>
        <dsp:cNvSpPr/>
      </dsp:nvSpPr>
      <dsp:spPr>
        <a:xfrm>
          <a:off x="0" y="1807104"/>
          <a:ext cx="11325781" cy="90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chemeClr val="tx2"/>
              </a:solidFill>
            </a:rPr>
            <a:t>Checklist: Terminating a Provider-Patient Relationship </a:t>
          </a:r>
          <a:r>
            <a:rPr lang="en-US" sz="2200" kern="1200" dirty="0" smtClean="0">
              <a:solidFill>
                <a:schemeClr val="tx2"/>
              </a:solidFill>
              <a:hlinkClick xmlns:r="http://schemas.openxmlformats.org/officeDocument/2006/relationships" r:id="rId3"/>
            </a:rPr>
            <a:t>www.medpro.com/documents/10502/2899801/Checklist_Terminating+a+Provider-Patient+Relationship.pdf</a:t>
          </a:r>
          <a:endParaRPr lang="en-US" sz="2200" kern="1200" dirty="0">
            <a:solidFill>
              <a:schemeClr val="tx2"/>
            </a:solidFill>
          </a:endParaRPr>
        </a:p>
      </dsp:txBody>
      <dsp:txXfrm>
        <a:off x="0" y="1807104"/>
        <a:ext cx="11325781" cy="902229"/>
      </dsp:txXfrm>
    </dsp:sp>
    <dsp:sp modelId="{9A4AEE5C-2A18-4B48-BE42-B4D753BCEA78}">
      <dsp:nvSpPr>
        <dsp:cNvPr id="0" name=""/>
        <dsp:cNvSpPr/>
      </dsp:nvSpPr>
      <dsp:spPr>
        <a:xfrm>
          <a:off x="0" y="2709333"/>
          <a:ext cx="11325781" cy="0"/>
        </a:xfrm>
        <a:prstGeom prst="line">
          <a:avLst/>
        </a:prstGeom>
        <a:solidFill>
          <a:schemeClr val="accent3">
            <a:hueOff val="-3543826"/>
            <a:satOff val="-29524"/>
            <a:lumOff val="1529"/>
            <a:alphaOff val="0"/>
          </a:schemeClr>
        </a:solidFill>
        <a:ln w="12700" cap="flat" cmpd="sng" algn="ctr">
          <a:solidFill>
            <a:schemeClr val="accent3">
              <a:hueOff val="-3543826"/>
              <a:satOff val="-29524"/>
              <a:lumOff val="1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FEF1A-61F0-42D8-B0CD-476B2A5409C6}">
      <dsp:nvSpPr>
        <dsp:cNvPr id="0" name=""/>
        <dsp:cNvSpPr/>
      </dsp:nvSpPr>
      <dsp:spPr>
        <a:xfrm>
          <a:off x="0" y="2709333"/>
          <a:ext cx="11325781" cy="90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chemeClr val="tx2"/>
              </a:solidFill>
            </a:rPr>
            <a:t>Guideline: Managing </a:t>
          </a:r>
          <a:r>
            <a:rPr lang="en-US" sz="2200" kern="1200" dirty="0" err="1" smtClean="0">
              <a:solidFill>
                <a:schemeClr val="tx2"/>
              </a:solidFill>
            </a:rPr>
            <a:t>Nonadherent</a:t>
          </a:r>
          <a:r>
            <a:rPr lang="en-US" sz="2200" kern="1200" dirty="0" smtClean="0">
              <a:solidFill>
                <a:schemeClr val="tx2"/>
              </a:solidFill>
            </a:rPr>
            <a:t> Patients </a:t>
          </a:r>
          <a:r>
            <a:rPr lang="en-US" sz="2200" kern="1200" dirty="0" smtClean="0">
              <a:solidFill>
                <a:schemeClr val="tx2"/>
              </a:solidFill>
              <a:hlinkClick xmlns:r="http://schemas.openxmlformats.org/officeDocument/2006/relationships" r:id="rId4"/>
            </a:rPr>
            <a:t>www.medpro.com/documents/10502/2837997/Guideline_Managing+Nonadherent+Patients.pdf</a:t>
          </a:r>
          <a:r>
            <a:rPr lang="en-US" sz="2200" kern="1200" dirty="0" smtClean="0">
              <a:solidFill>
                <a:schemeClr val="tx2"/>
              </a:solidFill>
            </a:rPr>
            <a:t>   </a:t>
          </a:r>
          <a:endParaRPr lang="en-US" sz="2200" kern="1200" dirty="0">
            <a:solidFill>
              <a:schemeClr val="tx2"/>
            </a:solidFill>
          </a:endParaRPr>
        </a:p>
      </dsp:txBody>
      <dsp:txXfrm>
        <a:off x="0" y="2709333"/>
        <a:ext cx="11325781" cy="902229"/>
      </dsp:txXfrm>
    </dsp:sp>
    <dsp:sp modelId="{89C7E308-2A40-4796-B1F6-889E03628CDF}">
      <dsp:nvSpPr>
        <dsp:cNvPr id="0" name=""/>
        <dsp:cNvSpPr/>
      </dsp:nvSpPr>
      <dsp:spPr>
        <a:xfrm>
          <a:off x="0" y="3611562"/>
          <a:ext cx="11325781" cy="0"/>
        </a:xfrm>
        <a:prstGeom prst="line">
          <a:avLst/>
        </a:prstGeom>
        <a:solidFill>
          <a:schemeClr val="accent3">
            <a:hueOff val="-4725101"/>
            <a:satOff val="-39365"/>
            <a:lumOff val="2039"/>
            <a:alphaOff val="0"/>
          </a:schemeClr>
        </a:solidFill>
        <a:ln w="12700" cap="flat" cmpd="sng" algn="ctr">
          <a:solidFill>
            <a:schemeClr val="accent3">
              <a:hueOff val="-4725101"/>
              <a:satOff val="-39365"/>
              <a:lumOff val="20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30BC8-0634-4B32-A07C-BF50C585D43B}">
      <dsp:nvSpPr>
        <dsp:cNvPr id="0" name=""/>
        <dsp:cNvSpPr/>
      </dsp:nvSpPr>
      <dsp:spPr>
        <a:xfrm>
          <a:off x="0" y="3611562"/>
          <a:ext cx="11325781" cy="90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chemeClr val="tx2"/>
              </a:solidFill>
            </a:rPr>
            <a:t>Guideline: Patient Agreements in Clinical Practice </a:t>
          </a:r>
          <a:r>
            <a:rPr lang="en-US" sz="2200" kern="1200" dirty="0" smtClean="0">
              <a:solidFill>
                <a:schemeClr val="tx2"/>
              </a:solidFill>
              <a:hlinkClick xmlns:r="http://schemas.openxmlformats.org/officeDocument/2006/relationships" r:id="rId5"/>
            </a:rPr>
            <a:t>www.medpro.com/documents/10502/2837997/Guideline_Patient+Agreements+in+Clinical+Practice.pdf</a:t>
          </a:r>
          <a:r>
            <a:rPr lang="en-US" sz="2200" kern="1200" dirty="0" smtClean="0">
              <a:solidFill>
                <a:schemeClr val="tx2"/>
              </a:solidFill>
            </a:rPr>
            <a:t>    </a:t>
          </a:r>
          <a:endParaRPr lang="en-US" sz="2200" kern="1200" dirty="0">
            <a:solidFill>
              <a:schemeClr val="tx2"/>
            </a:solidFill>
          </a:endParaRPr>
        </a:p>
      </dsp:txBody>
      <dsp:txXfrm>
        <a:off x="0" y="3611562"/>
        <a:ext cx="11325781" cy="902229"/>
      </dsp:txXfrm>
    </dsp:sp>
    <dsp:sp modelId="{144AF099-7DCC-4D40-943D-424FFD3763C2}">
      <dsp:nvSpPr>
        <dsp:cNvPr id="0" name=""/>
        <dsp:cNvSpPr/>
      </dsp:nvSpPr>
      <dsp:spPr>
        <a:xfrm>
          <a:off x="0" y="4513791"/>
          <a:ext cx="11325781" cy="0"/>
        </a:xfrm>
        <a:prstGeom prst="line">
          <a:avLst/>
        </a:prstGeom>
        <a:solidFill>
          <a:schemeClr val="accent3">
            <a:hueOff val="-5906376"/>
            <a:satOff val="-49206"/>
            <a:lumOff val="2549"/>
            <a:alphaOff val="0"/>
          </a:schemeClr>
        </a:solidFill>
        <a:ln w="12700" cap="flat" cmpd="sng" algn="ctr">
          <a:solidFill>
            <a:schemeClr val="accent3">
              <a:hueOff val="-5906376"/>
              <a:satOff val="-49206"/>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6CDFB-4883-47A9-946D-73022D52DB53}">
      <dsp:nvSpPr>
        <dsp:cNvPr id="0" name=""/>
        <dsp:cNvSpPr/>
      </dsp:nvSpPr>
      <dsp:spPr>
        <a:xfrm>
          <a:off x="0" y="4513791"/>
          <a:ext cx="11325781" cy="90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chemeClr val="tx2"/>
              </a:solidFill>
            </a:rPr>
            <a:t>Guideline: Terminating a Provider-Patient Relationship </a:t>
          </a:r>
          <a:r>
            <a:rPr lang="en-US" sz="2200" kern="1200" dirty="0" smtClean="0">
              <a:solidFill>
                <a:schemeClr val="tx2"/>
              </a:solidFill>
              <a:hlinkClick xmlns:r="http://schemas.openxmlformats.org/officeDocument/2006/relationships" r:id="rId6"/>
            </a:rPr>
            <a:t>www.medpro.com/documents/10502/2837997/Guideline_Terminating+a+Provider-Patient</a:t>
          </a:r>
          <a:br>
            <a:rPr lang="en-US" sz="2200" kern="1200" dirty="0" smtClean="0">
              <a:solidFill>
                <a:schemeClr val="tx2"/>
              </a:solidFill>
              <a:hlinkClick xmlns:r="http://schemas.openxmlformats.org/officeDocument/2006/relationships" r:id="rId6"/>
            </a:rPr>
          </a:br>
          <a:r>
            <a:rPr lang="en-US" sz="2200" kern="1200" dirty="0" smtClean="0">
              <a:solidFill>
                <a:schemeClr val="tx2"/>
              </a:solidFill>
              <a:hlinkClick xmlns:r="http://schemas.openxmlformats.org/officeDocument/2006/relationships" r:id="rId6"/>
            </a:rPr>
            <a:t>+Relationship.pdf</a:t>
          </a:r>
          <a:r>
            <a:rPr lang="en-US" sz="2200" kern="1200" dirty="0" smtClean="0">
              <a:solidFill>
                <a:schemeClr val="tx2"/>
              </a:solidFill>
            </a:rPr>
            <a:t> </a:t>
          </a:r>
          <a:endParaRPr lang="en-US" sz="2200" kern="1200" dirty="0">
            <a:solidFill>
              <a:schemeClr val="tx2"/>
            </a:solidFill>
          </a:endParaRPr>
        </a:p>
      </dsp:txBody>
      <dsp:txXfrm>
        <a:off x="0" y="4513791"/>
        <a:ext cx="11325781" cy="9022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A9FE-1711-4E86-9CCB-A3EA4EE83EE5}">
      <dsp:nvSpPr>
        <dsp:cNvPr id="0" name=""/>
        <dsp:cNvSpPr/>
      </dsp:nvSpPr>
      <dsp:spPr>
        <a:xfrm>
          <a:off x="0" y="662537"/>
          <a:ext cx="10745788"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Account for </a:t>
          </a:r>
          <a:r>
            <a:rPr lang="en-US" sz="2200" kern="1200" dirty="0" smtClean="0"/>
            <a:t>25.3% </a:t>
          </a:r>
          <a:r>
            <a:rPr lang="en-US" sz="2200" kern="1200" dirty="0"/>
            <a:t>of all cases and </a:t>
          </a:r>
          <a:r>
            <a:rPr lang="en-US" sz="2200" kern="1200" dirty="0" smtClean="0"/>
            <a:t>25.86% </a:t>
          </a:r>
          <a:r>
            <a:rPr lang="en-US" sz="2200" kern="1200" dirty="0"/>
            <a:t>of total dollars paid</a:t>
          </a:r>
          <a:r>
            <a:rPr lang="en-US" sz="2200" kern="1200" dirty="0" smtClean="0"/>
            <a:t>.</a:t>
          </a:r>
        </a:p>
      </dsp:txBody>
      <dsp:txXfrm>
        <a:off x="59399" y="721936"/>
        <a:ext cx="10626990" cy="1098002"/>
      </dsp:txXfrm>
    </dsp:sp>
    <dsp:sp modelId="{448D2C4E-B148-4092-B4D6-B6CAEDF57297}">
      <dsp:nvSpPr>
        <dsp:cNvPr id="0" name=""/>
        <dsp:cNvSpPr/>
      </dsp:nvSpPr>
      <dsp:spPr>
        <a:xfrm>
          <a:off x="0" y="2066537"/>
          <a:ext cx="10745788" cy="1216800"/>
        </a:xfrm>
        <a:prstGeom prst="roundRect">
          <a:avLst/>
        </a:prstGeom>
        <a:solidFill>
          <a:schemeClr val="accent2">
            <a:hueOff val="24709"/>
            <a:satOff val="31579"/>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Noted most often in implant-related cases. Implant cases with patient selection issues are, on average, </a:t>
          </a:r>
          <a:r>
            <a:rPr lang="en-US" sz="2200" b="1" kern="1200" dirty="0"/>
            <a:t>65% more </a:t>
          </a:r>
          <a:r>
            <a:rPr lang="en-US" sz="2200" kern="1200" dirty="0"/>
            <a:t>expensive to resolve than all implant cases.</a:t>
          </a:r>
        </a:p>
      </dsp:txBody>
      <dsp:txXfrm>
        <a:off x="59399" y="2125936"/>
        <a:ext cx="10626990" cy="1098002"/>
      </dsp:txXfrm>
    </dsp:sp>
    <dsp:sp modelId="{E5394FBA-E160-4B3D-8CB4-BAE7B0830074}">
      <dsp:nvSpPr>
        <dsp:cNvPr id="0" name=""/>
        <dsp:cNvSpPr/>
      </dsp:nvSpPr>
      <dsp:spPr>
        <a:xfrm>
          <a:off x="0" y="3470537"/>
          <a:ext cx="10745788" cy="1216800"/>
        </a:xfrm>
        <a:prstGeom prst="roundRect">
          <a:avLst/>
        </a:prstGeom>
        <a:solidFill>
          <a:schemeClr val="accent2">
            <a:hueOff val="49418"/>
            <a:satOff val="6315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i="0" kern="1200" dirty="0"/>
            <a:t>Associated with cases involving documentation-related issues 23% more often than with other contributing risk factors.</a:t>
          </a:r>
        </a:p>
      </dsp:txBody>
      <dsp:txXfrm>
        <a:off x="59399" y="3529936"/>
        <a:ext cx="10626990"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0.72423</cdr:x>
      <cdr:y>0.16138</cdr:y>
    </cdr:from>
    <cdr:to>
      <cdr:x>0.86133</cdr:x>
      <cdr:y>0.22524</cdr:y>
    </cdr:to>
    <cdr:sp macro="" textlink="">
      <cdr:nvSpPr>
        <cdr:cNvPr id="2" name="TextBox 1"/>
        <cdr:cNvSpPr txBox="1"/>
      </cdr:nvSpPr>
      <cdr:spPr>
        <a:xfrm xmlns:a="http://schemas.openxmlformats.org/drawingml/2006/main">
          <a:off x="7782456" y="887952"/>
          <a:ext cx="1473200" cy="35136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lnSpc>
              <a:spcPct val="90000"/>
            </a:lnSpc>
          </a:pPr>
          <a:r>
            <a:rPr lang="en-US" sz="1800" b="1" dirty="0" smtClean="0">
              <a:solidFill>
                <a:schemeClr val="tx2"/>
              </a:solidFill>
            </a:rPr>
            <a:t>Implants</a:t>
          </a:r>
          <a:endParaRPr lang="en-US" sz="1800" b="1" dirty="0">
            <a:solidFill>
              <a:schemeClr val="tx2"/>
            </a:solidFill>
          </a:endParaRPr>
        </a:p>
      </cdr:txBody>
    </cdr:sp>
  </cdr:relSizeAnchor>
  <cdr:relSizeAnchor xmlns:cdr="http://schemas.openxmlformats.org/drawingml/2006/chartDrawing">
    <cdr:from>
      <cdr:x>0.51726</cdr:x>
      <cdr:y>0.19331</cdr:y>
    </cdr:from>
    <cdr:to>
      <cdr:x>0.72423</cdr:x>
      <cdr:y>0.45974</cdr:y>
    </cdr:to>
    <cdr:cxnSp macro="">
      <cdr:nvCxnSpPr>
        <cdr:cNvPr id="4" name="Straight Arrow Connector 3"/>
        <cdr:cNvCxnSpPr>
          <a:endCxn xmlns:a="http://schemas.openxmlformats.org/drawingml/2006/main" id="2" idx="1"/>
        </cdr:cNvCxnSpPr>
      </cdr:nvCxnSpPr>
      <cdr:spPr>
        <a:xfrm xmlns:a="http://schemas.openxmlformats.org/drawingml/2006/main" flipV="1">
          <a:off x="5407556" y="955231"/>
          <a:ext cx="2163743" cy="1316571"/>
        </a:xfrm>
        <a:prstGeom xmlns:a="http://schemas.openxmlformats.org/drawingml/2006/main" prst="straightConnector1">
          <a:avLst/>
        </a:prstGeom>
        <a:ln xmlns:a="http://schemas.openxmlformats.org/drawingml/2006/main">
          <a:solidFill>
            <a:srgbClr val="A1EB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0.44142</cdr:y>
    </cdr:from>
    <cdr:to>
      <cdr:x>0.25073</cdr:x>
      <cdr:y>0.55047</cdr:y>
    </cdr:to>
    <cdr:sp macro="" textlink="">
      <cdr:nvSpPr>
        <cdr:cNvPr id="2" name="TextBox 1"/>
        <cdr:cNvSpPr txBox="1"/>
      </cdr:nvSpPr>
      <cdr:spPr>
        <a:xfrm xmlns:a="http://schemas.openxmlformats.org/drawingml/2006/main">
          <a:off x="-1375943" y="2391888"/>
          <a:ext cx="2384936" cy="59093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lnSpc>
              <a:spcPct val="90000"/>
            </a:lnSpc>
          </a:pPr>
          <a:r>
            <a:rPr lang="en-US" sz="1800" b="1" dirty="0" smtClean="0">
              <a:solidFill>
                <a:schemeClr val="tx2"/>
              </a:solidFill>
            </a:rPr>
            <a:t>Failure to </a:t>
          </a:r>
          <a:r>
            <a:rPr lang="en-US" sz="1800" b="1" dirty="0" err="1" smtClean="0">
              <a:solidFill>
                <a:schemeClr val="tx2"/>
              </a:solidFill>
            </a:rPr>
            <a:t>Dx</a:t>
          </a:r>
          <a:r>
            <a:rPr lang="en-US" sz="1800" b="1" dirty="0" smtClean="0">
              <a:solidFill>
                <a:schemeClr val="tx2"/>
              </a:solidFill>
            </a:rPr>
            <a:t> Cancer</a:t>
          </a:r>
          <a:endParaRPr lang="en-US" sz="1800" b="1" dirty="0">
            <a:solidFill>
              <a:schemeClr val="tx2"/>
            </a:solidFill>
          </a:endParaRPr>
        </a:p>
      </cdr:txBody>
    </cdr:sp>
  </cdr:relSizeAnchor>
  <cdr:relSizeAnchor xmlns:cdr="http://schemas.openxmlformats.org/drawingml/2006/chartDrawing">
    <cdr:from>
      <cdr:x>0</cdr:x>
      <cdr:y>0.55047</cdr:y>
    </cdr:from>
    <cdr:to>
      <cdr:x>0.25193</cdr:x>
      <cdr:y>0.60841</cdr:y>
    </cdr:to>
    <cdr:sp macro="" textlink="">
      <cdr:nvSpPr>
        <cdr:cNvPr id="3" name="TextBox 2"/>
        <cdr:cNvSpPr txBox="1"/>
      </cdr:nvSpPr>
      <cdr:spPr>
        <a:xfrm xmlns:a="http://schemas.openxmlformats.org/drawingml/2006/main">
          <a:off x="-1387366" y="2982819"/>
          <a:ext cx="2396359" cy="3139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lnSpc>
              <a:spcPct val="90000"/>
            </a:lnSpc>
          </a:pPr>
          <a:r>
            <a:rPr lang="en-US" sz="1600" dirty="0" smtClean="0">
              <a:solidFill>
                <a:schemeClr val="tx2"/>
              </a:solidFill>
            </a:rPr>
            <a:t>58.70</a:t>
          </a:r>
          <a:r>
            <a:rPr lang="en-US" sz="1400" dirty="0" smtClean="0">
              <a:solidFill>
                <a:schemeClr val="tx2"/>
              </a:solidFill>
            </a:rPr>
            <a:t>%</a:t>
          </a:r>
          <a:endParaRPr lang="en-US" sz="1400"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6"/>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2"/>
            <a:ext cx="3038475" cy="466726"/>
          </a:xfrm>
          <a:prstGeom prst="rect">
            <a:avLst/>
          </a:prstGeom>
        </p:spPr>
        <p:txBody>
          <a:bodyPr vert="horz" lIns="91427" tIns="45713" rIns="91427" bIns="45713" rtlCol="0"/>
          <a:lstStyle>
            <a:lvl1pPr algn="r">
              <a:defRPr sz="1200"/>
            </a:lvl1pPr>
          </a:lstStyle>
          <a:p>
            <a:endParaRPr lang="en-US" dirty="0"/>
          </a:p>
        </p:txBody>
      </p:sp>
      <p:sp>
        <p:nvSpPr>
          <p:cNvPr id="4" name="Footer Placeholder 3"/>
          <p:cNvSpPr>
            <a:spLocks noGrp="1"/>
          </p:cNvSpPr>
          <p:nvPr>
            <p:ph type="ftr" sz="quarter" idx="2"/>
          </p:nvPr>
        </p:nvSpPr>
        <p:spPr>
          <a:xfrm>
            <a:off x="1" y="8829676"/>
            <a:ext cx="3038475" cy="466726"/>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6"/>
          </a:xfrm>
          <a:prstGeom prst="rect">
            <a:avLst/>
          </a:prstGeom>
        </p:spPr>
        <p:txBody>
          <a:bodyPr vert="horz" lIns="91427" tIns="45713" rIns="91427" bIns="45713" rtlCol="0" anchor="b"/>
          <a:lstStyle>
            <a:lvl1pPr algn="r">
              <a:defRPr sz="1200"/>
            </a:lvl1pPr>
          </a:lstStyle>
          <a:p>
            <a:fld id="{8B11DE57-793B-441D-8459-6CFA91A6E7BF}" type="slidenum">
              <a:rPr lang="en-US"/>
              <a:t>‹#›</a:t>
            </a:fld>
            <a:endParaRPr lang="en-US" dirty="0"/>
          </a:p>
        </p:txBody>
      </p:sp>
    </p:spTree>
    <p:extLst>
      <p:ext uri="{BB962C8B-B14F-4D97-AF65-F5344CB8AC3E}">
        <p14:creationId xmlns:p14="http://schemas.microsoft.com/office/powerpoint/2010/main" val="3366778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044E7C59-49ED-4695-89D2-180D528F3EDF}" type="datetimeFigureOut">
              <a:rPr lang="en-US"/>
              <a:t>1/26/2025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F1E04EB7-A8D7-4D8D-8930-9CC5C53FD05E}" type="slidenum">
              <a:rPr lang="en-US"/>
              <a:t>‹#›</a:t>
            </a:fld>
            <a:endParaRPr lang="en-US" dirty="0"/>
          </a:p>
        </p:txBody>
      </p:sp>
    </p:spTree>
    <p:extLst>
      <p:ext uri="{BB962C8B-B14F-4D97-AF65-F5344CB8AC3E}">
        <p14:creationId xmlns:p14="http://schemas.microsoft.com/office/powerpoint/2010/main" val="70694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dentalprotection.org/docs/librariesprovider2/default-document-library/25-cosmetic-dentistry.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1</a:t>
            </a:fld>
            <a:endParaRPr lang="en-US" dirty="0"/>
          </a:p>
        </p:txBody>
      </p:sp>
    </p:spTree>
    <p:extLst>
      <p:ext uri="{BB962C8B-B14F-4D97-AF65-F5344CB8AC3E}">
        <p14:creationId xmlns:p14="http://schemas.microsoft.com/office/powerpoint/2010/main" val="135030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10</a:t>
            </a:fld>
            <a:endParaRPr lang="en-US" dirty="0"/>
          </a:p>
        </p:txBody>
      </p:sp>
    </p:spTree>
    <p:extLst>
      <p:ext uri="{BB962C8B-B14F-4D97-AF65-F5344CB8AC3E}">
        <p14:creationId xmlns:p14="http://schemas.microsoft.com/office/powerpoint/2010/main" val="135654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1E04EB7-A8D7-4D8D-8930-9CC5C53FD05E}" type="slidenum">
              <a:rPr lang="en-US" smtClean="0"/>
              <a:t>11</a:t>
            </a:fld>
            <a:endParaRPr lang="en-US" dirty="0"/>
          </a:p>
        </p:txBody>
      </p:sp>
    </p:spTree>
    <p:extLst>
      <p:ext uri="{BB962C8B-B14F-4D97-AF65-F5344CB8AC3E}">
        <p14:creationId xmlns:p14="http://schemas.microsoft.com/office/powerpoint/2010/main" val="2552313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just"/>
            <a:endParaRPr lang="en-US" b="1"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983026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F1E04EB7-A8D7-4D8D-8930-9CC5C53FD05E}" type="slidenum">
              <a:rPr lang="en-US" smtClean="0"/>
              <a:t>13</a:t>
            </a:fld>
            <a:endParaRPr lang="en-US" dirty="0"/>
          </a:p>
        </p:txBody>
      </p:sp>
    </p:spTree>
    <p:extLst>
      <p:ext uri="{BB962C8B-B14F-4D97-AF65-F5344CB8AC3E}">
        <p14:creationId xmlns:p14="http://schemas.microsoft.com/office/powerpoint/2010/main" val="2957955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14</a:t>
            </a:fld>
            <a:endParaRPr lang="en-US" dirty="0"/>
          </a:p>
        </p:txBody>
      </p:sp>
    </p:spTree>
    <p:extLst>
      <p:ext uri="{BB962C8B-B14F-4D97-AF65-F5344CB8AC3E}">
        <p14:creationId xmlns:p14="http://schemas.microsoft.com/office/powerpoint/2010/main" val="165515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1E04EB7-A8D7-4D8D-8930-9CC5C53FD05E}" type="slidenum">
              <a:rPr lang="en-US" smtClean="0"/>
              <a:t>15</a:t>
            </a:fld>
            <a:endParaRPr lang="en-US" dirty="0"/>
          </a:p>
        </p:txBody>
      </p:sp>
    </p:spTree>
    <p:extLst>
      <p:ext uri="{BB962C8B-B14F-4D97-AF65-F5344CB8AC3E}">
        <p14:creationId xmlns:p14="http://schemas.microsoft.com/office/powerpoint/2010/main" val="190326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t>17</a:t>
            </a:fld>
            <a:endParaRPr lang="en-US" dirty="0"/>
          </a:p>
        </p:txBody>
      </p:sp>
    </p:spTree>
    <p:extLst>
      <p:ext uri="{BB962C8B-B14F-4D97-AF65-F5344CB8AC3E}">
        <p14:creationId xmlns:p14="http://schemas.microsoft.com/office/powerpoint/2010/main" val="2271405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19</a:t>
            </a:fld>
            <a:endParaRPr lang="en-US" dirty="0"/>
          </a:p>
        </p:txBody>
      </p:sp>
    </p:spTree>
    <p:extLst>
      <p:ext uri="{BB962C8B-B14F-4D97-AF65-F5344CB8AC3E}">
        <p14:creationId xmlns:p14="http://schemas.microsoft.com/office/powerpoint/2010/main" val="493370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1E04EB7-A8D7-4D8D-8930-9CC5C53FD05E}" type="slidenum">
              <a:rPr lang="en-US" smtClean="0"/>
              <a:t>21</a:t>
            </a:fld>
            <a:endParaRPr lang="en-US" dirty="0"/>
          </a:p>
        </p:txBody>
      </p:sp>
    </p:spTree>
    <p:extLst>
      <p:ext uri="{BB962C8B-B14F-4D97-AF65-F5344CB8AC3E}">
        <p14:creationId xmlns:p14="http://schemas.microsoft.com/office/powerpoint/2010/main" val="1572438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t>22</a:t>
            </a:fld>
            <a:endParaRPr lang="en-US" dirty="0"/>
          </a:p>
        </p:txBody>
      </p:sp>
    </p:spTree>
    <p:extLst>
      <p:ext uri="{BB962C8B-B14F-4D97-AF65-F5344CB8AC3E}">
        <p14:creationId xmlns:p14="http://schemas.microsoft.com/office/powerpoint/2010/main" val="351483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2</a:t>
            </a:fld>
            <a:endParaRPr lang="en-US" dirty="0"/>
          </a:p>
        </p:txBody>
      </p:sp>
    </p:spTree>
    <p:extLst>
      <p:ext uri="{BB962C8B-B14F-4D97-AF65-F5344CB8AC3E}">
        <p14:creationId xmlns:p14="http://schemas.microsoft.com/office/powerpoint/2010/main" val="217088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23</a:t>
            </a:fld>
            <a:endParaRPr lang="en-US" dirty="0"/>
          </a:p>
        </p:txBody>
      </p:sp>
    </p:spTree>
    <p:extLst>
      <p:ext uri="{BB962C8B-B14F-4D97-AF65-F5344CB8AC3E}">
        <p14:creationId xmlns:p14="http://schemas.microsoft.com/office/powerpoint/2010/main" val="3404810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F1E04EB7-A8D7-4D8D-8930-9CC5C53FD05E}" type="slidenum">
              <a:rPr lang="en-US" smtClean="0"/>
              <a:t>24</a:t>
            </a:fld>
            <a:endParaRPr lang="en-US" dirty="0"/>
          </a:p>
        </p:txBody>
      </p:sp>
    </p:spTree>
    <p:extLst>
      <p:ext uri="{BB962C8B-B14F-4D97-AF65-F5344CB8AC3E}">
        <p14:creationId xmlns:p14="http://schemas.microsoft.com/office/powerpoint/2010/main" val="171792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t>25</a:t>
            </a:fld>
            <a:endParaRPr lang="en-US" dirty="0"/>
          </a:p>
        </p:txBody>
      </p:sp>
    </p:spTree>
    <p:extLst>
      <p:ext uri="{BB962C8B-B14F-4D97-AF65-F5344CB8AC3E}">
        <p14:creationId xmlns:p14="http://schemas.microsoft.com/office/powerpoint/2010/main" val="1811950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914780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27</a:t>
            </a:fld>
            <a:endParaRPr lang="en-US" dirty="0"/>
          </a:p>
        </p:txBody>
      </p:sp>
    </p:spTree>
    <p:extLst>
      <p:ext uri="{BB962C8B-B14F-4D97-AF65-F5344CB8AC3E}">
        <p14:creationId xmlns:p14="http://schemas.microsoft.com/office/powerpoint/2010/main" val="2241505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Cosmetic</a:t>
            </a:r>
            <a:r>
              <a:rPr lang="en-US" baseline="0" dirty="0" smtClean="0"/>
              <a:t> dentistry is a needed and desired area of dentistry, but it tends to draw a difficult patient population. You tend to have a patient who is:</a:t>
            </a:r>
          </a:p>
          <a:p>
            <a:pPr marL="171450" indent="-171450">
              <a:buFont typeface="Arial" panose="020B0604020202020204" pitchFamily="34" charset="0"/>
              <a:buChar char="•"/>
            </a:pPr>
            <a:r>
              <a:rPr lang="en-US" baseline="0" dirty="0" smtClean="0"/>
              <a:t>More critical of the results</a:t>
            </a:r>
          </a:p>
          <a:p>
            <a:pPr marL="171450" indent="-171450">
              <a:buFont typeface="Arial" panose="020B0604020202020204" pitchFamily="34" charset="0"/>
              <a:buChar char="•"/>
            </a:pPr>
            <a:r>
              <a:rPr lang="en-US" baseline="0" dirty="0" smtClean="0"/>
              <a:t>More demanding in terms of what they want</a:t>
            </a:r>
          </a:p>
          <a:p>
            <a:pPr marL="171450" indent="-171450">
              <a:buFont typeface="Arial" panose="020B0604020202020204" pitchFamily="34" charset="0"/>
              <a:buChar char="•"/>
            </a:pPr>
            <a:r>
              <a:rPr lang="en-US" baseline="0" dirty="0" smtClean="0"/>
              <a:t>Vocal about dissatisfaction</a:t>
            </a:r>
          </a:p>
          <a:p>
            <a:pPr marL="171450" indent="-171450">
              <a:buFont typeface="Arial" panose="020B0604020202020204" pitchFamily="34" charset="0"/>
              <a:buChar char="•"/>
            </a:pPr>
            <a:r>
              <a:rPr lang="en-US" baseline="0" dirty="0" smtClean="0"/>
              <a:t>Apt to request refunds</a:t>
            </a:r>
          </a:p>
          <a:p>
            <a:pPr marL="171450" indent="-171450">
              <a:buFont typeface="Arial" panose="020B0604020202020204" pitchFamily="34" charset="0"/>
              <a:buChar char="•"/>
            </a:pPr>
            <a:r>
              <a:rPr lang="en-US" baseline="0" dirty="0" smtClean="0"/>
              <a:t>Litigious – they are definitely apt to file Board Matters and Negative reviews. </a:t>
            </a:r>
          </a:p>
        </p:txBody>
      </p:sp>
      <p:sp>
        <p:nvSpPr>
          <p:cNvPr id="4" name="Slide Number Placeholder 3"/>
          <p:cNvSpPr>
            <a:spLocks noGrp="1"/>
          </p:cNvSpPr>
          <p:nvPr>
            <p:ph type="sldNum" sz="quarter" idx="10"/>
          </p:nvPr>
        </p:nvSpPr>
        <p:spPr/>
        <p:txBody>
          <a:bodyPr/>
          <a:lstStyle/>
          <a:p>
            <a:fld id="{F1E04EB7-A8D7-4D8D-8930-9CC5C53FD05E}" type="slidenum">
              <a:rPr lang="en-US" smtClean="0"/>
              <a:t>28</a:t>
            </a:fld>
            <a:endParaRPr lang="en-US" dirty="0"/>
          </a:p>
        </p:txBody>
      </p:sp>
    </p:spTree>
    <p:extLst>
      <p:ext uri="{BB962C8B-B14F-4D97-AF65-F5344CB8AC3E}">
        <p14:creationId xmlns:p14="http://schemas.microsoft.com/office/powerpoint/2010/main" val="3355277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473075"/>
            <a:ext cx="4972050" cy="2797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9093C-2330-49BE-94AF-5A246B0DCEF8}" type="slidenum">
              <a:rPr lang="en-US" smtClean="0"/>
              <a:pPr/>
              <a:t>29</a:t>
            </a:fld>
            <a:endParaRPr lang="en-US" dirty="0"/>
          </a:p>
        </p:txBody>
      </p:sp>
    </p:spTree>
    <p:extLst>
      <p:ext uri="{BB962C8B-B14F-4D97-AF65-F5344CB8AC3E}">
        <p14:creationId xmlns:p14="http://schemas.microsoft.com/office/powerpoint/2010/main" val="3904479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25-cosmetic-dentistry.pdf</a:t>
            </a:r>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30</a:t>
            </a:fld>
            <a:endParaRPr lang="en-US" dirty="0"/>
          </a:p>
        </p:txBody>
      </p:sp>
    </p:spTree>
    <p:extLst>
      <p:ext uri="{BB962C8B-B14F-4D97-AF65-F5344CB8AC3E}">
        <p14:creationId xmlns:p14="http://schemas.microsoft.com/office/powerpoint/2010/main" val="209700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129404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32</a:t>
            </a:fld>
            <a:endParaRPr lang="en-US" dirty="0"/>
          </a:p>
        </p:txBody>
      </p:sp>
    </p:spTree>
    <p:extLst>
      <p:ext uri="{BB962C8B-B14F-4D97-AF65-F5344CB8AC3E}">
        <p14:creationId xmlns:p14="http://schemas.microsoft.com/office/powerpoint/2010/main" val="181612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687388" y="612775"/>
            <a:ext cx="3810000" cy="214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89A1C4E-ED49-4CA2-888C-031EC627D60F}" type="slidenum">
              <a:rPr lang="en-US"/>
              <a:pPr>
                <a:defRPr/>
              </a:pPr>
              <a:t>3</a:t>
            </a:fld>
            <a:endParaRPr lang="en-US" dirty="0"/>
          </a:p>
        </p:txBody>
      </p:sp>
    </p:spTree>
    <p:extLst>
      <p:ext uri="{BB962C8B-B14F-4D97-AF65-F5344CB8AC3E}">
        <p14:creationId xmlns:p14="http://schemas.microsoft.com/office/powerpoint/2010/main" val="1021719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33</a:t>
            </a:fld>
            <a:endParaRPr lang="en-US" dirty="0"/>
          </a:p>
        </p:txBody>
      </p:sp>
    </p:spTree>
    <p:extLst>
      <p:ext uri="{BB962C8B-B14F-4D97-AF65-F5344CB8AC3E}">
        <p14:creationId xmlns:p14="http://schemas.microsoft.com/office/powerpoint/2010/main" val="541666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Dentists who promote themselves as cosmetic specialists must be especially careful that their advertising and marketing strategies don’t promise more than they can deliver. When in the market for “self-improvement,” some prospective patients hear only what they want to hear. For this reason, advertising strategies often are designed to promise emotional rather than physical results.</a:t>
            </a:r>
          </a:p>
          <a:p>
            <a:endParaRPr lang="en-US" dirty="0" smtClean="0"/>
          </a:p>
          <a:p>
            <a:r>
              <a:rPr lang="en-US" dirty="0" smtClean="0"/>
              <a:t>Examples of slogans that perpetuate emotional promises include: </a:t>
            </a:r>
          </a:p>
          <a:p>
            <a:pPr marL="171450" indent="-171450">
              <a:buFont typeface="Arial" panose="020B0604020202020204" pitchFamily="34" charset="0"/>
              <a:buChar char="•"/>
            </a:pPr>
            <a:r>
              <a:rPr lang="en-US" dirty="0" smtClean="0"/>
              <a:t>Change Your Life with</a:t>
            </a:r>
            <a:r>
              <a:rPr lang="en-US" baseline="0" dirty="0" smtClean="0"/>
              <a:t> a beautiful smile</a:t>
            </a:r>
            <a:endParaRPr lang="en-US" dirty="0" smtClean="0"/>
          </a:p>
          <a:p>
            <a:pPr marL="171450" indent="-171450">
              <a:buFont typeface="Arial" panose="020B0604020202020204" pitchFamily="34" charset="0"/>
              <a:buChar char="•"/>
            </a:pPr>
            <a:r>
              <a:rPr lang="en-US" dirty="0" smtClean="0"/>
              <a:t>The power of transformation </a:t>
            </a:r>
          </a:p>
          <a:p>
            <a:pPr marL="171450" indent="-171450">
              <a:buFont typeface="Arial" panose="020B0604020202020204" pitchFamily="34" charset="0"/>
              <a:buChar char="•"/>
            </a:pPr>
            <a:r>
              <a:rPr lang="en-US" dirty="0" smtClean="0"/>
              <a:t>Healthy teeth – for life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None of these slogans offers a specific physical result; rather, they </a:t>
            </a:r>
            <a:r>
              <a:rPr lang="en-US" b="1" dirty="0" smtClean="0"/>
              <a:t>promise idealized outcomes</a:t>
            </a:r>
            <a:r>
              <a:rPr lang="en-US" dirty="0" smtClean="0"/>
              <a:t>. This type of advertising may draw in potential clients, but it also may attract some people whose vision of change is impossible for even the most talented cosmetic dentist to help them achieve.</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Further, employees of dental practices that offer cosmetic services — in their eagerness to contribute to the success of the practice — might inadvertently mislead patients by referring to the dentists’ skills or past outcomes with glowing terms that could lead patients to expect the same perfect results, regardless of their individual circumstances. Thus, practice administration should clarify for all members of the team why particular marketing approaches are acceptable and why other tactics are unacceptable.</a:t>
            </a:r>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34</a:t>
            </a:fld>
            <a:endParaRPr lang="en-US" dirty="0"/>
          </a:p>
        </p:txBody>
      </p:sp>
    </p:spTree>
    <p:extLst>
      <p:ext uri="{BB962C8B-B14F-4D97-AF65-F5344CB8AC3E}">
        <p14:creationId xmlns:p14="http://schemas.microsoft.com/office/powerpoint/2010/main" val="1926889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1E04EB7-A8D7-4D8D-8930-9CC5C53FD05E}" type="slidenum">
              <a:rPr lang="en-US" smtClean="0"/>
              <a:t>35</a:t>
            </a:fld>
            <a:endParaRPr lang="en-US" dirty="0"/>
          </a:p>
        </p:txBody>
      </p:sp>
    </p:spTree>
    <p:extLst>
      <p:ext uri="{BB962C8B-B14F-4D97-AF65-F5344CB8AC3E}">
        <p14:creationId xmlns:p14="http://schemas.microsoft.com/office/powerpoint/2010/main" val="1886667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915803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37</a:t>
            </a:fld>
            <a:endParaRPr lang="en-US" dirty="0"/>
          </a:p>
        </p:txBody>
      </p:sp>
    </p:spTree>
    <p:extLst>
      <p:ext uri="{BB962C8B-B14F-4D97-AF65-F5344CB8AC3E}">
        <p14:creationId xmlns:p14="http://schemas.microsoft.com/office/powerpoint/2010/main" val="2610802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t>39</a:t>
            </a:fld>
            <a:endParaRPr lang="en-US" dirty="0"/>
          </a:p>
        </p:txBody>
      </p:sp>
    </p:spTree>
    <p:extLst>
      <p:ext uri="{BB962C8B-B14F-4D97-AF65-F5344CB8AC3E}">
        <p14:creationId xmlns:p14="http://schemas.microsoft.com/office/powerpoint/2010/main" val="891860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r>
              <a:rPr lang="en-US" dirty="0" smtClean="0">
                <a:ea typeface="MS PGothic" pitchFamily="34" charset="-128"/>
                <a:cs typeface="MS PGothic" charset="0"/>
              </a:rPr>
              <a:t>This is an emergency situation where finances have now come into play. Our insured, out of the kindness</a:t>
            </a:r>
            <a:r>
              <a:rPr lang="en-US" baseline="0" dirty="0" smtClean="0">
                <a:ea typeface="MS PGothic" pitchFamily="34" charset="-128"/>
                <a:cs typeface="MS PGothic" charset="0"/>
              </a:rPr>
              <a:t> of his heart agreed to undertake the extraction that he really wasn't comfortable with from the start. </a:t>
            </a:r>
          </a:p>
          <a:p>
            <a:pPr algn="l"/>
            <a:endParaRPr lang="en-US" baseline="0" dirty="0" smtClean="0">
              <a:ea typeface="MS PGothic" pitchFamily="34" charset="-128"/>
              <a:cs typeface="MS PGothic" charset="0"/>
            </a:endParaRPr>
          </a:p>
          <a:p>
            <a:pPr algn="l"/>
            <a:r>
              <a:rPr lang="en-US" baseline="0" dirty="0" smtClean="0">
                <a:ea typeface="MS PGothic" pitchFamily="34" charset="-128"/>
                <a:cs typeface="MS PGothic" charset="0"/>
              </a:rPr>
              <a:t>We always say that </a:t>
            </a:r>
            <a:r>
              <a:rPr lang="en-US" b="1" baseline="0" dirty="0" smtClean="0">
                <a:ea typeface="MS PGothic" pitchFamily="34" charset="-128"/>
                <a:cs typeface="MS PGothic" charset="0"/>
              </a:rPr>
              <a:t>no good deed goes unpunished</a:t>
            </a:r>
            <a:r>
              <a:rPr lang="en-US" b="0" baseline="0" dirty="0" smtClean="0">
                <a:ea typeface="MS PGothic" pitchFamily="34" charset="-128"/>
                <a:cs typeface="MS PGothic" charset="0"/>
              </a:rPr>
              <a:t> especially in patient selection cases. </a:t>
            </a:r>
            <a:endParaRPr lang="en-US" dirty="0" smtClean="0">
              <a:ea typeface="MS PGothic" pitchFamily="34" charset="-128"/>
              <a:cs typeface="MS PGothic" charset="0"/>
            </a:endParaRPr>
          </a:p>
          <a:p>
            <a:pPr algn="l"/>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3678288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41</a:t>
            </a:fld>
            <a:endParaRPr lang="en-US" dirty="0"/>
          </a:p>
        </p:txBody>
      </p:sp>
    </p:spTree>
    <p:extLst>
      <p:ext uri="{BB962C8B-B14F-4D97-AF65-F5344CB8AC3E}">
        <p14:creationId xmlns:p14="http://schemas.microsoft.com/office/powerpoint/2010/main" val="2095361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42</a:t>
            </a:fld>
            <a:endParaRPr lang="en-US" dirty="0"/>
          </a:p>
        </p:txBody>
      </p:sp>
    </p:spTree>
    <p:extLst>
      <p:ext uri="{BB962C8B-B14F-4D97-AF65-F5344CB8AC3E}">
        <p14:creationId xmlns:p14="http://schemas.microsoft.com/office/powerpoint/2010/main" val="1697552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the patient</a:t>
            </a:r>
            <a:r>
              <a:rPr lang="en-US" baseline="0" dirty="0" smtClean="0"/>
              <a:t> has a significant amount of dental issues, but they only want you to treat the one tooth?</a:t>
            </a:r>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43</a:t>
            </a:fld>
            <a:endParaRPr lang="en-US" dirty="0"/>
          </a:p>
        </p:txBody>
      </p:sp>
    </p:spTree>
    <p:extLst>
      <p:ext uri="{BB962C8B-B14F-4D97-AF65-F5344CB8AC3E}">
        <p14:creationId xmlns:p14="http://schemas.microsoft.com/office/powerpoint/2010/main" val="268687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1E04EB7-A8D7-4D8D-8930-9CC5C53FD05E}" type="slidenum">
              <a:rPr lang="en-US"/>
              <a:t>4</a:t>
            </a:fld>
            <a:endParaRPr lang="en-US" dirty="0"/>
          </a:p>
        </p:txBody>
      </p:sp>
    </p:spTree>
    <p:extLst>
      <p:ext uri="{BB962C8B-B14F-4D97-AF65-F5344CB8AC3E}">
        <p14:creationId xmlns:p14="http://schemas.microsoft.com/office/powerpoint/2010/main" val="4261008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3892471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832892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46</a:t>
            </a:fld>
            <a:endParaRPr lang="en-US" dirty="0"/>
          </a:p>
        </p:txBody>
      </p:sp>
    </p:spTree>
    <p:extLst>
      <p:ext uri="{BB962C8B-B14F-4D97-AF65-F5344CB8AC3E}">
        <p14:creationId xmlns:p14="http://schemas.microsoft.com/office/powerpoint/2010/main" val="3344713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1E04EB7-A8D7-4D8D-8930-9CC5C53FD05E}" type="slidenum">
              <a:rPr lang="en-US" smtClean="0"/>
              <a:t>47</a:t>
            </a:fld>
            <a:endParaRPr lang="en-US" dirty="0"/>
          </a:p>
        </p:txBody>
      </p:sp>
    </p:spTree>
    <p:extLst>
      <p:ext uri="{BB962C8B-B14F-4D97-AF65-F5344CB8AC3E}">
        <p14:creationId xmlns:p14="http://schemas.microsoft.com/office/powerpoint/2010/main" val="3277962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2916979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49</a:t>
            </a:fld>
            <a:endParaRPr lang="en-US" dirty="0"/>
          </a:p>
        </p:txBody>
      </p:sp>
    </p:spTree>
    <p:extLst>
      <p:ext uri="{BB962C8B-B14F-4D97-AF65-F5344CB8AC3E}">
        <p14:creationId xmlns:p14="http://schemas.microsoft.com/office/powerpoint/2010/main" val="1445597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F1E04EB7-A8D7-4D8D-8930-9CC5C53FD05E}" type="slidenum">
              <a:rPr lang="en-US" smtClean="0"/>
              <a:t>50</a:t>
            </a:fld>
            <a:endParaRPr lang="en-US" dirty="0"/>
          </a:p>
        </p:txBody>
      </p:sp>
    </p:spTree>
    <p:extLst>
      <p:ext uri="{BB962C8B-B14F-4D97-AF65-F5344CB8AC3E}">
        <p14:creationId xmlns:p14="http://schemas.microsoft.com/office/powerpoint/2010/main" val="2204574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t>51</a:t>
            </a:fld>
            <a:endParaRPr lang="en-US" dirty="0"/>
          </a:p>
        </p:txBody>
      </p:sp>
    </p:spTree>
    <p:extLst>
      <p:ext uri="{BB962C8B-B14F-4D97-AF65-F5344CB8AC3E}">
        <p14:creationId xmlns:p14="http://schemas.microsoft.com/office/powerpoint/2010/main" val="2538877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baseline="0" dirty="0" smtClean="0"/>
              <a:t> opinions</a:t>
            </a:r>
            <a:r>
              <a:rPr lang="en-US" dirty="0" smtClean="0"/>
              <a:t> are common and necessary in dentistry. It is not uncommon for patients</a:t>
            </a:r>
            <a:r>
              <a:rPr lang="en-US" baseline="0" dirty="0" smtClean="0"/>
              <a:t> to get a second opinion to check on both the necessity and cost of recommended treatment. </a:t>
            </a:r>
          </a:p>
          <a:p>
            <a:endParaRPr lang="en-US" baseline="0" dirty="0" smtClean="0"/>
          </a:p>
          <a:p>
            <a:r>
              <a:rPr lang="en-US" b="1" baseline="0" dirty="0" smtClean="0"/>
              <a:t>But</a:t>
            </a:r>
            <a:r>
              <a:rPr lang="en-US" b="0" baseline="0" dirty="0" smtClean="0"/>
              <a:t> hidden in 2nd opinions can be information-seeking for a board matter or lawsuit against another practitioner. </a:t>
            </a:r>
          </a:p>
          <a:p>
            <a:endParaRPr lang="en-US" b="0" baseline="0" dirty="0" smtClean="0"/>
          </a:p>
          <a:p>
            <a:r>
              <a:rPr lang="en-US" b="0" baseline="0" dirty="0" smtClean="0"/>
              <a:t>Be mindful if you have a patient who can't answer:</a:t>
            </a:r>
          </a:p>
          <a:p>
            <a:pPr marL="171450" indent="-171450">
              <a:buFont typeface="Arial" panose="020B0604020202020204" pitchFamily="34" charset="0"/>
              <a:buChar char="•"/>
            </a:pPr>
            <a:r>
              <a:rPr lang="en-US" b="0" baseline="0" dirty="0" smtClean="0"/>
              <a:t>Who is your current dentist</a:t>
            </a:r>
          </a:p>
          <a:p>
            <a:pPr marL="171450" indent="-171450">
              <a:buFont typeface="Arial" panose="020B0604020202020204" pitchFamily="34" charset="0"/>
              <a:buChar char="•"/>
            </a:pPr>
            <a:r>
              <a:rPr lang="en-US" b="0" baseline="0" dirty="0" smtClean="0"/>
              <a:t>When were you last seen</a:t>
            </a:r>
          </a:p>
          <a:p>
            <a:pPr marL="171450" indent="-171450">
              <a:buFont typeface="Arial" panose="020B0604020202020204" pitchFamily="34" charset="0"/>
              <a:buChar char="•"/>
            </a:pPr>
            <a:r>
              <a:rPr lang="en-US" b="0" baseline="0" dirty="0" smtClean="0"/>
              <a:t>Why did you select my office</a:t>
            </a:r>
            <a:r>
              <a:rPr lang="en-US" dirty="0" smtClean="0"/>
              <a:t> </a:t>
            </a:r>
          </a:p>
          <a:p>
            <a:pPr marL="171450" indent="-171450">
              <a:buFont typeface="Arial" panose="020B0604020202020204" pitchFamily="34" charset="0"/>
              <a:buChar char="•"/>
            </a:pPr>
            <a:r>
              <a:rPr lang="en-US" dirty="0" smtClean="0"/>
              <a:t>Why</a:t>
            </a:r>
            <a:r>
              <a:rPr lang="en-US" baseline="0" dirty="0" smtClean="0"/>
              <a:t> are you seeking a second opinion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If you have a patient who is evasive or you get a feeling that something is off, maybe pass on taking that patient on.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Goal</a:t>
            </a:r>
            <a:r>
              <a:rPr lang="en-US" b="0" baseline="0" dirty="0" smtClean="0"/>
              <a:t>: You want to avoid being put into a </a:t>
            </a:r>
            <a:r>
              <a:rPr lang="en-US" b="1" baseline="0" dirty="0" smtClean="0"/>
              <a:t>jousting situation</a:t>
            </a:r>
            <a:r>
              <a:rPr lang="en-US" b="0" baseline="0" dirty="0" smtClean="0"/>
              <a:t>. </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52</a:t>
            </a:fld>
            <a:endParaRPr lang="en-US" dirty="0"/>
          </a:p>
        </p:txBody>
      </p:sp>
    </p:spTree>
    <p:extLst>
      <p:ext uri="{BB962C8B-B14F-4D97-AF65-F5344CB8AC3E}">
        <p14:creationId xmlns:p14="http://schemas.microsoft.com/office/powerpoint/2010/main" val="37915907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 you can get previous treatment records, that</a:t>
            </a:r>
            <a:r>
              <a:rPr lang="en-US" baseline="0" dirty="0" smtClean="0"/>
              <a:t> is great. </a:t>
            </a:r>
          </a:p>
          <a:p>
            <a:pPr marL="171450" indent="-171450">
              <a:buFont typeface="Arial" panose="020B0604020202020204" pitchFamily="34" charset="0"/>
              <a:buChar char="•"/>
            </a:pPr>
            <a:r>
              <a:rPr lang="en-US" baseline="0" dirty="0" smtClean="0"/>
              <a:t>If you are hearing the patient's side of the story and something is not quite right, don't hesitate to pick up the phone and call the previous treatment dentist. </a:t>
            </a:r>
          </a:p>
          <a:p>
            <a:pPr marL="171450" indent="-171450">
              <a:buFont typeface="Arial" panose="020B0604020202020204" pitchFamily="34" charset="0"/>
              <a:buChar char="•"/>
            </a:pPr>
            <a:r>
              <a:rPr lang="en-US" baseline="0" dirty="0" smtClean="0"/>
              <a:t>If you are giving your opinion, don't add anything negative about the prior treating physician. </a:t>
            </a:r>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53</a:t>
            </a:fld>
            <a:endParaRPr lang="en-US" dirty="0"/>
          </a:p>
        </p:txBody>
      </p:sp>
    </p:spTree>
    <p:extLst>
      <p:ext uri="{BB962C8B-B14F-4D97-AF65-F5344CB8AC3E}">
        <p14:creationId xmlns:p14="http://schemas.microsoft.com/office/powerpoint/2010/main" val="3044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t>5</a:t>
            </a:fld>
            <a:endParaRPr lang="en-US" dirty="0"/>
          </a:p>
        </p:txBody>
      </p:sp>
    </p:spTree>
    <p:extLst>
      <p:ext uri="{BB962C8B-B14F-4D97-AF65-F5344CB8AC3E}">
        <p14:creationId xmlns:p14="http://schemas.microsoft.com/office/powerpoint/2010/main" val="32588350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28486794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endParaRPr lang="en-US" baseline="0" dirty="0" smtClean="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4169606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56</a:t>
            </a:fld>
            <a:endParaRPr lang="en-US" dirty="0"/>
          </a:p>
        </p:txBody>
      </p:sp>
    </p:spTree>
    <p:extLst>
      <p:ext uri="{BB962C8B-B14F-4D97-AF65-F5344CB8AC3E}">
        <p14:creationId xmlns:p14="http://schemas.microsoft.com/office/powerpoint/2010/main" val="595026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t>57</a:t>
            </a:fld>
            <a:endParaRPr lang="en-US" dirty="0"/>
          </a:p>
        </p:txBody>
      </p:sp>
    </p:spTree>
    <p:extLst>
      <p:ext uri="{BB962C8B-B14F-4D97-AF65-F5344CB8AC3E}">
        <p14:creationId xmlns:p14="http://schemas.microsoft.com/office/powerpoint/2010/main" val="37286302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t>59</a:t>
            </a:fld>
            <a:endParaRPr lang="en-US" dirty="0"/>
          </a:p>
        </p:txBody>
      </p:sp>
    </p:spTree>
    <p:extLst>
      <p:ext uri="{BB962C8B-B14F-4D97-AF65-F5344CB8AC3E}">
        <p14:creationId xmlns:p14="http://schemas.microsoft.com/office/powerpoint/2010/main" val="36381368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21979766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61</a:t>
            </a:fld>
            <a:endParaRPr lang="en-US" dirty="0"/>
          </a:p>
        </p:txBody>
      </p:sp>
    </p:spTree>
    <p:extLst>
      <p:ext uri="{BB962C8B-B14F-4D97-AF65-F5344CB8AC3E}">
        <p14:creationId xmlns:p14="http://schemas.microsoft.com/office/powerpoint/2010/main" val="30621964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baseline="0" dirty="0" smtClean="0"/>
              <a:t>Diagnosis</a:t>
            </a:r>
            <a:r>
              <a:rPr lang="en-US" b="0" baseline="0" dirty="0" smtClean="0"/>
              <a:t>: Some people are in denial about their diagnosis or a condition going on (not a priority or don't understand)</a:t>
            </a:r>
          </a:p>
          <a:p>
            <a:pPr marL="171450" indent="-171450">
              <a:buFont typeface="Arial" panose="020B0604020202020204" pitchFamily="34" charset="0"/>
              <a:buChar char="•"/>
            </a:pPr>
            <a:r>
              <a:rPr lang="en-US" b="1" baseline="0" dirty="0" smtClean="0"/>
              <a:t>Socioeconomic Factors</a:t>
            </a:r>
            <a:r>
              <a:rPr lang="en-US" b="0" baseline="0" dirty="0" smtClean="0"/>
              <a:t>: Monetary or transportation access</a:t>
            </a:r>
          </a:p>
          <a:p>
            <a:pPr marL="171450" indent="-171450">
              <a:buFont typeface="Arial" panose="020B0604020202020204" pitchFamily="34" charset="0"/>
              <a:buChar char="•"/>
            </a:pPr>
            <a:r>
              <a:rPr lang="en-US" b="1" baseline="0" dirty="0" smtClean="0"/>
              <a:t>Individual Traits</a:t>
            </a:r>
            <a:r>
              <a:rPr lang="en-US" b="0" baseline="0" dirty="0" smtClean="0"/>
              <a:t>: s</a:t>
            </a:r>
            <a:r>
              <a:rPr lang="en-US" sz="1200" b="0" i="0" kern="1200" dirty="0" smtClean="0">
                <a:solidFill>
                  <a:schemeClr val="tx1"/>
                </a:solidFill>
                <a:effectLst/>
                <a:latin typeface="+mn-lt"/>
                <a:ea typeface="+mn-ea"/>
                <a:cs typeface="+mn-cs"/>
              </a:rPr>
              <a:t>ome people may have cognitive or behavioral challenges that make compliance with care difficult, or they're entirely dependent on others to provide that care</a:t>
            </a:r>
          </a:p>
          <a:p>
            <a:pPr marL="171450" indent="-171450">
              <a:buFont typeface="Arial" panose="020B0604020202020204" pitchFamily="34" charset="0"/>
              <a:buChar char="•"/>
            </a:pPr>
            <a:r>
              <a:rPr lang="en-US" b="1" baseline="0" dirty="0" smtClean="0"/>
              <a:t>Lack of Understanding About Treatment</a:t>
            </a:r>
            <a:r>
              <a:rPr lang="en-US" b="0" baseline="0" dirty="0" smtClean="0"/>
              <a:t>: Patients may not understand the </a:t>
            </a:r>
            <a:r>
              <a:rPr lang="en-US" b="0" i="1" baseline="0" dirty="0" smtClean="0"/>
              <a:t>danger </a:t>
            </a:r>
            <a:r>
              <a:rPr lang="en-US" b="0" i="0" baseline="0" dirty="0" smtClean="0"/>
              <a:t>of not complying. </a:t>
            </a:r>
            <a:r>
              <a:rPr lang="en-US" b="0" baseline="0" dirty="0" smtClean="0"/>
              <a:t>We'll talk about this in one of our examples, but if you don't know </a:t>
            </a:r>
            <a:r>
              <a:rPr lang="en-US" b="0" i="1" baseline="0" dirty="0" smtClean="0"/>
              <a:t>why</a:t>
            </a:r>
            <a:r>
              <a:rPr lang="en-US" b="0" i="0" baseline="0" dirty="0" smtClean="0"/>
              <a:t> you're on a 3 month recall for hygiene or a watch on a problematic area, you're less inclined to comply</a:t>
            </a:r>
          </a:p>
          <a:p>
            <a:pPr marL="171450" indent="-171450">
              <a:buFont typeface="Arial" panose="020B0604020202020204" pitchFamily="34" charset="0"/>
              <a:buChar char="•"/>
            </a:pPr>
            <a:r>
              <a:rPr lang="en-US" b="1" i="0" baseline="0" dirty="0" smtClean="0"/>
              <a:t>Communication with Provider</a:t>
            </a:r>
            <a:r>
              <a:rPr lang="en-US" b="0" i="0" baseline="0" dirty="0" smtClean="0"/>
              <a:t>: Patients want to feel engaged, and a part of the team. If they don’t feel that way, compliance may be an issue. (More understanding of treatment plan and how it benefits them, more willing to comply)</a:t>
            </a:r>
            <a:endParaRPr lang="en-US" b="1" i="0" baseline="0" dirty="0" smtClean="0"/>
          </a:p>
          <a:p>
            <a:pPr marL="171450" indent="-171450">
              <a:buFont typeface="Arial" panose="020B0604020202020204" pitchFamily="34" charset="0"/>
              <a:buChar char="•"/>
            </a:pPr>
            <a:endParaRPr lang="en-US" b="1" baseline="0" dirty="0" smtClean="0"/>
          </a:p>
          <a:p>
            <a:pPr marL="171450" indent="-171450">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F1E04EB7-A8D7-4D8D-8930-9CC5C53FD05E}" type="slidenum">
              <a:rPr lang="en-US" smtClean="0"/>
              <a:t>63</a:t>
            </a:fld>
            <a:endParaRPr lang="en-US" dirty="0"/>
          </a:p>
        </p:txBody>
      </p:sp>
    </p:spTree>
    <p:extLst>
      <p:ext uri="{BB962C8B-B14F-4D97-AF65-F5344CB8AC3E}">
        <p14:creationId xmlns:p14="http://schemas.microsoft.com/office/powerpoint/2010/main" val="3908358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7064611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66</a:t>
            </a:fld>
            <a:endParaRPr lang="en-US" dirty="0"/>
          </a:p>
        </p:txBody>
      </p:sp>
    </p:spTree>
    <p:extLst>
      <p:ext uri="{BB962C8B-B14F-4D97-AF65-F5344CB8AC3E}">
        <p14:creationId xmlns:p14="http://schemas.microsoft.com/office/powerpoint/2010/main" val="105373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6</a:t>
            </a:fld>
            <a:endParaRPr lang="en-US" dirty="0"/>
          </a:p>
        </p:txBody>
      </p:sp>
    </p:spTree>
    <p:extLst>
      <p:ext uri="{BB962C8B-B14F-4D97-AF65-F5344CB8AC3E}">
        <p14:creationId xmlns:p14="http://schemas.microsoft.com/office/powerpoint/2010/main" val="38772355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t>69</a:t>
            </a:fld>
            <a:endParaRPr lang="en-US" dirty="0"/>
          </a:p>
        </p:txBody>
      </p:sp>
    </p:spTree>
    <p:extLst>
      <p:ext uri="{BB962C8B-B14F-4D97-AF65-F5344CB8AC3E}">
        <p14:creationId xmlns:p14="http://schemas.microsoft.com/office/powerpoint/2010/main" val="1312906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70</a:t>
            </a:fld>
            <a:endParaRPr lang="en-US" dirty="0">
              <a:solidFill>
                <a:prstClr val="black"/>
              </a:solidFill>
            </a:endParaRPr>
          </a:p>
        </p:txBody>
      </p:sp>
    </p:spTree>
    <p:extLst>
      <p:ext uri="{BB962C8B-B14F-4D97-AF65-F5344CB8AC3E}">
        <p14:creationId xmlns:p14="http://schemas.microsoft.com/office/powerpoint/2010/main" val="19219128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473075"/>
            <a:ext cx="4972050" cy="2797175"/>
          </a:xfrm>
        </p:spPr>
      </p:sp>
      <p:sp>
        <p:nvSpPr>
          <p:cNvPr id="3" name="Notes Placeholder 2"/>
          <p:cNvSpPr>
            <a:spLocks noGrp="1"/>
          </p:cNvSpPr>
          <p:nvPr>
            <p:ph type="body" idx="1"/>
          </p:nvPr>
        </p:nvSpPr>
        <p:spPr/>
        <p:txBody>
          <a:bodyPr/>
          <a:lstStyle/>
          <a:p>
            <a:r>
              <a:rPr lang="en-US" dirty="0"/>
              <a:t>Insert reference</a:t>
            </a:r>
          </a:p>
        </p:txBody>
      </p:sp>
      <p:sp>
        <p:nvSpPr>
          <p:cNvPr id="4" name="Slide Number Placeholder 3"/>
          <p:cNvSpPr>
            <a:spLocks noGrp="1"/>
          </p:cNvSpPr>
          <p:nvPr>
            <p:ph type="sldNum" sz="quarter" idx="5"/>
          </p:nvPr>
        </p:nvSpPr>
        <p:spPr/>
        <p:txBody>
          <a:bodyPr/>
          <a:lstStyle/>
          <a:p>
            <a:fld id="{9359093C-2330-49BE-94AF-5A246B0DCEF8}" type="slidenum">
              <a:rPr lang="en-US" smtClean="0"/>
              <a:pPr/>
              <a:t>74</a:t>
            </a:fld>
            <a:endParaRPr lang="en-US" dirty="0"/>
          </a:p>
        </p:txBody>
      </p:sp>
    </p:spTree>
    <p:extLst>
      <p:ext uri="{BB962C8B-B14F-4D97-AF65-F5344CB8AC3E}">
        <p14:creationId xmlns:p14="http://schemas.microsoft.com/office/powerpoint/2010/main" val="2125580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77</a:t>
            </a:fld>
            <a:endParaRPr lang="en-US" dirty="0"/>
          </a:p>
        </p:txBody>
      </p:sp>
    </p:spTree>
    <p:extLst>
      <p:ext uri="{BB962C8B-B14F-4D97-AF65-F5344CB8AC3E}">
        <p14:creationId xmlns:p14="http://schemas.microsoft.com/office/powerpoint/2010/main" val="2199399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l"/>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78</a:t>
            </a:fld>
            <a:endParaRPr lang="en-US" dirty="0">
              <a:solidFill>
                <a:prstClr val="black"/>
              </a:solidFill>
            </a:endParaRPr>
          </a:p>
        </p:txBody>
      </p:sp>
    </p:spTree>
    <p:extLst>
      <p:ext uri="{BB962C8B-B14F-4D97-AF65-F5344CB8AC3E}">
        <p14:creationId xmlns:p14="http://schemas.microsoft.com/office/powerpoint/2010/main" val="29668753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540927" y="4284760"/>
            <a:ext cx="6155737" cy="4623606"/>
          </a:xfrm>
        </p:spPr>
        <p:txBody>
          <a:bodyPr/>
          <a:lstStyle/>
          <a:p>
            <a:pPr algn="ctr"/>
            <a:endParaRPr lang="en-US" dirty="0">
              <a:ea typeface="MS PGothic"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C87968AD-6D58-5F4C-B13D-F2A249343FDE}" type="slidenum">
              <a:rPr lang="en-US">
                <a:solidFill>
                  <a:prstClr val="black"/>
                </a:solidFill>
              </a:rPr>
              <a:pPr>
                <a:defRPr/>
              </a:pPr>
              <a:t>79</a:t>
            </a:fld>
            <a:endParaRPr lang="en-US" dirty="0">
              <a:solidFill>
                <a:prstClr val="black"/>
              </a:solidFill>
            </a:endParaRPr>
          </a:p>
        </p:txBody>
      </p:sp>
    </p:spTree>
    <p:extLst>
      <p:ext uri="{BB962C8B-B14F-4D97-AF65-F5344CB8AC3E}">
        <p14:creationId xmlns:p14="http://schemas.microsoft.com/office/powerpoint/2010/main" val="9198546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473075"/>
            <a:ext cx="4972050" cy="2797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9093C-2330-49BE-94AF-5A246B0DCEF8}" type="slidenum">
              <a:rPr lang="en-US" smtClean="0"/>
              <a:pPr/>
              <a:t>80</a:t>
            </a:fld>
            <a:endParaRPr lang="en-US" dirty="0"/>
          </a:p>
        </p:txBody>
      </p:sp>
    </p:spTree>
    <p:extLst>
      <p:ext uri="{BB962C8B-B14F-4D97-AF65-F5344CB8AC3E}">
        <p14:creationId xmlns:p14="http://schemas.microsoft.com/office/powerpoint/2010/main" val="22257801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81</a:t>
            </a:fld>
            <a:endParaRPr lang="en-US" dirty="0"/>
          </a:p>
        </p:txBody>
      </p:sp>
    </p:spTree>
    <p:extLst>
      <p:ext uri="{BB962C8B-B14F-4D97-AF65-F5344CB8AC3E}">
        <p14:creationId xmlns:p14="http://schemas.microsoft.com/office/powerpoint/2010/main" val="1374145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04EB7-A8D7-4D8D-8930-9CC5C53FD05E}" type="slidenum">
              <a:rPr lang="en-US" smtClean="0"/>
              <a:t>82</a:t>
            </a:fld>
            <a:endParaRPr lang="en-US" dirty="0"/>
          </a:p>
        </p:txBody>
      </p:sp>
    </p:spTree>
    <p:extLst>
      <p:ext uri="{BB962C8B-B14F-4D97-AF65-F5344CB8AC3E}">
        <p14:creationId xmlns:p14="http://schemas.microsoft.com/office/powerpoint/2010/main" val="16926122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4663" y="473075"/>
            <a:ext cx="4968875" cy="2795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9093C-2330-49BE-94AF-5A246B0DCEF8}" type="slidenum">
              <a:rPr lang="en-US"/>
              <a:pPr/>
              <a:t>87</a:t>
            </a:fld>
            <a:endParaRPr lang="en-US" dirty="0"/>
          </a:p>
        </p:txBody>
      </p:sp>
    </p:spTree>
    <p:extLst>
      <p:ext uri="{BB962C8B-B14F-4D97-AF65-F5344CB8AC3E}">
        <p14:creationId xmlns:p14="http://schemas.microsoft.com/office/powerpoint/2010/main" val="1550598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7</a:t>
            </a:fld>
            <a:endParaRPr lang="en-US" dirty="0"/>
          </a:p>
        </p:txBody>
      </p:sp>
    </p:spTree>
    <p:extLst>
      <p:ext uri="{BB962C8B-B14F-4D97-AF65-F5344CB8AC3E}">
        <p14:creationId xmlns:p14="http://schemas.microsoft.com/office/powerpoint/2010/main" val="93045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smtClean="0"/>
              <a:t>8</a:t>
            </a:fld>
            <a:endParaRPr lang="en-US" dirty="0"/>
          </a:p>
        </p:txBody>
      </p:sp>
    </p:spTree>
    <p:extLst>
      <p:ext uri="{BB962C8B-B14F-4D97-AF65-F5344CB8AC3E}">
        <p14:creationId xmlns:p14="http://schemas.microsoft.com/office/powerpoint/2010/main" val="323991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04EB7-A8D7-4D8D-8930-9CC5C53FD05E}" type="slidenum">
              <a:rPr lang="en-US"/>
              <a:t>9</a:t>
            </a:fld>
            <a:endParaRPr lang="en-US" dirty="0"/>
          </a:p>
        </p:txBody>
      </p:sp>
    </p:spTree>
    <p:extLst>
      <p:ext uri="{BB962C8B-B14F-4D97-AF65-F5344CB8AC3E}">
        <p14:creationId xmlns:p14="http://schemas.microsoft.com/office/powerpoint/2010/main" val="4082632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0885EA-6B18-4D71-972A-068FF78F5987}"/>
              </a:ext>
            </a:extLst>
          </p:cNvPr>
          <p:cNvSpPr/>
          <p:nvPr/>
        </p:nvSpPr>
        <p:spPr>
          <a:xfrm>
            <a:off x="0" y="894"/>
            <a:ext cx="12192000" cy="6856214"/>
          </a:xfrm>
          <a:prstGeom prst="rect">
            <a:avLst/>
          </a:prstGeom>
          <a:gradFill>
            <a:gsLst>
              <a:gs pos="16000">
                <a:srgbClr val="002A88"/>
              </a:gs>
              <a:gs pos="79000">
                <a:srgbClr val="04003C"/>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A2215121-CA48-4D4D-B0FD-1D3BD52AFD4B}"/>
              </a:ext>
            </a:extLst>
          </p:cNvPr>
          <p:cNvSpPr>
            <a:spLocks noGrp="1"/>
          </p:cNvSpPr>
          <p:nvPr>
            <p:ph type="ctrTitle"/>
          </p:nvPr>
        </p:nvSpPr>
        <p:spPr>
          <a:xfrm>
            <a:off x="736600" y="1364718"/>
            <a:ext cx="10710333" cy="1859147"/>
          </a:xfrm>
        </p:spPr>
        <p:txBody>
          <a:bodyPr anchor="b">
            <a:no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62AD32F7-9D35-AB44-A743-E08C4C051515}"/>
              </a:ext>
            </a:extLst>
          </p:cNvPr>
          <p:cNvSpPr>
            <a:spLocks noGrp="1"/>
          </p:cNvSpPr>
          <p:nvPr>
            <p:ph type="subTitle" idx="1"/>
          </p:nvPr>
        </p:nvSpPr>
        <p:spPr>
          <a:xfrm>
            <a:off x="736600" y="3223865"/>
            <a:ext cx="10710333" cy="1332480"/>
          </a:xfrm>
        </p:spPr>
        <p:txBody>
          <a:bodyPr>
            <a:normAutofit/>
          </a:bodyPr>
          <a:lstStyle>
            <a:lvl1pPr marL="0" indent="0" algn="ctr">
              <a:buNone/>
              <a:defRPr sz="2400" b="1">
                <a:solidFill>
                  <a:schemeClr val="accent3"/>
                </a:solidFill>
                <a:latin typeface="+mj-lt"/>
              </a:defRPr>
            </a:lvl1pPr>
            <a:lvl2pPr marL="653109" indent="0" algn="ctr">
              <a:buNone/>
              <a:defRPr sz="2857"/>
            </a:lvl2pPr>
            <a:lvl3pPr marL="1306218" indent="0" algn="ctr">
              <a:buNone/>
              <a:defRPr sz="2572"/>
            </a:lvl3pPr>
            <a:lvl4pPr marL="1959327" indent="0" algn="ctr">
              <a:buNone/>
              <a:defRPr sz="2285"/>
            </a:lvl4pPr>
            <a:lvl5pPr marL="2612436" indent="0" algn="ctr">
              <a:buNone/>
              <a:defRPr sz="2285"/>
            </a:lvl5pPr>
            <a:lvl6pPr marL="3265545" indent="0" algn="ctr">
              <a:buNone/>
              <a:defRPr sz="2285"/>
            </a:lvl6pPr>
            <a:lvl7pPr marL="3918654" indent="0" algn="ctr">
              <a:buNone/>
              <a:defRPr sz="2285"/>
            </a:lvl7pPr>
            <a:lvl8pPr marL="4571764" indent="0" algn="ctr">
              <a:buNone/>
              <a:defRPr sz="2285"/>
            </a:lvl8pPr>
            <a:lvl9pPr marL="5224873" indent="0" algn="ctr">
              <a:buNone/>
              <a:defRPr sz="2285"/>
            </a:lvl9pPr>
          </a:lstStyle>
          <a:p>
            <a:r>
              <a:rPr lang="en-US" dirty="0"/>
              <a:t>Click to edit Master subtitle style</a:t>
            </a:r>
          </a:p>
        </p:txBody>
      </p:sp>
      <p:pic>
        <p:nvPicPr>
          <p:cNvPr id="5" name="Graphic 4">
            <a:extLst>
              <a:ext uri="{FF2B5EF4-FFF2-40B4-BE49-F238E27FC236}">
                <a16:creationId xmlns:a16="http://schemas.microsoft.com/office/drawing/2014/main" id="{72E510C9-7083-4F5A-A5CD-A1358F6AE3E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9020" y="5500998"/>
            <a:ext cx="3389521" cy="847380"/>
          </a:xfrm>
          <a:prstGeom prst="rect">
            <a:avLst/>
          </a:prstGeom>
        </p:spPr>
      </p:pic>
      <p:sp>
        <p:nvSpPr>
          <p:cNvPr id="4" name="Rectangle 3" hidden="1">
            <a:extLst>
              <a:ext uri="{FF2B5EF4-FFF2-40B4-BE49-F238E27FC236}">
                <a16:creationId xmlns:a16="http://schemas.microsoft.com/office/drawing/2014/main" id="{96E70CF6-21FD-499A-98E7-A525C7362B0A}"/>
              </a:ext>
            </a:extLst>
          </p:cNvPr>
          <p:cNvSpPr/>
          <p:nvPr>
            <p:custDataLst>
              <p:tags r:id="rId1"/>
            </p:custDataLst>
          </p:nvPr>
        </p:nvSpPr>
        <p:spPr>
          <a:xfrm>
            <a:off x="723900" y="5500998"/>
            <a:ext cx="3302410" cy="847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06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1B1A-193A-1F40-B2AB-0A9D2F74DF8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E4FCD71-99E5-D846-AD43-7B056FE628C6}"/>
              </a:ext>
            </a:extLst>
          </p:cNvPr>
          <p:cNvSpPr>
            <a:spLocks noGrp="1"/>
          </p:cNvSpPr>
          <p:nvPr>
            <p:ph sz="half" idx="1"/>
          </p:nvPr>
        </p:nvSpPr>
        <p:spPr>
          <a:xfrm>
            <a:off x="726570" y="855664"/>
            <a:ext cx="5281633" cy="53588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A06A599-343C-AF48-9F5E-ED2800F22C6D}"/>
              </a:ext>
            </a:extLst>
          </p:cNvPr>
          <p:cNvSpPr>
            <a:spLocks noGrp="1"/>
          </p:cNvSpPr>
          <p:nvPr>
            <p:ph sz="half" idx="2"/>
          </p:nvPr>
        </p:nvSpPr>
        <p:spPr>
          <a:xfrm>
            <a:off x="6191230" y="855664"/>
            <a:ext cx="5281633" cy="53588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A09E3-6341-2840-B4B2-446CB6BCD3DE}"/>
              </a:ext>
            </a:extLst>
          </p:cNvPr>
          <p:cNvSpPr>
            <a:spLocks noGrp="1"/>
          </p:cNvSpPr>
          <p:nvPr>
            <p:ph type="dt" sz="half" idx="10"/>
          </p:nvPr>
        </p:nvSpPr>
        <p:spPr/>
        <p:txBody>
          <a:bodyPr/>
          <a:lstStyle/>
          <a:p>
            <a:fld id="{932DD1C2-B208-4562-B8B9-3E9E71B15AEB}" type="datetime1">
              <a:rPr lang="en-US" smtClean="0"/>
              <a:t>1/26/2025</a:t>
            </a:fld>
            <a:endParaRPr lang="en-US" dirty="0"/>
          </a:p>
        </p:txBody>
      </p:sp>
      <p:sp>
        <p:nvSpPr>
          <p:cNvPr id="6" name="Footer Placeholder 5">
            <a:extLst>
              <a:ext uri="{FF2B5EF4-FFF2-40B4-BE49-F238E27FC236}">
                <a16:creationId xmlns:a16="http://schemas.microsoft.com/office/drawing/2014/main" id="{B061B294-4D04-E746-8221-395BE429F5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E9DF78-5CB3-4849-B9FC-1F1763722B41}"/>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8" name="Rectangle 7" hidden="1">
            <a:extLst>
              <a:ext uri="{FF2B5EF4-FFF2-40B4-BE49-F238E27FC236}">
                <a16:creationId xmlns:a16="http://schemas.microsoft.com/office/drawing/2014/main" id="{6B12440B-82B8-49BB-A179-16B2998F8E4C}"/>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50931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in Point /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453C17-7258-4AD7-9BE0-96A1045478F3}"/>
              </a:ext>
            </a:extLst>
          </p:cNvPr>
          <p:cNvSpPr>
            <a:spLocks noGrp="1"/>
          </p:cNvSpPr>
          <p:nvPr>
            <p:ph type="dt" sz="half" idx="10"/>
          </p:nvPr>
        </p:nvSpPr>
        <p:spPr/>
        <p:txBody>
          <a:bodyPr/>
          <a:lstStyle/>
          <a:p>
            <a:fld id="{0CA7E49E-8520-48E1-8F47-DB7F5A59BF68}" type="datetime1">
              <a:rPr lang="en-US" smtClean="0"/>
              <a:t>1/26/2025</a:t>
            </a:fld>
            <a:endParaRPr lang="en-US" dirty="0"/>
          </a:p>
        </p:txBody>
      </p:sp>
      <p:sp>
        <p:nvSpPr>
          <p:cNvPr id="4" name="Footer Placeholder 3">
            <a:extLst>
              <a:ext uri="{FF2B5EF4-FFF2-40B4-BE49-F238E27FC236}">
                <a16:creationId xmlns:a16="http://schemas.microsoft.com/office/drawing/2014/main" id="{424D930B-8A9B-465E-92CD-75EB247A0B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157046-792A-4788-B5CA-E9C55F23CA39}"/>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7" name="Text Placeholder 6">
            <a:extLst>
              <a:ext uri="{FF2B5EF4-FFF2-40B4-BE49-F238E27FC236}">
                <a16:creationId xmlns:a16="http://schemas.microsoft.com/office/drawing/2014/main" id="{3133373C-0DC7-4594-8F56-DA0E5C7B4D20}"/>
              </a:ext>
            </a:extLst>
          </p:cNvPr>
          <p:cNvSpPr>
            <a:spLocks noGrp="1"/>
          </p:cNvSpPr>
          <p:nvPr>
            <p:ph type="body" sz="quarter" idx="13" hasCustomPrompt="1"/>
          </p:nvPr>
        </p:nvSpPr>
        <p:spPr>
          <a:xfrm>
            <a:off x="723899" y="2025017"/>
            <a:ext cx="10744200" cy="2807966"/>
          </a:xfrm>
          <a:solidFill>
            <a:schemeClr val="accent1"/>
          </a:solidFill>
        </p:spPr>
        <p:txBody>
          <a:bodyPr anchor="ctr">
            <a:normAutofit/>
          </a:bodyPr>
          <a:lstStyle>
            <a:lvl1pPr marL="0" indent="0" algn="ctr">
              <a:buNone/>
              <a:defRPr sz="3600" b="1">
                <a:solidFill>
                  <a:schemeClr val="bg1"/>
                </a:solidFill>
                <a:latin typeface="+mj-lt"/>
              </a:defRPr>
            </a:lvl1pPr>
            <a:lvl2pPr algn="ctr">
              <a:defRPr/>
            </a:lvl2pPr>
            <a:lvl3pPr algn="ctr">
              <a:defRPr/>
            </a:lvl3pPr>
            <a:lvl4pPr algn="ctr">
              <a:defRPr/>
            </a:lvl4pPr>
            <a:lvl5pPr algn="ctr">
              <a:defRPr/>
            </a:lvl5pPr>
          </a:lstStyle>
          <a:p>
            <a:pPr lvl="0"/>
            <a:r>
              <a:rPr lang="en-US" dirty="0"/>
              <a:t>Add takeaway / quote / statement / stat and change color of textbox as needed </a:t>
            </a:r>
          </a:p>
        </p:txBody>
      </p:sp>
      <p:sp>
        <p:nvSpPr>
          <p:cNvPr id="10" name="Rectangle 9" hidden="1">
            <a:extLst>
              <a:ext uri="{FF2B5EF4-FFF2-40B4-BE49-F238E27FC236}">
                <a16:creationId xmlns:a16="http://schemas.microsoft.com/office/drawing/2014/main" id="{DFFA4450-53A1-4811-94EB-744A6A99036D}"/>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78976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FF83D-86B2-B744-9C83-3DB29D769510}"/>
              </a:ext>
            </a:extLst>
          </p:cNvPr>
          <p:cNvSpPr>
            <a:spLocks noGrp="1"/>
          </p:cNvSpPr>
          <p:nvPr>
            <p:ph idx="1"/>
          </p:nvPr>
        </p:nvSpPr>
        <p:spPr>
          <a:xfrm>
            <a:off x="726569" y="855407"/>
            <a:ext cx="7661771" cy="5350686"/>
          </a:xfrm>
        </p:spPr>
        <p:txBody>
          <a:bodyPr/>
          <a:lstStyle>
            <a:lvl1pPr>
              <a:defRPr sz="2000"/>
            </a:lvl1pPr>
            <a:lvl2pPr>
              <a:defRPr sz="1800"/>
            </a:lvl2pPr>
            <a:lvl3pPr>
              <a:defRPr sz="1800"/>
            </a:lvl3pPr>
            <a:lvl4pPr>
              <a:defRPr sz="1600"/>
            </a:lvl4pPr>
            <a:lvl5pPr>
              <a:defRPr sz="1600"/>
            </a:lvl5pPr>
            <a:lvl6pPr>
              <a:defRPr sz="2857"/>
            </a:lvl6pPr>
            <a:lvl7pPr>
              <a:defRPr sz="2857"/>
            </a:lvl7pPr>
            <a:lvl8pPr>
              <a:defRPr sz="2857"/>
            </a:lvl8pPr>
            <a:lvl9pPr>
              <a:defRPr sz="285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8D613F3-BF58-724B-9FC3-AA157BAE9F36}"/>
              </a:ext>
            </a:extLst>
          </p:cNvPr>
          <p:cNvSpPr>
            <a:spLocks noGrp="1"/>
          </p:cNvSpPr>
          <p:nvPr>
            <p:ph type="body" sz="half" idx="2"/>
          </p:nvPr>
        </p:nvSpPr>
        <p:spPr>
          <a:xfrm>
            <a:off x="8487177" y="855662"/>
            <a:ext cx="2979397" cy="5362575"/>
          </a:xfrm>
          <a:solidFill>
            <a:schemeClr val="tx2"/>
          </a:solidFill>
        </p:spPr>
        <p:txBody>
          <a:bodyPr anchor="ctr">
            <a:normAutofit/>
          </a:bodyPr>
          <a:lstStyle>
            <a:lvl1pPr marL="0" indent="0" algn="ctr">
              <a:buNone/>
              <a:defRPr sz="1800" b="1">
                <a:solidFill>
                  <a:schemeClr val="bg1"/>
                </a:solidFill>
                <a:latin typeface="+mj-lt"/>
              </a:defRPr>
            </a:lvl1pPr>
            <a:lvl2pPr marL="653109" indent="0">
              <a:buNone/>
              <a:defRPr sz="2000"/>
            </a:lvl2pPr>
            <a:lvl3pPr marL="1306218" indent="0">
              <a:buNone/>
              <a:defRPr sz="1715"/>
            </a:lvl3pPr>
            <a:lvl4pPr marL="1959327" indent="0">
              <a:buNone/>
              <a:defRPr sz="1428"/>
            </a:lvl4pPr>
            <a:lvl5pPr marL="2612436" indent="0">
              <a:buNone/>
              <a:defRPr sz="1428"/>
            </a:lvl5pPr>
            <a:lvl6pPr marL="3265545" indent="0">
              <a:buNone/>
              <a:defRPr sz="1428"/>
            </a:lvl6pPr>
            <a:lvl7pPr marL="3918654" indent="0">
              <a:buNone/>
              <a:defRPr sz="1428"/>
            </a:lvl7pPr>
            <a:lvl8pPr marL="4571764" indent="0">
              <a:buNone/>
              <a:defRPr sz="1428"/>
            </a:lvl8pPr>
            <a:lvl9pPr marL="5224873" indent="0">
              <a:buNone/>
              <a:defRPr sz="1428"/>
            </a:lvl9pPr>
          </a:lstStyle>
          <a:p>
            <a:pPr lvl="0"/>
            <a:r>
              <a:rPr lang="en-US"/>
              <a:t>Edit Master text styles</a:t>
            </a:r>
          </a:p>
        </p:txBody>
      </p:sp>
      <p:sp>
        <p:nvSpPr>
          <p:cNvPr id="5" name="Date Placeholder 4">
            <a:extLst>
              <a:ext uri="{FF2B5EF4-FFF2-40B4-BE49-F238E27FC236}">
                <a16:creationId xmlns:a16="http://schemas.microsoft.com/office/drawing/2014/main" id="{C33984B2-B9A6-BB42-BB99-BB239974F7EC}"/>
              </a:ext>
            </a:extLst>
          </p:cNvPr>
          <p:cNvSpPr>
            <a:spLocks noGrp="1"/>
          </p:cNvSpPr>
          <p:nvPr>
            <p:ph type="dt" sz="half" idx="10"/>
          </p:nvPr>
        </p:nvSpPr>
        <p:spPr/>
        <p:txBody>
          <a:bodyPr/>
          <a:lstStyle/>
          <a:p>
            <a:fld id="{DAF5B2D5-28BB-4232-A525-B24A04EE71CB}" type="datetime1">
              <a:rPr lang="en-US" smtClean="0"/>
              <a:t>1/26/2025</a:t>
            </a:fld>
            <a:endParaRPr lang="en-US" dirty="0"/>
          </a:p>
        </p:txBody>
      </p:sp>
      <p:sp>
        <p:nvSpPr>
          <p:cNvPr id="6" name="Footer Placeholder 5">
            <a:extLst>
              <a:ext uri="{FF2B5EF4-FFF2-40B4-BE49-F238E27FC236}">
                <a16:creationId xmlns:a16="http://schemas.microsoft.com/office/drawing/2014/main" id="{5B5E69B3-56DA-944E-9F0B-8E52A16DF7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CDF43D-6601-6248-AA5E-FC6E72A5A8F2}"/>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8" name="Title 7">
            <a:extLst>
              <a:ext uri="{FF2B5EF4-FFF2-40B4-BE49-F238E27FC236}">
                <a16:creationId xmlns:a16="http://schemas.microsoft.com/office/drawing/2014/main" id="{11367FFD-A968-49DF-AC50-8C55CD8A0C90}"/>
              </a:ext>
            </a:extLst>
          </p:cNvPr>
          <p:cNvSpPr>
            <a:spLocks noGrp="1"/>
          </p:cNvSpPr>
          <p:nvPr>
            <p:ph type="title"/>
          </p:nvPr>
        </p:nvSpPr>
        <p:spPr/>
        <p:txBody>
          <a:bodyPr/>
          <a:lstStyle/>
          <a:p>
            <a:r>
              <a:rPr lang="en-US"/>
              <a:t>Click to edit Master title style</a:t>
            </a:r>
          </a:p>
        </p:txBody>
      </p:sp>
      <p:sp>
        <p:nvSpPr>
          <p:cNvPr id="9" name="Rectangle 8" hidden="1">
            <a:extLst>
              <a:ext uri="{FF2B5EF4-FFF2-40B4-BE49-F238E27FC236}">
                <a16:creationId xmlns:a16="http://schemas.microsoft.com/office/drawing/2014/main" id="{82F75050-2159-4314-A8A6-F31BFBC46EA2}"/>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693709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86A1E-9049-0F43-BE0A-906179F5CE15}"/>
              </a:ext>
            </a:extLst>
          </p:cNvPr>
          <p:cNvSpPr>
            <a:spLocks noGrp="1"/>
          </p:cNvSpPr>
          <p:nvPr>
            <p:ph type="dt" sz="half" idx="10"/>
          </p:nvPr>
        </p:nvSpPr>
        <p:spPr/>
        <p:txBody>
          <a:bodyPr/>
          <a:lstStyle/>
          <a:p>
            <a:fld id="{708111A3-0FE3-4FBC-BE91-E192DED52CB4}" type="datetime1">
              <a:rPr lang="en-US" smtClean="0"/>
              <a:t>1/26/2025</a:t>
            </a:fld>
            <a:endParaRPr lang="en-US" dirty="0"/>
          </a:p>
        </p:txBody>
      </p:sp>
      <p:sp>
        <p:nvSpPr>
          <p:cNvPr id="3" name="Footer Placeholder 2">
            <a:extLst>
              <a:ext uri="{FF2B5EF4-FFF2-40B4-BE49-F238E27FC236}">
                <a16:creationId xmlns:a16="http://schemas.microsoft.com/office/drawing/2014/main" id="{1434A5AD-F092-F342-A9CB-26ADA6CAC8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DCB0A3B-B17C-C643-8EA2-B56455436C8C}"/>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7" name="Rectangle 6" hidden="1">
            <a:extLst>
              <a:ext uri="{FF2B5EF4-FFF2-40B4-BE49-F238E27FC236}">
                <a16:creationId xmlns:a16="http://schemas.microsoft.com/office/drawing/2014/main" id="{BDB5A986-3CC4-4068-9673-999468AFDB9F}"/>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243775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41EC-0138-4DE4-AE99-9A5220A5A794}"/>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02091DE6-9757-4FF4-B09E-C0013B9D7A91}"/>
              </a:ext>
            </a:extLst>
          </p:cNvPr>
          <p:cNvSpPr>
            <a:spLocks noGrp="1"/>
          </p:cNvSpPr>
          <p:nvPr>
            <p:ph type="pic" sz="quarter" idx="13" hasCustomPrompt="1"/>
          </p:nvPr>
        </p:nvSpPr>
        <p:spPr>
          <a:xfrm>
            <a:off x="736603" y="1193105"/>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4" name="Picture Placeholder 13">
            <a:extLst>
              <a:ext uri="{FF2B5EF4-FFF2-40B4-BE49-F238E27FC236}">
                <a16:creationId xmlns:a16="http://schemas.microsoft.com/office/drawing/2014/main" id="{B7AD1791-C116-44D1-8342-307A77972B2F}"/>
              </a:ext>
            </a:extLst>
          </p:cNvPr>
          <p:cNvSpPr>
            <a:spLocks noGrp="1"/>
          </p:cNvSpPr>
          <p:nvPr>
            <p:ph type="pic" sz="quarter" idx="14" hasCustomPrompt="1"/>
          </p:nvPr>
        </p:nvSpPr>
        <p:spPr>
          <a:xfrm>
            <a:off x="735757" y="2436317"/>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6" name="Picture Placeholder 15">
            <a:extLst>
              <a:ext uri="{FF2B5EF4-FFF2-40B4-BE49-F238E27FC236}">
                <a16:creationId xmlns:a16="http://schemas.microsoft.com/office/drawing/2014/main" id="{A624C46F-9E17-4F79-AA19-1EEFE78D3ED6}"/>
              </a:ext>
            </a:extLst>
          </p:cNvPr>
          <p:cNvSpPr>
            <a:spLocks noGrp="1"/>
          </p:cNvSpPr>
          <p:nvPr>
            <p:ph type="pic" sz="quarter" idx="15" hasCustomPrompt="1"/>
          </p:nvPr>
        </p:nvSpPr>
        <p:spPr>
          <a:xfrm>
            <a:off x="735757" y="3683793"/>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8" name="Picture Placeholder 17">
            <a:extLst>
              <a:ext uri="{FF2B5EF4-FFF2-40B4-BE49-F238E27FC236}">
                <a16:creationId xmlns:a16="http://schemas.microsoft.com/office/drawing/2014/main" id="{E6F49704-7B4C-435B-B0A9-B43AD0E00B70}"/>
              </a:ext>
            </a:extLst>
          </p:cNvPr>
          <p:cNvSpPr>
            <a:spLocks noGrp="1"/>
          </p:cNvSpPr>
          <p:nvPr>
            <p:ph type="pic" sz="quarter" idx="16" hasCustomPrompt="1"/>
          </p:nvPr>
        </p:nvSpPr>
        <p:spPr>
          <a:xfrm>
            <a:off x="735757" y="4931269"/>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20" name="Text Placeholder 19">
            <a:extLst>
              <a:ext uri="{FF2B5EF4-FFF2-40B4-BE49-F238E27FC236}">
                <a16:creationId xmlns:a16="http://schemas.microsoft.com/office/drawing/2014/main" id="{048EBB51-3DD1-43E0-85E4-BBAF9815846F}"/>
              </a:ext>
            </a:extLst>
          </p:cNvPr>
          <p:cNvSpPr>
            <a:spLocks noGrp="1"/>
          </p:cNvSpPr>
          <p:nvPr>
            <p:ph type="body" sz="quarter" idx="17" hasCustomPrompt="1"/>
          </p:nvPr>
        </p:nvSpPr>
        <p:spPr>
          <a:xfrm>
            <a:off x="1784988" y="1453659"/>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2" name="Text Placeholder 21">
            <a:extLst>
              <a:ext uri="{FF2B5EF4-FFF2-40B4-BE49-F238E27FC236}">
                <a16:creationId xmlns:a16="http://schemas.microsoft.com/office/drawing/2014/main" id="{B652FA6D-B8C8-4A78-82B7-708F6D21C27B}"/>
              </a:ext>
            </a:extLst>
          </p:cNvPr>
          <p:cNvSpPr>
            <a:spLocks noGrp="1"/>
          </p:cNvSpPr>
          <p:nvPr>
            <p:ph type="body" sz="quarter" idx="18" hasCustomPrompt="1"/>
          </p:nvPr>
        </p:nvSpPr>
        <p:spPr>
          <a:xfrm>
            <a:off x="1784989" y="2696871"/>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4" name="Text Placeholder 23">
            <a:extLst>
              <a:ext uri="{FF2B5EF4-FFF2-40B4-BE49-F238E27FC236}">
                <a16:creationId xmlns:a16="http://schemas.microsoft.com/office/drawing/2014/main" id="{EA753D7B-98DC-479D-9880-76B797956B40}"/>
              </a:ext>
            </a:extLst>
          </p:cNvPr>
          <p:cNvSpPr>
            <a:spLocks noGrp="1"/>
          </p:cNvSpPr>
          <p:nvPr>
            <p:ph type="body" sz="quarter" idx="19" hasCustomPrompt="1"/>
          </p:nvPr>
        </p:nvSpPr>
        <p:spPr>
          <a:xfrm>
            <a:off x="1784989" y="3944347"/>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6" name="Text Placeholder 25">
            <a:extLst>
              <a:ext uri="{FF2B5EF4-FFF2-40B4-BE49-F238E27FC236}">
                <a16:creationId xmlns:a16="http://schemas.microsoft.com/office/drawing/2014/main" id="{BE1FCCB2-14A7-45A9-B19B-0EA3718AF12A}"/>
              </a:ext>
            </a:extLst>
          </p:cNvPr>
          <p:cNvSpPr>
            <a:spLocks noGrp="1"/>
          </p:cNvSpPr>
          <p:nvPr>
            <p:ph type="body" sz="quarter" idx="20" hasCustomPrompt="1"/>
          </p:nvPr>
        </p:nvSpPr>
        <p:spPr>
          <a:xfrm>
            <a:off x="1784989" y="5191823"/>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8" name="Picture Placeholder 27">
            <a:extLst>
              <a:ext uri="{FF2B5EF4-FFF2-40B4-BE49-F238E27FC236}">
                <a16:creationId xmlns:a16="http://schemas.microsoft.com/office/drawing/2014/main" id="{0A7B97EF-654A-4399-922B-00908C0B894F}"/>
              </a:ext>
            </a:extLst>
          </p:cNvPr>
          <p:cNvSpPr>
            <a:spLocks noGrp="1"/>
          </p:cNvSpPr>
          <p:nvPr>
            <p:ph type="pic" sz="quarter" idx="21" hasCustomPrompt="1"/>
          </p:nvPr>
        </p:nvSpPr>
        <p:spPr>
          <a:xfrm>
            <a:off x="6281696" y="1193105"/>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0" name="Picture Placeholder 29">
            <a:extLst>
              <a:ext uri="{FF2B5EF4-FFF2-40B4-BE49-F238E27FC236}">
                <a16:creationId xmlns:a16="http://schemas.microsoft.com/office/drawing/2014/main" id="{04370EF0-E179-46C9-9E26-7F3862BC11C7}"/>
              </a:ext>
            </a:extLst>
          </p:cNvPr>
          <p:cNvSpPr>
            <a:spLocks noGrp="1"/>
          </p:cNvSpPr>
          <p:nvPr>
            <p:ph type="pic" sz="quarter" idx="22" hasCustomPrompt="1"/>
          </p:nvPr>
        </p:nvSpPr>
        <p:spPr>
          <a:xfrm>
            <a:off x="6281696" y="2436317"/>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2" name="Picture Placeholder 31">
            <a:extLst>
              <a:ext uri="{FF2B5EF4-FFF2-40B4-BE49-F238E27FC236}">
                <a16:creationId xmlns:a16="http://schemas.microsoft.com/office/drawing/2014/main" id="{B22EA77D-2B89-48F1-809A-21A7443F39CB}"/>
              </a:ext>
            </a:extLst>
          </p:cNvPr>
          <p:cNvSpPr>
            <a:spLocks noGrp="1"/>
          </p:cNvSpPr>
          <p:nvPr>
            <p:ph type="pic" sz="quarter" idx="23" hasCustomPrompt="1"/>
          </p:nvPr>
        </p:nvSpPr>
        <p:spPr>
          <a:xfrm>
            <a:off x="6281696" y="3688670"/>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4" name="Picture Placeholder 33">
            <a:extLst>
              <a:ext uri="{FF2B5EF4-FFF2-40B4-BE49-F238E27FC236}">
                <a16:creationId xmlns:a16="http://schemas.microsoft.com/office/drawing/2014/main" id="{90B09503-3FEF-4CCF-9778-B379C442CEA3}"/>
              </a:ext>
            </a:extLst>
          </p:cNvPr>
          <p:cNvSpPr>
            <a:spLocks noGrp="1"/>
          </p:cNvSpPr>
          <p:nvPr>
            <p:ph type="pic" sz="quarter" idx="24" hasCustomPrompt="1"/>
          </p:nvPr>
        </p:nvSpPr>
        <p:spPr>
          <a:xfrm>
            <a:off x="6281696" y="4931271"/>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6" name="Text Placeholder 35">
            <a:extLst>
              <a:ext uri="{FF2B5EF4-FFF2-40B4-BE49-F238E27FC236}">
                <a16:creationId xmlns:a16="http://schemas.microsoft.com/office/drawing/2014/main" id="{E4204AE6-3065-4932-9FF7-460921375E64}"/>
              </a:ext>
            </a:extLst>
          </p:cNvPr>
          <p:cNvSpPr>
            <a:spLocks noGrp="1"/>
          </p:cNvSpPr>
          <p:nvPr>
            <p:ph type="body" sz="quarter" idx="25" hasCustomPrompt="1"/>
          </p:nvPr>
        </p:nvSpPr>
        <p:spPr>
          <a:xfrm>
            <a:off x="7360901" y="1453659"/>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38" name="Text Placeholder 37">
            <a:extLst>
              <a:ext uri="{FF2B5EF4-FFF2-40B4-BE49-F238E27FC236}">
                <a16:creationId xmlns:a16="http://schemas.microsoft.com/office/drawing/2014/main" id="{EC258CB3-809B-4E55-9D97-E236614394CF}"/>
              </a:ext>
            </a:extLst>
          </p:cNvPr>
          <p:cNvSpPr>
            <a:spLocks noGrp="1"/>
          </p:cNvSpPr>
          <p:nvPr>
            <p:ph type="body" sz="quarter" idx="26" hasCustomPrompt="1"/>
          </p:nvPr>
        </p:nvSpPr>
        <p:spPr>
          <a:xfrm>
            <a:off x="7360901" y="2696871"/>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40" name="Text Placeholder 39">
            <a:extLst>
              <a:ext uri="{FF2B5EF4-FFF2-40B4-BE49-F238E27FC236}">
                <a16:creationId xmlns:a16="http://schemas.microsoft.com/office/drawing/2014/main" id="{F8D6D001-984E-4D2F-8FDA-6F3F609E8063}"/>
              </a:ext>
            </a:extLst>
          </p:cNvPr>
          <p:cNvSpPr>
            <a:spLocks noGrp="1"/>
          </p:cNvSpPr>
          <p:nvPr>
            <p:ph type="body" sz="quarter" idx="27" hasCustomPrompt="1"/>
          </p:nvPr>
        </p:nvSpPr>
        <p:spPr>
          <a:xfrm>
            <a:off x="7360901" y="3944347"/>
            <a:ext cx="4084959" cy="173736"/>
          </a:xfrm>
        </p:spPr>
        <p:txBody>
          <a:bodyPr anchor="ctr">
            <a:noAutofit/>
          </a:bodyPr>
          <a:lstStyle>
            <a:lvl1pPr marL="0" indent="0">
              <a:buNone/>
              <a:defRPr sz="1600" b="1">
                <a:solidFill>
                  <a:schemeClr val="tx2"/>
                </a:solidFill>
                <a:latin typeface="+mj-lt"/>
              </a:defRPr>
            </a:lvl1pPr>
            <a:lvl2pPr marL="112711" indent="0">
              <a:buNone/>
              <a:defRPr/>
            </a:lvl2pPr>
          </a:lstStyle>
          <a:p>
            <a:pPr lvl="0"/>
            <a:r>
              <a:rPr lang="en-US" dirty="0"/>
              <a:t>Click to insert name</a:t>
            </a:r>
          </a:p>
        </p:txBody>
      </p:sp>
      <p:sp>
        <p:nvSpPr>
          <p:cNvPr id="42" name="Text Placeholder 41">
            <a:extLst>
              <a:ext uri="{FF2B5EF4-FFF2-40B4-BE49-F238E27FC236}">
                <a16:creationId xmlns:a16="http://schemas.microsoft.com/office/drawing/2014/main" id="{0275046B-85D4-40B0-974A-EC444D6C6133}"/>
              </a:ext>
            </a:extLst>
          </p:cNvPr>
          <p:cNvSpPr>
            <a:spLocks noGrp="1"/>
          </p:cNvSpPr>
          <p:nvPr>
            <p:ph type="body" sz="quarter" idx="28" hasCustomPrompt="1"/>
          </p:nvPr>
        </p:nvSpPr>
        <p:spPr>
          <a:xfrm>
            <a:off x="7360901" y="5191823"/>
            <a:ext cx="4084959" cy="173736"/>
          </a:xfrm>
        </p:spPr>
        <p:txBody>
          <a:bodyPr anchor="ctr">
            <a:noAutofit/>
          </a:bodyPr>
          <a:lstStyle>
            <a:lvl1pPr marL="0" indent="0">
              <a:buNone/>
              <a:defRPr sz="1600" b="1">
                <a:solidFill>
                  <a:schemeClr val="tx2"/>
                </a:solidFill>
                <a:latin typeface="+mj-lt"/>
              </a:defRPr>
            </a:lvl1pPr>
            <a:lvl2pPr marL="112711" indent="0">
              <a:buNone/>
              <a:defRPr/>
            </a:lvl2pPr>
          </a:lstStyle>
          <a:p>
            <a:pPr lvl="0"/>
            <a:r>
              <a:rPr lang="en-US" dirty="0"/>
              <a:t>Click to insert name</a:t>
            </a:r>
          </a:p>
        </p:txBody>
      </p:sp>
      <p:sp>
        <p:nvSpPr>
          <p:cNvPr id="44" name="Text Placeholder 43">
            <a:extLst>
              <a:ext uri="{FF2B5EF4-FFF2-40B4-BE49-F238E27FC236}">
                <a16:creationId xmlns:a16="http://schemas.microsoft.com/office/drawing/2014/main" id="{F18208AC-A0A1-40B9-92BE-7A9902664863}"/>
              </a:ext>
            </a:extLst>
          </p:cNvPr>
          <p:cNvSpPr>
            <a:spLocks noGrp="1"/>
          </p:cNvSpPr>
          <p:nvPr>
            <p:ph type="body" sz="quarter" idx="29" hasCustomPrompt="1"/>
          </p:nvPr>
        </p:nvSpPr>
        <p:spPr>
          <a:xfrm>
            <a:off x="1784988" y="1659239"/>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46" name="Text Placeholder 45">
            <a:extLst>
              <a:ext uri="{FF2B5EF4-FFF2-40B4-BE49-F238E27FC236}">
                <a16:creationId xmlns:a16="http://schemas.microsoft.com/office/drawing/2014/main" id="{BE580B3F-D345-409E-A1E3-D30B57D2A3F7}"/>
              </a:ext>
            </a:extLst>
          </p:cNvPr>
          <p:cNvSpPr>
            <a:spLocks noGrp="1"/>
          </p:cNvSpPr>
          <p:nvPr>
            <p:ph type="body" sz="quarter" idx="30" hasCustomPrompt="1"/>
          </p:nvPr>
        </p:nvSpPr>
        <p:spPr>
          <a:xfrm>
            <a:off x="1784989" y="2906327"/>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48" name="Text Placeholder 47">
            <a:extLst>
              <a:ext uri="{FF2B5EF4-FFF2-40B4-BE49-F238E27FC236}">
                <a16:creationId xmlns:a16="http://schemas.microsoft.com/office/drawing/2014/main" id="{4EFA9CFB-0285-4E07-8E72-0E78463D1A25}"/>
              </a:ext>
            </a:extLst>
          </p:cNvPr>
          <p:cNvSpPr>
            <a:spLocks noGrp="1"/>
          </p:cNvSpPr>
          <p:nvPr>
            <p:ph type="body" sz="quarter" idx="31" hasCustomPrompt="1"/>
          </p:nvPr>
        </p:nvSpPr>
        <p:spPr>
          <a:xfrm>
            <a:off x="1784989" y="4143553"/>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0" name="Text Placeholder 49">
            <a:extLst>
              <a:ext uri="{FF2B5EF4-FFF2-40B4-BE49-F238E27FC236}">
                <a16:creationId xmlns:a16="http://schemas.microsoft.com/office/drawing/2014/main" id="{0ACE9153-8BF7-4F98-A1F0-9C7C3A1A0457}"/>
              </a:ext>
            </a:extLst>
          </p:cNvPr>
          <p:cNvSpPr>
            <a:spLocks noGrp="1"/>
          </p:cNvSpPr>
          <p:nvPr>
            <p:ph type="body" sz="quarter" idx="32" hasCustomPrompt="1"/>
          </p:nvPr>
        </p:nvSpPr>
        <p:spPr>
          <a:xfrm>
            <a:off x="1784989" y="5395962"/>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52" name="Text Placeholder 51">
            <a:extLst>
              <a:ext uri="{FF2B5EF4-FFF2-40B4-BE49-F238E27FC236}">
                <a16:creationId xmlns:a16="http://schemas.microsoft.com/office/drawing/2014/main" id="{204D67AE-9D0B-4C5D-A014-244BFEA1C4FE}"/>
              </a:ext>
            </a:extLst>
          </p:cNvPr>
          <p:cNvSpPr>
            <a:spLocks noGrp="1"/>
          </p:cNvSpPr>
          <p:nvPr>
            <p:ph type="body" sz="quarter" idx="33" hasCustomPrompt="1"/>
          </p:nvPr>
        </p:nvSpPr>
        <p:spPr>
          <a:xfrm>
            <a:off x="7360901" y="1659239"/>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4" name="Text Placeholder 53">
            <a:extLst>
              <a:ext uri="{FF2B5EF4-FFF2-40B4-BE49-F238E27FC236}">
                <a16:creationId xmlns:a16="http://schemas.microsoft.com/office/drawing/2014/main" id="{4AC9D7EE-310E-477E-A612-53CF908A2BC6}"/>
              </a:ext>
            </a:extLst>
          </p:cNvPr>
          <p:cNvSpPr>
            <a:spLocks noGrp="1"/>
          </p:cNvSpPr>
          <p:nvPr>
            <p:ph type="body" sz="quarter" idx="34" hasCustomPrompt="1"/>
          </p:nvPr>
        </p:nvSpPr>
        <p:spPr>
          <a:xfrm>
            <a:off x="7360901" y="2908441"/>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56" name="Text Placeholder 55">
            <a:extLst>
              <a:ext uri="{FF2B5EF4-FFF2-40B4-BE49-F238E27FC236}">
                <a16:creationId xmlns:a16="http://schemas.microsoft.com/office/drawing/2014/main" id="{B0585990-F104-450D-AEC0-B8D5EBCD73FD}"/>
              </a:ext>
            </a:extLst>
          </p:cNvPr>
          <p:cNvSpPr>
            <a:spLocks noGrp="1"/>
          </p:cNvSpPr>
          <p:nvPr>
            <p:ph type="body" sz="quarter" idx="35" hasCustomPrompt="1"/>
          </p:nvPr>
        </p:nvSpPr>
        <p:spPr>
          <a:xfrm>
            <a:off x="7360901" y="4141964"/>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8" name="Text Placeholder 57">
            <a:extLst>
              <a:ext uri="{FF2B5EF4-FFF2-40B4-BE49-F238E27FC236}">
                <a16:creationId xmlns:a16="http://schemas.microsoft.com/office/drawing/2014/main" id="{AF51DC81-E1CE-4439-A97C-6BF06C65561A}"/>
              </a:ext>
            </a:extLst>
          </p:cNvPr>
          <p:cNvSpPr>
            <a:spLocks noGrp="1"/>
          </p:cNvSpPr>
          <p:nvPr>
            <p:ph type="body" sz="quarter" idx="36" hasCustomPrompt="1"/>
          </p:nvPr>
        </p:nvSpPr>
        <p:spPr>
          <a:xfrm>
            <a:off x="7360901" y="5397702"/>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60" name="Text Placeholder 59">
            <a:extLst>
              <a:ext uri="{FF2B5EF4-FFF2-40B4-BE49-F238E27FC236}">
                <a16:creationId xmlns:a16="http://schemas.microsoft.com/office/drawing/2014/main" id="{1C0B8854-C98C-4016-93D9-7B45F5F49115}"/>
              </a:ext>
            </a:extLst>
          </p:cNvPr>
          <p:cNvSpPr>
            <a:spLocks noGrp="1"/>
          </p:cNvSpPr>
          <p:nvPr>
            <p:ph type="body" sz="quarter" idx="37" hasCustomPrompt="1"/>
          </p:nvPr>
        </p:nvSpPr>
        <p:spPr>
          <a:xfrm>
            <a:off x="1784988" y="1876077"/>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62" name="Text Placeholder 61">
            <a:extLst>
              <a:ext uri="{FF2B5EF4-FFF2-40B4-BE49-F238E27FC236}">
                <a16:creationId xmlns:a16="http://schemas.microsoft.com/office/drawing/2014/main" id="{6BB922AC-171B-49A5-A24B-5CBB848D8D0B}"/>
              </a:ext>
            </a:extLst>
          </p:cNvPr>
          <p:cNvSpPr>
            <a:spLocks noGrp="1"/>
          </p:cNvSpPr>
          <p:nvPr>
            <p:ph type="body" sz="quarter" idx="38" hasCustomPrompt="1"/>
          </p:nvPr>
        </p:nvSpPr>
        <p:spPr>
          <a:xfrm>
            <a:off x="1784989" y="3121060"/>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64" name="Text Placeholder 63">
            <a:extLst>
              <a:ext uri="{FF2B5EF4-FFF2-40B4-BE49-F238E27FC236}">
                <a16:creationId xmlns:a16="http://schemas.microsoft.com/office/drawing/2014/main" id="{912EDFC7-7B53-466B-8746-73E9FA503805}"/>
              </a:ext>
            </a:extLst>
          </p:cNvPr>
          <p:cNvSpPr>
            <a:spLocks noGrp="1"/>
          </p:cNvSpPr>
          <p:nvPr>
            <p:ph type="body" sz="quarter" idx="39" hasCustomPrompt="1"/>
          </p:nvPr>
        </p:nvSpPr>
        <p:spPr>
          <a:xfrm>
            <a:off x="1784989" y="4356201"/>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66" name="Text Placeholder 65">
            <a:extLst>
              <a:ext uri="{FF2B5EF4-FFF2-40B4-BE49-F238E27FC236}">
                <a16:creationId xmlns:a16="http://schemas.microsoft.com/office/drawing/2014/main" id="{DCB8EC18-185E-4715-A73D-AA3567290238}"/>
              </a:ext>
            </a:extLst>
          </p:cNvPr>
          <p:cNvSpPr>
            <a:spLocks noGrp="1"/>
          </p:cNvSpPr>
          <p:nvPr>
            <p:ph type="body" sz="quarter" idx="40" hasCustomPrompt="1"/>
          </p:nvPr>
        </p:nvSpPr>
        <p:spPr>
          <a:xfrm>
            <a:off x="1784989" y="5611100"/>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68" name="Text Placeholder 67">
            <a:extLst>
              <a:ext uri="{FF2B5EF4-FFF2-40B4-BE49-F238E27FC236}">
                <a16:creationId xmlns:a16="http://schemas.microsoft.com/office/drawing/2014/main" id="{F78B8A35-681B-4736-A327-9D2574C68DE1}"/>
              </a:ext>
            </a:extLst>
          </p:cNvPr>
          <p:cNvSpPr>
            <a:spLocks noGrp="1"/>
          </p:cNvSpPr>
          <p:nvPr>
            <p:ph type="body" sz="quarter" idx="41" hasCustomPrompt="1"/>
          </p:nvPr>
        </p:nvSpPr>
        <p:spPr>
          <a:xfrm>
            <a:off x="7360901" y="1876077"/>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70" name="Text Placeholder 69">
            <a:extLst>
              <a:ext uri="{FF2B5EF4-FFF2-40B4-BE49-F238E27FC236}">
                <a16:creationId xmlns:a16="http://schemas.microsoft.com/office/drawing/2014/main" id="{72417CE2-C254-41A4-8610-B95F2F18C25C}"/>
              </a:ext>
            </a:extLst>
          </p:cNvPr>
          <p:cNvSpPr>
            <a:spLocks noGrp="1"/>
          </p:cNvSpPr>
          <p:nvPr>
            <p:ph type="body" sz="quarter" idx="42" hasCustomPrompt="1"/>
          </p:nvPr>
        </p:nvSpPr>
        <p:spPr>
          <a:xfrm>
            <a:off x="7360901" y="3121239"/>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72" name="Text Placeholder 71">
            <a:extLst>
              <a:ext uri="{FF2B5EF4-FFF2-40B4-BE49-F238E27FC236}">
                <a16:creationId xmlns:a16="http://schemas.microsoft.com/office/drawing/2014/main" id="{84D74EAC-1C95-445A-9F25-CFA3545F368B}"/>
              </a:ext>
            </a:extLst>
          </p:cNvPr>
          <p:cNvSpPr>
            <a:spLocks noGrp="1"/>
          </p:cNvSpPr>
          <p:nvPr>
            <p:ph type="body" sz="quarter" idx="43" hasCustomPrompt="1"/>
          </p:nvPr>
        </p:nvSpPr>
        <p:spPr>
          <a:xfrm>
            <a:off x="7360901" y="4355619"/>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74" name="Text Placeholder 73">
            <a:extLst>
              <a:ext uri="{FF2B5EF4-FFF2-40B4-BE49-F238E27FC236}">
                <a16:creationId xmlns:a16="http://schemas.microsoft.com/office/drawing/2014/main" id="{8B0E9BE7-6753-43A9-9234-A942A389C87F}"/>
              </a:ext>
            </a:extLst>
          </p:cNvPr>
          <p:cNvSpPr>
            <a:spLocks noGrp="1"/>
          </p:cNvSpPr>
          <p:nvPr>
            <p:ph type="body" sz="quarter" idx="44" hasCustomPrompt="1"/>
          </p:nvPr>
        </p:nvSpPr>
        <p:spPr>
          <a:xfrm>
            <a:off x="7360901" y="5612040"/>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45" name="Rectangle 44" hidden="1">
            <a:extLst>
              <a:ext uri="{FF2B5EF4-FFF2-40B4-BE49-F238E27FC236}">
                <a16:creationId xmlns:a16="http://schemas.microsoft.com/office/drawing/2014/main" id="{EA15195B-B4BB-4536-81F2-3D8922482441}"/>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id="{E7541D32-1BAC-4EDC-BD30-0617FF0B32F1}"/>
              </a:ext>
            </a:extLst>
          </p:cNvPr>
          <p:cNvSpPr>
            <a:spLocks noGrp="1"/>
          </p:cNvSpPr>
          <p:nvPr>
            <p:ph type="dt" sz="half" idx="45"/>
          </p:nvPr>
        </p:nvSpPr>
        <p:spPr/>
        <p:txBody>
          <a:bodyPr/>
          <a:lstStyle/>
          <a:p>
            <a:fld id="{0CA7E49E-8520-48E1-8F47-DB7F5A59BF68}" type="datetime1">
              <a:rPr lang="en-US" smtClean="0"/>
              <a:t>1/26/2025</a:t>
            </a:fld>
            <a:endParaRPr lang="en-US" dirty="0"/>
          </a:p>
        </p:txBody>
      </p:sp>
      <p:sp>
        <p:nvSpPr>
          <p:cNvPr id="8" name="Footer Placeholder 7">
            <a:extLst>
              <a:ext uri="{FF2B5EF4-FFF2-40B4-BE49-F238E27FC236}">
                <a16:creationId xmlns:a16="http://schemas.microsoft.com/office/drawing/2014/main" id="{ED8629CF-1C4F-401F-ADC7-50A5C0528419}"/>
              </a:ext>
            </a:extLst>
          </p:cNvPr>
          <p:cNvSpPr>
            <a:spLocks noGrp="1"/>
          </p:cNvSpPr>
          <p:nvPr>
            <p:ph type="ftr" sz="quarter" idx="46"/>
          </p:nvPr>
        </p:nvSpPr>
        <p:spPr/>
        <p:txBody>
          <a:bodyPr/>
          <a:lstStyle/>
          <a:p>
            <a:endParaRPr lang="en-US" dirty="0"/>
          </a:p>
        </p:txBody>
      </p:sp>
      <p:sp>
        <p:nvSpPr>
          <p:cNvPr id="9" name="Slide Number Placeholder 8">
            <a:extLst>
              <a:ext uri="{FF2B5EF4-FFF2-40B4-BE49-F238E27FC236}">
                <a16:creationId xmlns:a16="http://schemas.microsoft.com/office/drawing/2014/main" id="{A93B827B-4009-4143-A167-2AC2C612B9E0}"/>
              </a:ext>
            </a:extLst>
          </p:cNvPr>
          <p:cNvSpPr>
            <a:spLocks noGrp="1"/>
          </p:cNvSpPr>
          <p:nvPr>
            <p:ph type="sldNum" sz="quarter" idx="47"/>
          </p:nvPr>
        </p:nvSpPr>
        <p:spPr/>
        <p:txBody>
          <a:bodyPr/>
          <a:lstStyle/>
          <a:p>
            <a:fld id="{DA135043-C596-1A48-8BDA-03EB29A64DF4}" type="slidenum">
              <a:rPr lang="en-US" smtClean="0"/>
              <a:pPr/>
              <a:t>‹#›</a:t>
            </a:fld>
            <a:endParaRPr lang="en-US" dirty="0"/>
          </a:p>
        </p:txBody>
      </p:sp>
    </p:spTree>
    <p:extLst>
      <p:ext uri="{BB962C8B-B14F-4D97-AF65-F5344CB8AC3E}">
        <p14:creationId xmlns:p14="http://schemas.microsoft.com/office/powerpoint/2010/main" val="2978728801"/>
      </p:ext>
    </p:extLst>
  </p:cSld>
  <p:clrMapOvr>
    <a:masterClrMapping/>
  </p:clrMapOvr>
  <p:hf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34561-0681-4E2B-B130-79743C773DA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19E50F-F813-0E46-B0DD-139F991618E4}"/>
              </a:ext>
            </a:extLst>
          </p:cNvPr>
          <p:cNvSpPr>
            <a:spLocks noGrp="1"/>
          </p:cNvSpPr>
          <p:nvPr>
            <p:ph type="title"/>
          </p:nvPr>
        </p:nvSpPr>
        <p:spPr>
          <a:xfrm>
            <a:off x="929325" y="3223246"/>
            <a:ext cx="10333351" cy="537385"/>
          </a:xfrm>
        </p:spPr>
        <p:txBody>
          <a:bodyPr anchor="t">
            <a:noAutofit/>
          </a:bodyPr>
          <a:lstStyle>
            <a:lvl1pPr algn="ct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1AB694-189D-4B40-B2F6-6650BB218A3E}"/>
              </a:ext>
            </a:extLst>
          </p:cNvPr>
          <p:cNvSpPr>
            <a:spLocks noGrp="1"/>
          </p:cNvSpPr>
          <p:nvPr>
            <p:ph type="body" idx="1"/>
          </p:nvPr>
        </p:nvSpPr>
        <p:spPr>
          <a:xfrm>
            <a:off x="929326" y="3768007"/>
            <a:ext cx="10333349" cy="539496"/>
          </a:xfrm>
        </p:spPr>
        <p:txBody>
          <a:bodyPr>
            <a:noAutofit/>
          </a:bodyPr>
          <a:lstStyle>
            <a:lvl1pPr marL="0" indent="0" algn="ctr">
              <a:buNone/>
              <a:defRPr sz="1800" b="0">
                <a:solidFill>
                  <a:schemeClr val="tx2"/>
                </a:solidFill>
                <a:latin typeface="+mj-lt"/>
              </a:defRPr>
            </a:lvl1pPr>
            <a:lvl2pPr marL="653109" indent="0">
              <a:buNone/>
              <a:defRPr sz="2857">
                <a:solidFill>
                  <a:schemeClr val="tx1">
                    <a:tint val="75000"/>
                  </a:schemeClr>
                </a:solidFill>
              </a:defRPr>
            </a:lvl2pPr>
            <a:lvl3pPr marL="1306218" indent="0">
              <a:buNone/>
              <a:defRPr sz="2572">
                <a:solidFill>
                  <a:schemeClr val="tx1">
                    <a:tint val="75000"/>
                  </a:schemeClr>
                </a:solidFill>
              </a:defRPr>
            </a:lvl3pPr>
            <a:lvl4pPr marL="1959327" indent="0">
              <a:buNone/>
              <a:defRPr sz="2285">
                <a:solidFill>
                  <a:schemeClr val="tx1">
                    <a:tint val="75000"/>
                  </a:schemeClr>
                </a:solidFill>
              </a:defRPr>
            </a:lvl4pPr>
            <a:lvl5pPr marL="2612436" indent="0">
              <a:buNone/>
              <a:defRPr sz="2285">
                <a:solidFill>
                  <a:schemeClr val="tx1">
                    <a:tint val="75000"/>
                  </a:schemeClr>
                </a:solidFill>
              </a:defRPr>
            </a:lvl5pPr>
            <a:lvl6pPr marL="3265545" indent="0">
              <a:buNone/>
              <a:defRPr sz="2285">
                <a:solidFill>
                  <a:schemeClr val="tx1">
                    <a:tint val="75000"/>
                  </a:schemeClr>
                </a:solidFill>
              </a:defRPr>
            </a:lvl6pPr>
            <a:lvl7pPr marL="3918654" indent="0">
              <a:buNone/>
              <a:defRPr sz="2285">
                <a:solidFill>
                  <a:schemeClr val="tx1">
                    <a:tint val="75000"/>
                  </a:schemeClr>
                </a:solidFill>
              </a:defRPr>
            </a:lvl7pPr>
            <a:lvl8pPr marL="4571764" indent="0">
              <a:buNone/>
              <a:defRPr sz="2285">
                <a:solidFill>
                  <a:schemeClr val="tx1">
                    <a:tint val="75000"/>
                  </a:schemeClr>
                </a:solidFill>
              </a:defRPr>
            </a:lvl8pPr>
            <a:lvl9pPr marL="5224873" indent="0">
              <a:buNone/>
              <a:defRPr sz="2285">
                <a:solidFill>
                  <a:schemeClr val="tx1">
                    <a:tint val="75000"/>
                  </a:schemeClr>
                </a:solidFill>
              </a:defRPr>
            </a:lvl9pPr>
          </a:lstStyle>
          <a:p>
            <a:pPr lvl="0"/>
            <a:r>
              <a:rPr lang="en-US"/>
              <a:t>Edit Master text styles</a:t>
            </a:r>
          </a:p>
        </p:txBody>
      </p:sp>
      <p:grpSp>
        <p:nvGrpSpPr>
          <p:cNvPr id="5" name="Group 4">
            <a:extLst>
              <a:ext uri="{FF2B5EF4-FFF2-40B4-BE49-F238E27FC236}">
                <a16:creationId xmlns:a16="http://schemas.microsoft.com/office/drawing/2014/main" id="{89210167-FC07-4257-BD6C-BF347C91A48C}"/>
              </a:ext>
            </a:extLst>
          </p:cNvPr>
          <p:cNvGrpSpPr/>
          <p:nvPr/>
        </p:nvGrpSpPr>
        <p:grpSpPr>
          <a:xfrm>
            <a:off x="5625591" y="1900916"/>
            <a:ext cx="954371" cy="954371"/>
            <a:chOff x="5625591" y="1900916"/>
            <a:chExt cx="954371" cy="954371"/>
          </a:xfrm>
        </p:grpSpPr>
        <p:sp>
          <p:nvSpPr>
            <p:cNvPr id="9" name="Oval 8">
              <a:extLst>
                <a:ext uri="{FF2B5EF4-FFF2-40B4-BE49-F238E27FC236}">
                  <a16:creationId xmlns:a16="http://schemas.microsoft.com/office/drawing/2014/main" id="{989EA6DE-6D29-4D20-B3D5-029821251A2D}"/>
                </a:ext>
              </a:extLst>
            </p:cNvPr>
            <p:cNvSpPr/>
            <p:nvPr userDrawn="1"/>
          </p:nvSpPr>
          <p:spPr>
            <a:xfrm>
              <a:off x="5625591" y="1900916"/>
              <a:ext cx="954371" cy="954371"/>
            </a:xfrm>
            <a:prstGeom prst="ellipse">
              <a:avLst/>
            </a:prstGeom>
            <a:gradFill>
              <a:gsLst>
                <a:gs pos="28000">
                  <a:srgbClr val="002A88"/>
                </a:gs>
                <a:gs pos="77000">
                  <a:srgbClr val="0400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0" name="Picture 9">
              <a:extLst>
                <a:ext uri="{FF2B5EF4-FFF2-40B4-BE49-F238E27FC236}">
                  <a16:creationId xmlns:a16="http://schemas.microsoft.com/office/drawing/2014/main" id="{98E2E84E-4386-4106-8859-0CACC15B77FE}"/>
                </a:ext>
              </a:extLst>
            </p:cNvPr>
            <p:cNvPicPr>
              <a:picLocks noChangeAspect="1"/>
            </p:cNvPicPr>
            <p:nvPr userDrawn="1"/>
          </p:nvPicPr>
          <p:blipFill>
            <a:blip r:embed="rId2"/>
            <a:stretch>
              <a:fillRect/>
            </a:stretch>
          </p:blipFill>
          <p:spPr>
            <a:xfrm>
              <a:off x="5993549" y="2268875"/>
              <a:ext cx="218454" cy="218454"/>
            </a:xfrm>
            <a:prstGeom prst="rect">
              <a:avLst/>
            </a:prstGeom>
          </p:spPr>
        </p:pic>
      </p:grpSp>
    </p:spTree>
    <p:extLst>
      <p:ext uri="{BB962C8B-B14F-4D97-AF65-F5344CB8AC3E}">
        <p14:creationId xmlns:p14="http://schemas.microsoft.com/office/powerpoint/2010/main" val="170985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w/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DDA848-F86A-4B69-A832-5DC49C205D6F}"/>
              </a:ext>
            </a:extLst>
          </p:cNvPr>
          <p:cNvSpPr/>
          <p:nvPr/>
        </p:nvSpPr>
        <p:spPr>
          <a:xfrm>
            <a:off x="-1" y="894"/>
            <a:ext cx="6096001" cy="68562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6C19E50F-F813-0E46-B0DD-139F991618E4}"/>
              </a:ext>
            </a:extLst>
          </p:cNvPr>
          <p:cNvSpPr>
            <a:spLocks noGrp="1"/>
          </p:cNvSpPr>
          <p:nvPr>
            <p:ph type="title" hasCustomPrompt="1"/>
          </p:nvPr>
        </p:nvSpPr>
        <p:spPr>
          <a:xfrm>
            <a:off x="723900" y="3217738"/>
            <a:ext cx="4716740" cy="550269"/>
          </a:xfrm>
        </p:spPr>
        <p:txBody>
          <a:bodyPr anchor="t">
            <a:noAutofit/>
          </a:bodyPr>
          <a:lstStyle>
            <a:lvl1pPr algn="ctr">
              <a:defRPr sz="3200">
                <a:solidFill>
                  <a:schemeClr val="tx2"/>
                </a:solidFill>
              </a:defRPr>
            </a:lvl1pPr>
          </a:lstStyle>
          <a:p>
            <a:r>
              <a:rPr lang="en-US" dirty="0"/>
              <a:t>Add title</a:t>
            </a:r>
          </a:p>
        </p:txBody>
      </p:sp>
      <p:sp>
        <p:nvSpPr>
          <p:cNvPr id="3" name="Text Placeholder 2">
            <a:extLst>
              <a:ext uri="{FF2B5EF4-FFF2-40B4-BE49-F238E27FC236}">
                <a16:creationId xmlns:a16="http://schemas.microsoft.com/office/drawing/2014/main" id="{611AB694-189D-4B40-B2F6-6650BB218A3E}"/>
              </a:ext>
            </a:extLst>
          </p:cNvPr>
          <p:cNvSpPr>
            <a:spLocks noGrp="1"/>
          </p:cNvSpPr>
          <p:nvPr>
            <p:ph type="body" idx="1"/>
          </p:nvPr>
        </p:nvSpPr>
        <p:spPr>
          <a:xfrm>
            <a:off x="723900" y="3768007"/>
            <a:ext cx="4716740" cy="1046357"/>
          </a:xfrm>
        </p:spPr>
        <p:txBody>
          <a:bodyPr>
            <a:normAutofit/>
          </a:bodyPr>
          <a:lstStyle>
            <a:lvl1pPr marL="0" indent="0" algn="ctr">
              <a:buNone/>
              <a:defRPr sz="1800" b="0">
                <a:solidFill>
                  <a:schemeClr val="tx2"/>
                </a:solidFill>
                <a:latin typeface="+mj-lt"/>
              </a:defRPr>
            </a:lvl1pPr>
            <a:lvl2pPr marL="653109" indent="0">
              <a:buNone/>
              <a:defRPr sz="2857">
                <a:solidFill>
                  <a:schemeClr val="tx1">
                    <a:tint val="75000"/>
                  </a:schemeClr>
                </a:solidFill>
              </a:defRPr>
            </a:lvl2pPr>
            <a:lvl3pPr marL="1306218" indent="0">
              <a:buNone/>
              <a:defRPr sz="2572">
                <a:solidFill>
                  <a:schemeClr val="tx1">
                    <a:tint val="75000"/>
                  </a:schemeClr>
                </a:solidFill>
              </a:defRPr>
            </a:lvl3pPr>
            <a:lvl4pPr marL="1959327" indent="0">
              <a:buNone/>
              <a:defRPr sz="2285">
                <a:solidFill>
                  <a:schemeClr val="tx1">
                    <a:tint val="75000"/>
                  </a:schemeClr>
                </a:solidFill>
              </a:defRPr>
            </a:lvl4pPr>
            <a:lvl5pPr marL="2612436" indent="0">
              <a:buNone/>
              <a:defRPr sz="2285">
                <a:solidFill>
                  <a:schemeClr val="tx1">
                    <a:tint val="75000"/>
                  </a:schemeClr>
                </a:solidFill>
              </a:defRPr>
            </a:lvl5pPr>
            <a:lvl6pPr marL="3265545" indent="0">
              <a:buNone/>
              <a:defRPr sz="2285">
                <a:solidFill>
                  <a:schemeClr val="tx1">
                    <a:tint val="75000"/>
                  </a:schemeClr>
                </a:solidFill>
              </a:defRPr>
            </a:lvl6pPr>
            <a:lvl7pPr marL="3918654" indent="0">
              <a:buNone/>
              <a:defRPr sz="2285">
                <a:solidFill>
                  <a:schemeClr val="tx1">
                    <a:tint val="75000"/>
                  </a:schemeClr>
                </a:solidFill>
              </a:defRPr>
            </a:lvl7pPr>
            <a:lvl8pPr marL="4571764" indent="0">
              <a:buNone/>
              <a:defRPr sz="2285">
                <a:solidFill>
                  <a:schemeClr val="tx1">
                    <a:tint val="75000"/>
                  </a:schemeClr>
                </a:solidFill>
              </a:defRPr>
            </a:lvl8pPr>
            <a:lvl9pPr marL="5224873" indent="0">
              <a:buNone/>
              <a:defRPr sz="2285">
                <a:solidFill>
                  <a:schemeClr val="tx1">
                    <a:tint val="75000"/>
                  </a:schemeClr>
                </a:solidFill>
              </a:defRPr>
            </a:lvl9pPr>
          </a:lstStyle>
          <a:p>
            <a:pPr lvl="0"/>
            <a:r>
              <a:rPr lang="en-US"/>
              <a:t>Edit Master text styles</a:t>
            </a:r>
          </a:p>
        </p:txBody>
      </p:sp>
      <p:sp>
        <p:nvSpPr>
          <p:cNvPr id="5" name="Picture Placeholder 4">
            <a:extLst>
              <a:ext uri="{FF2B5EF4-FFF2-40B4-BE49-F238E27FC236}">
                <a16:creationId xmlns:a16="http://schemas.microsoft.com/office/drawing/2014/main" id="{AE20D14C-55D0-4086-83C1-A2D58509AC55}"/>
              </a:ext>
            </a:extLst>
          </p:cNvPr>
          <p:cNvSpPr>
            <a:spLocks noGrp="1"/>
          </p:cNvSpPr>
          <p:nvPr>
            <p:ph type="pic" sz="quarter" idx="10" hasCustomPrompt="1"/>
          </p:nvPr>
        </p:nvSpPr>
        <p:spPr>
          <a:xfrm>
            <a:off x="6096000" y="894"/>
            <a:ext cx="6092824" cy="6856211"/>
          </a:xfrm>
        </p:spPr>
        <p:txBody>
          <a:bodyPr anchor="ctr"/>
          <a:lstStyle>
            <a:lvl1pPr marL="0" indent="0" algn="ctr">
              <a:buNone/>
              <a:defRPr>
                <a:solidFill>
                  <a:schemeClr val="tx2"/>
                </a:solidFill>
              </a:defRPr>
            </a:lvl1pPr>
          </a:lstStyle>
          <a:p>
            <a:r>
              <a:rPr lang="en-US" dirty="0"/>
              <a:t>Click icon to insert image</a:t>
            </a:r>
          </a:p>
        </p:txBody>
      </p:sp>
      <p:grpSp>
        <p:nvGrpSpPr>
          <p:cNvPr id="16" name="Group 15">
            <a:extLst>
              <a:ext uri="{FF2B5EF4-FFF2-40B4-BE49-F238E27FC236}">
                <a16:creationId xmlns:a16="http://schemas.microsoft.com/office/drawing/2014/main" id="{7EEAEBB0-A9EF-4629-A74D-A6299E135D13}"/>
              </a:ext>
            </a:extLst>
          </p:cNvPr>
          <p:cNvGrpSpPr/>
          <p:nvPr/>
        </p:nvGrpSpPr>
        <p:grpSpPr>
          <a:xfrm>
            <a:off x="2570814" y="1900916"/>
            <a:ext cx="954371" cy="954371"/>
            <a:chOff x="5625591" y="1900916"/>
            <a:chExt cx="954371" cy="954371"/>
          </a:xfrm>
        </p:grpSpPr>
        <p:sp>
          <p:nvSpPr>
            <p:cNvPr id="17" name="Oval 16">
              <a:extLst>
                <a:ext uri="{FF2B5EF4-FFF2-40B4-BE49-F238E27FC236}">
                  <a16:creationId xmlns:a16="http://schemas.microsoft.com/office/drawing/2014/main" id="{8E6A1AF4-D111-497C-91A2-C508E8673407}"/>
                </a:ext>
              </a:extLst>
            </p:cNvPr>
            <p:cNvSpPr/>
            <p:nvPr userDrawn="1"/>
          </p:nvSpPr>
          <p:spPr>
            <a:xfrm>
              <a:off x="5625591" y="1900916"/>
              <a:ext cx="954371" cy="954371"/>
            </a:xfrm>
            <a:prstGeom prst="ellipse">
              <a:avLst/>
            </a:prstGeom>
            <a:gradFill>
              <a:gsLst>
                <a:gs pos="28000">
                  <a:srgbClr val="002A88"/>
                </a:gs>
                <a:gs pos="77000">
                  <a:srgbClr val="0400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8" name="Picture 17">
              <a:extLst>
                <a:ext uri="{FF2B5EF4-FFF2-40B4-BE49-F238E27FC236}">
                  <a16:creationId xmlns:a16="http://schemas.microsoft.com/office/drawing/2014/main" id="{2FB1BD11-062F-4425-A925-621810D2C9C5}"/>
                </a:ext>
              </a:extLst>
            </p:cNvPr>
            <p:cNvPicPr>
              <a:picLocks noChangeAspect="1"/>
            </p:cNvPicPr>
            <p:nvPr userDrawn="1"/>
          </p:nvPicPr>
          <p:blipFill>
            <a:blip r:embed="rId2"/>
            <a:stretch>
              <a:fillRect/>
            </a:stretch>
          </p:blipFill>
          <p:spPr>
            <a:xfrm>
              <a:off x="5993549" y="2268875"/>
              <a:ext cx="218454" cy="218454"/>
            </a:xfrm>
            <a:prstGeom prst="rect">
              <a:avLst/>
            </a:prstGeom>
          </p:spPr>
        </p:pic>
      </p:grpSp>
    </p:spTree>
    <p:extLst>
      <p:ext uri="{BB962C8B-B14F-4D97-AF65-F5344CB8AC3E}">
        <p14:creationId xmlns:p14="http://schemas.microsoft.com/office/powerpoint/2010/main" val="735728204"/>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B2C7F7-1B07-4F56-8EB7-0A869CE92866}"/>
              </a:ext>
            </a:extLst>
          </p:cNvPr>
          <p:cNvSpPr/>
          <p:nvPr/>
        </p:nvSpPr>
        <p:spPr>
          <a:xfrm>
            <a:off x="0" y="0"/>
            <a:ext cx="12192000" cy="685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2"/>
                </a:solidFill>
              </a:rPr>
              <a:t>Do not use slide layouts after this</a:t>
            </a:r>
          </a:p>
        </p:txBody>
      </p:sp>
      <p:sp>
        <p:nvSpPr>
          <p:cNvPr id="7" name="TextBox 6">
            <a:extLst>
              <a:ext uri="{FF2B5EF4-FFF2-40B4-BE49-F238E27FC236}">
                <a16:creationId xmlns:a16="http://schemas.microsoft.com/office/drawing/2014/main" id="{B826545F-C200-4030-B63A-BBD4CEB5C28D}"/>
              </a:ext>
            </a:extLst>
          </p:cNvPr>
          <p:cNvSpPr txBox="1"/>
          <p:nvPr/>
        </p:nvSpPr>
        <p:spPr>
          <a:xfrm>
            <a:off x="4447151" y="6020345"/>
            <a:ext cx="3297698" cy="276999"/>
          </a:xfrm>
          <a:prstGeom prst="rect">
            <a:avLst/>
          </a:prstGeom>
          <a:noFill/>
        </p:spPr>
        <p:txBody>
          <a:bodyPr wrap="none" rtlCol="0">
            <a:spAutoFit/>
          </a:bodyPr>
          <a:lstStyle/>
          <a:p>
            <a:pPr algn="ctr"/>
            <a:r>
              <a:rPr lang="en-US" sz="1200" dirty="0"/>
              <a:t>This is a placeholder slide layout  - do not use</a:t>
            </a:r>
          </a:p>
        </p:txBody>
      </p:sp>
    </p:spTree>
    <p:extLst>
      <p:ext uri="{BB962C8B-B14F-4D97-AF65-F5344CB8AC3E}">
        <p14:creationId xmlns:p14="http://schemas.microsoft.com/office/powerpoint/2010/main" val="394390077"/>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7567" y="33231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31600" y="975360"/>
            <a:ext cx="10850801" cy="5242560"/>
          </a:xfrm>
          <a:prstGeom prst="rect">
            <a:avLst/>
          </a:prstGeom>
        </p:spPr>
        <p:txBody>
          <a:bodyPr>
            <a:normAutofit/>
          </a:bodyPr>
          <a:lstStyle>
            <a:lvl1pPr marL="243834" indent="-243834">
              <a:lnSpc>
                <a:spcPct val="100000"/>
              </a:lnSpc>
              <a:buSzPct val="80000"/>
              <a:buFontTx/>
              <a:buBlip>
                <a:blip r:embed="rId3"/>
              </a:buBlip>
              <a:defRPr sz="2400">
                <a:solidFill>
                  <a:srgbClr val="00445E"/>
                </a:solidFill>
                <a:latin typeface="Trebuchet MS" charset="0"/>
                <a:ea typeface="Trebuchet MS" charset="0"/>
                <a:cs typeface="Trebuchet MS" charset="0"/>
              </a:defRPr>
            </a:lvl1pPr>
            <a:lvl2pPr marL="487668" indent="-243834" defTabSz="182875">
              <a:lnSpc>
                <a:spcPct val="100000"/>
              </a:lnSpc>
              <a:buSzPct val="80000"/>
              <a:buFontTx/>
              <a:buBlip>
                <a:blip r:embed="rId4"/>
              </a:buBlip>
              <a:defRPr sz="2133">
                <a:solidFill>
                  <a:srgbClr val="00445E"/>
                </a:solidFill>
                <a:latin typeface="Trebuchet MS" charset="0"/>
                <a:ea typeface="Trebuchet MS" charset="0"/>
                <a:cs typeface="Trebuchet MS" charset="0"/>
              </a:defRPr>
            </a:lvl2pPr>
            <a:lvl3pPr marL="731502" indent="-243834">
              <a:lnSpc>
                <a:spcPct val="90000"/>
              </a:lnSpc>
              <a:defRPr sz="1867">
                <a:solidFill>
                  <a:srgbClr val="00445E"/>
                </a:solidFill>
                <a:latin typeface="Trebuchet MS" charset="0"/>
                <a:ea typeface="Trebuchet MS" charset="0"/>
                <a:cs typeface="Trebuchet MS" charset="0"/>
              </a:defRPr>
            </a:lvl3pPr>
            <a:lvl4pPr marL="975336" indent="-243834">
              <a:lnSpc>
                <a:spcPct val="90000"/>
              </a:lnSpc>
              <a:defRPr sz="1600">
                <a:solidFill>
                  <a:srgbClr val="00445E"/>
                </a:solidFill>
                <a:latin typeface="Trebuchet MS" charset="0"/>
                <a:ea typeface="Trebuchet MS" charset="0"/>
                <a:cs typeface="Trebuchet MS" charset="0"/>
              </a:defRPr>
            </a:lvl4pPr>
            <a:lvl5pPr marL="1219170" indent="-243834">
              <a:lnSpc>
                <a:spcPct val="90000"/>
              </a:lnSpc>
              <a:defRPr sz="1600">
                <a:solidFill>
                  <a:srgbClr val="00445E"/>
                </a:solidFill>
                <a:latin typeface="Trebuchet MS" charset="0"/>
                <a:ea typeface="Trebuchet MS" charset="0"/>
                <a:cs typeface="Trebuchet MS" charset="0"/>
              </a:defRPr>
            </a:lvl5pPr>
            <a:lvl6pPr marL="1463003" indent="-243834">
              <a:lnSpc>
                <a:spcPct val="90000"/>
              </a:lnSpc>
              <a:defRPr sz="1600"/>
            </a:lvl6pPr>
            <a:lvl7pPr marL="1706837" indent="-243834">
              <a:lnSpc>
                <a:spcPct val="90000"/>
              </a:lnSpc>
              <a:defRPr sz="1600" baseline="0"/>
            </a:lvl7pPr>
            <a:lvl8pPr marL="1950671" indent="-243834">
              <a:lnSpc>
                <a:spcPct val="90000"/>
              </a:lnSpc>
              <a:defRPr sz="1600"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731520" y="121920"/>
            <a:ext cx="10850880" cy="726771"/>
          </a:xfrm>
          <a:prstGeom prst="rect">
            <a:avLst/>
          </a:prstGeom>
        </p:spPr>
        <p:txBody>
          <a:bodyPr anchor="ctr" anchorCtr="0">
            <a:normAutofit/>
          </a:bodyPr>
          <a:lstStyle>
            <a:lvl1pPr>
              <a:defRPr sz="3200" b="1">
                <a:solidFill>
                  <a:srgbClr val="00445E"/>
                </a:solidFill>
                <a:latin typeface="Tahoma" charset="0"/>
                <a:ea typeface="Tahoma" charset="0"/>
                <a:cs typeface="Tahoma" charset="0"/>
              </a:defRPr>
            </a:lvl1pPr>
          </a:lstStyle>
          <a:p>
            <a:r>
              <a:rPr lang="en-US"/>
              <a:t>Click to edit Master title style</a:t>
            </a:r>
            <a:endParaRPr lang="en-US" dirty="0"/>
          </a:p>
        </p:txBody>
      </p:sp>
    </p:spTree>
    <p:extLst>
      <p:ext uri="{BB962C8B-B14F-4D97-AF65-F5344CB8AC3E}">
        <p14:creationId xmlns:p14="http://schemas.microsoft.com/office/powerpoint/2010/main" val="388729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A654-5A66-DB47-A306-CA1C8D90C406}"/>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D1169908-6866-BF45-A163-2917514D7756}"/>
              </a:ext>
            </a:extLst>
          </p:cNvPr>
          <p:cNvSpPr>
            <a:spLocks noGrp="1"/>
          </p:cNvSpPr>
          <p:nvPr>
            <p:ph type="dt" sz="half" idx="10"/>
          </p:nvPr>
        </p:nvSpPr>
        <p:spPr/>
        <p:txBody>
          <a:bodyPr/>
          <a:lstStyle/>
          <a:p>
            <a:fld id="{2A0070D2-5A30-47BC-889E-F074FC1575FD}" type="datetime1">
              <a:rPr lang="en-US" smtClean="0"/>
              <a:t>1/26/2025</a:t>
            </a:fld>
            <a:endParaRPr lang="en-US" dirty="0"/>
          </a:p>
        </p:txBody>
      </p:sp>
      <p:sp>
        <p:nvSpPr>
          <p:cNvPr id="5" name="Footer Placeholder 4">
            <a:extLst>
              <a:ext uri="{FF2B5EF4-FFF2-40B4-BE49-F238E27FC236}">
                <a16:creationId xmlns:a16="http://schemas.microsoft.com/office/drawing/2014/main" id="{4FE15BA4-9DA7-724F-8EC0-695948888F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75D79-B164-A94A-9F5D-872532B3A4DA}"/>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7" name="Rectangle 6" hidden="1">
            <a:extLst>
              <a:ext uri="{FF2B5EF4-FFF2-40B4-BE49-F238E27FC236}">
                <a16:creationId xmlns:a16="http://schemas.microsoft.com/office/drawing/2014/main" id="{8CEB951C-E846-4E05-9350-2D86FA13F8FA}"/>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id="{15F528EC-DA70-F144-9189-347F3B9E5B1B}"/>
              </a:ext>
            </a:extLst>
          </p:cNvPr>
          <p:cNvSpPr>
            <a:spLocks noGrp="1"/>
          </p:cNvSpPr>
          <p:nvPr>
            <p:ph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61254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Comment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8EE8-51DA-439F-8424-CB384B437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E4FD04-ABE3-42D4-9E42-83FCD857202F}"/>
              </a:ext>
            </a:extLst>
          </p:cNvPr>
          <p:cNvSpPr>
            <a:spLocks noGrp="1"/>
          </p:cNvSpPr>
          <p:nvPr>
            <p:ph type="dt" sz="half" idx="10"/>
          </p:nvPr>
        </p:nvSpPr>
        <p:spPr/>
        <p:txBody>
          <a:bodyPr/>
          <a:lstStyle/>
          <a:p>
            <a:fld id="{497254A7-68A7-4FA0-A7D7-388FF6D39433}" type="datetimeFigureOut">
              <a:rPr lang="en-US" smtClean="0"/>
              <a:t>1/26/2025</a:t>
            </a:fld>
            <a:endParaRPr lang="en-US" dirty="0"/>
          </a:p>
        </p:txBody>
      </p:sp>
      <p:sp>
        <p:nvSpPr>
          <p:cNvPr id="4" name="Footer Placeholder 3">
            <a:extLst>
              <a:ext uri="{FF2B5EF4-FFF2-40B4-BE49-F238E27FC236}">
                <a16:creationId xmlns:a16="http://schemas.microsoft.com/office/drawing/2014/main" id="{094B1AC1-114C-47C8-8B05-E7A4B92F38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5B66EA-3775-4C5D-A804-019F66978B8C}"/>
              </a:ext>
            </a:extLst>
          </p:cNvPr>
          <p:cNvSpPr>
            <a:spLocks noGrp="1"/>
          </p:cNvSpPr>
          <p:nvPr>
            <p:ph type="sldNum" sz="quarter" idx="12"/>
          </p:nvPr>
        </p:nvSpPr>
        <p:spPr/>
        <p:txBody>
          <a:bodyPr/>
          <a:lstStyle/>
          <a:p>
            <a:fld id="{DBD016B5-0E78-4353-B3A0-49C8590702B9}" type="slidenum">
              <a:rPr lang="en-US" smtClean="0"/>
              <a:t>‹#›</a:t>
            </a:fld>
            <a:endParaRPr lang="en-US" dirty="0"/>
          </a:p>
        </p:txBody>
      </p:sp>
      <p:sp>
        <p:nvSpPr>
          <p:cNvPr id="10" name="Text Placeholder 9">
            <a:extLst>
              <a:ext uri="{FF2B5EF4-FFF2-40B4-BE49-F238E27FC236}">
                <a16:creationId xmlns:a16="http://schemas.microsoft.com/office/drawing/2014/main" id="{E68FCAA4-2BEA-4E30-95B2-27477AD99DA3}"/>
              </a:ext>
            </a:extLst>
          </p:cNvPr>
          <p:cNvSpPr>
            <a:spLocks noGrp="1"/>
          </p:cNvSpPr>
          <p:nvPr>
            <p:ph type="body" sz="quarter" idx="14" hasCustomPrompt="1"/>
          </p:nvPr>
        </p:nvSpPr>
        <p:spPr>
          <a:xfrm>
            <a:off x="414731" y="6487405"/>
            <a:ext cx="11062326" cy="229289"/>
          </a:xfrm>
        </p:spPr>
        <p:txBody>
          <a:bodyPr anchor="ctr">
            <a:noAutofit/>
          </a:bodyPr>
          <a:lstStyle>
            <a:lvl1pPr marL="0" indent="0">
              <a:buNone/>
              <a:defRPr sz="900"/>
            </a:lvl1pPr>
          </a:lstStyle>
          <a:p>
            <a:pPr lvl="0"/>
            <a:r>
              <a:rPr lang="en-US" dirty="0"/>
              <a:t>Click to insert source</a:t>
            </a:r>
          </a:p>
        </p:txBody>
      </p:sp>
      <p:sp>
        <p:nvSpPr>
          <p:cNvPr id="8" name="Text Placeholder 2">
            <a:extLst>
              <a:ext uri="{FF2B5EF4-FFF2-40B4-BE49-F238E27FC236}">
                <a16:creationId xmlns:a16="http://schemas.microsoft.com/office/drawing/2014/main" id="{80574371-2155-7B46-B76D-196C2BBAF7E1}"/>
              </a:ext>
            </a:extLst>
          </p:cNvPr>
          <p:cNvSpPr>
            <a:spLocks noGrp="1"/>
          </p:cNvSpPr>
          <p:nvPr>
            <p:ph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85277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mment &amp; Conten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18760"/>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C1F9908A-F45E-4536-A66F-C17019D0FB1B}"/>
              </a:ext>
            </a:extLst>
          </p:cNvPr>
          <p:cNvSpPr>
            <a:spLocks noGrp="1"/>
          </p:cNvSpPr>
          <p:nvPr>
            <p:ph sz="quarter" idx="11"/>
          </p:nvPr>
        </p:nvSpPr>
        <p:spPr>
          <a:xfrm>
            <a:off x="723900" y="1594023"/>
            <a:ext cx="10736263" cy="4620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3765AD5-5DCF-4357-911E-7ABA137D46F7}"/>
              </a:ext>
            </a:extLst>
          </p:cNvPr>
          <p:cNvSpPr>
            <a:spLocks noGrp="1"/>
          </p:cNvSpPr>
          <p:nvPr>
            <p:ph type="dt" sz="half" idx="12"/>
          </p:nvPr>
        </p:nvSpPr>
        <p:spPr/>
        <p:txBody>
          <a:bodyPr/>
          <a:lstStyle/>
          <a:p>
            <a:fld id="{0CA7E49E-8520-48E1-8F47-DB7F5A59BF68}" type="datetime1">
              <a:rPr lang="en-US" smtClean="0"/>
              <a:t>1/26/2025</a:t>
            </a:fld>
            <a:endParaRPr lang="en-US" dirty="0"/>
          </a:p>
        </p:txBody>
      </p:sp>
      <p:sp>
        <p:nvSpPr>
          <p:cNvPr id="9" name="Footer Placeholder 8">
            <a:extLst>
              <a:ext uri="{FF2B5EF4-FFF2-40B4-BE49-F238E27FC236}">
                <a16:creationId xmlns:a16="http://schemas.microsoft.com/office/drawing/2014/main" id="{D384960A-D1FE-41FC-BB73-F25235116E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747A08FA-ED7A-4AC7-9BE4-0887710F9CA3}"/>
              </a:ext>
            </a:extLst>
          </p:cNvPr>
          <p:cNvSpPr>
            <a:spLocks noGrp="1"/>
          </p:cNvSpPr>
          <p:nvPr>
            <p:ph type="sldNum" sz="quarter" idx="14"/>
          </p:nvPr>
        </p:nvSpPr>
        <p:spPr/>
        <p:txBody>
          <a:bodyPr/>
          <a:lstStyle/>
          <a:p>
            <a:fld id="{DA135043-C596-1A48-8BDA-03EB29A64DF4}" type="slidenum">
              <a:rPr lang="en-US" smtClean="0"/>
              <a:pPr/>
              <a:t>‹#›</a:t>
            </a:fld>
            <a:endParaRPr lang="en-US" dirty="0"/>
          </a:p>
        </p:txBody>
      </p:sp>
      <p:sp>
        <p:nvSpPr>
          <p:cNvPr id="13" name="Text Placeholder 9">
            <a:extLst>
              <a:ext uri="{FF2B5EF4-FFF2-40B4-BE49-F238E27FC236}">
                <a16:creationId xmlns:a16="http://schemas.microsoft.com/office/drawing/2014/main" id="{861152F1-393A-49AB-BEC8-F522A9F48D02}"/>
              </a:ext>
            </a:extLst>
          </p:cNvPr>
          <p:cNvSpPr>
            <a:spLocks noGrp="1"/>
          </p:cNvSpPr>
          <p:nvPr>
            <p:ph type="body" sz="quarter" idx="15"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27829983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Comment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18760"/>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F3765AD5-5DCF-4357-911E-7ABA137D46F7}"/>
              </a:ext>
            </a:extLst>
          </p:cNvPr>
          <p:cNvSpPr>
            <a:spLocks noGrp="1"/>
          </p:cNvSpPr>
          <p:nvPr>
            <p:ph type="dt" sz="half" idx="12"/>
          </p:nvPr>
        </p:nvSpPr>
        <p:spPr/>
        <p:txBody>
          <a:bodyPr/>
          <a:lstStyle/>
          <a:p>
            <a:fld id="{0CA7E49E-8520-48E1-8F47-DB7F5A59BF68}" type="datetime1">
              <a:rPr lang="en-US" smtClean="0"/>
              <a:t>1/26/2025</a:t>
            </a:fld>
            <a:endParaRPr lang="en-US" dirty="0"/>
          </a:p>
        </p:txBody>
      </p:sp>
      <p:sp>
        <p:nvSpPr>
          <p:cNvPr id="9" name="Footer Placeholder 8">
            <a:extLst>
              <a:ext uri="{FF2B5EF4-FFF2-40B4-BE49-F238E27FC236}">
                <a16:creationId xmlns:a16="http://schemas.microsoft.com/office/drawing/2014/main" id="{D384960A-D1FE-41FC-BB73-F25235116E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747A08FA-ED7A-4AC7-9BE4-0887710F9CA3}"/>
              </a:ext>
            </a:extLst>
          </p:cNvPr>
          <p:cNvSpPr>
            <a:spLocks noGrp="1"/>
          </p:cNvSpPr>
          <p:nvPr>
            <p:ph type="sldNum" sz="quarter" idx="14"/>
          </p:nvPr>
        </p:nvSpPr>
        <p:spPr/>
        <p:txBody>
          <a:bodyPr/>
          <a:lstStyle/>
          <a:p>
            <a:fld id="{DA135043-C596-1A48-8BDA-03EB29A64DF4}" type="slidenum">
              <a:rPr lang="en-US" smtClean="0"/>
              <a:pPr/>
              <a:t>‹#›</a:t>
            </a:fld>
            <a:endParaRPr lang="en-US" dirty="0"/>
          </a:p>
        </p:txBody>
      </p:sp>
      <p:sp>
        <p:nvSpPr>
          <p:cNvPr id="13" name="Text Placeholder 9">
            <a:extLst>
              <a:ext uri="{FF2B5EF4-FFF2-40B4-BE49-F238E27FC236}">
                <a16:creationId xmlns:a16="http://schemas.microsoft.com/office/drawing/2014/main" id="{861152F1-393A-49AB-BEC8-F522A9F48D02}"/>
              </a:ext>
            </a:extLst>
          </p:cNvPr>
          <p:cNvSpPr>
            <a:spLocks noGrp="1"/>
          </p:cNvSpPr>
          <p:nvPr>
            <p:ph type="body" sz="quarter" idx="15"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14288668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mment, Content &amp; Takeaway">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21792"/>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C1F9908A-F45E-4536-A66F-C17019D0FB1B}"/>
              </a:ext>
            </a:extLst>
          </p:cNvPr>
          <p:cNvSpPr>
            <a:spLocks noGrp="1"/>
          </p:cNvSpPr>
          <p:nvPr>
            <p:ph sz="quarter" idx="11"/>
          </p:nvPr>
        </p:nvSpPr>
        <p:spPr>
          <a:xfrm>
            <a:off x="723900" y="1594024"/>
            <a:ext cx="10736263" cy="4162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559A12B2-10CC-4DF5-85A0-4C50A7F73830}"/>
              </a:ext>
            </a:extLst>
          </p:cNvPr>
          <p:cNvSpPr>
            <a:spLocks noGrp="1"/>
          </p:cNvSpPr>
          <p:nvPr>
            <p:ph type="body" sz="quarter" idx="12" hasCustomPrompt="1"/>
          </p:nvPr>
        </p:nvSpPr>
        <p:spPr>
          <a:xfrm>
            <a:off x="723900" y="5872381"/>
            <a:ext cx="10748963" cy="338554"/>
          </a:xfrm>
          <a:solidFill>
            <a:schemeClr val="accent3"/>
          </a:solidFill>
          <a:ln>
            <a:noFill/>
          </a:ln>
        </p:spPr>
        <p:txBody>
          <a:bodyPr anchor="b">
            <a:spAutoFit/>
          </a:bodyPr>
          <a:lstStyle>
            <a:lvl1pPr marL="0" indent="0" algn="ctr">
              <a:buNone/>
              <a:defRPr sz="1600" b="1">
                <a:solidFill>
                  <a:schemeClr val="bg1"/>
                </a:solidFill>
              </a:defRPr>
            </a:lvl1pPr>
          </a:lstStyle>
          <a:p>
            <a:pPr lvl="0"/>
            <a:r>
              <a:rPr lang="en-US" dirty="0"/>
              <a:t>Click to add brief takeaway comment </a:t>
            </a:r>
          </a:p>
        </p:txBody>
      </p:sp>
      <p:sp>
        <p:nvSpPr>
          <p:cNvPr id="7" name="Date Placeholder 6">
            <a:extLst>
              <a:ext uri="{FF2B5EF4-FFF2-40B4-BE49-F238E27FC236}">
                <a16:creationId xmlns:a16="http://schemas.microsoft.com/office/drawing/2014/main" id="{7CDC5C61-014B-44AC-BEC8-4673574A5BD7}"/>
              </a:ext>
            </a:extLst>
          </p:cNvPr>
          <p:cNvSpPr>
            <a:spLocks noGrp="1"/>
          </p:cNvSpPr>
          <p:nvPr>
            <p:ph type="dt" sz="half" idx="13"/>
          </p:nvPr>
        </p:nvSpPr>
        <p:spPr/>
        <p:txBody>
          <a:bodyPr/>
          <a:lstStyle/>
          <a:p>
            <a:fld id="{0CA7E49E-8520-48E1-8F47-DB7F5A59BF68}" type="datetime1">
              <a:rPr lang="en-US" smtClean="0"/>
              <a:t>1/26/2025</a:t>
            </a:fld>
            <a:endParaRPr lang="en-US" dirty="0"/>
          </a:p>
        </p:txBody>
      </p:sp>
      <p:sp>
        <p:nvSpPr>
          <p:cNvPr id="8" name="Footer Placeholder 7">
            <a:extLst>
              <a:ext uri="{FF2B5EF4-FFF2-40B4-BE49-F238E27FC236}">
                <a16:creationId xmlns:a16="http://schemas.microsoft.com/office/drawing/2014/main" id="{E3FAED47-4BF3-4E47-901A-B7F7785EFA48}"/>
              </a:ext>
            </a:extLst>
          </p:cNvPr>
          <p:cNvSpPr>
            <a:spLocks noGrp="1"/>
          </p:cNvSpPr>
          <p:nvPr>
            <p:ph type="ftr" sz="quarter" idx="14"/>
          </p:nvPr>
        </p:nvSpPr>
        <p:spPr/>
        <p:txBody>
          <a:bodyPr/>
          <a:lstStyle/>
          <a:p>
            <a:endParaRPr lang="en-US" dirty="0"/>
          </a:p>
        </p:txBody>
      </p:sp>
      <p:sp>
        <p:nvSpPr>
          <p:cNvPr id="9" name="Slide Number Placeholder 8">
            <a:extLst>
              <a:ext uri="{FF2B5EF4-FFF2-40B4-BE49-F238E27FC236}">
                <a16:creationId xmlns:a16="http://schemas.microsoft.com/office/drawing/2014/main" id="{86BB173D-9D21-4D8B-8CC4-23166ACB2E20}"/>
              </a:ext>
            </a:extLst>
          </p:cNvPr>
          <p:cNvSpPr>
            <a:spLocks noGrp="1"/>
          </p:cNvSpPr>
          <p:nvPr>
            <p:ph type="sldNum" sz="quarter" idx="15"/>
          </p:nvPr>
        </p:nvSpPr>
        <p:spPr/>
        <p:txBody>
          <a:bodyPr/>
          <a:lstStyle/>
          <a:p>
            <a:fld id="{DA135043-C596-1A48-8BDA-03EB29A64DF4}" type="slidenum">
              <a:rPr lang="en-US" smtClean="0"/>
              <a:pPr/>
              <a:t>‹#›</a:t>
            </a:fld>
            <a:endParaRPr lang="en-US" dirty="0"/>
          </a:p>
        </p:txBody>
      </p:sp>
    </p:spTree>
    <p:extLst>
      <p:ext uri="{BB962C8B-B14F-4D97-AF65-F5344CB8AC3E}">
        <p14:creationId xmlns:p14="http://schemas.microsoft.com/office/powerpoint/2010/main" val="83108218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8C14-DF60-0E40-9330-77B6B8D71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B4787D-6832-7F4C-9B09-AD04F6AF8FF3}"/>
              </a:ext>
            </a:extLst>
          </p:cNvPr>
          <p:cNvSpPr>
            <a:spLocks noGrp="1"/>
          </p:cNvSpPr>
          <p:nvPr>
            <p:ph type="dt" sz="half" idx="10"/>
          </p:nvPr>
        </p:nvSpPr>
        <p:spPr/>
        <p:txBody>
          <a:bodyPr/>
          <a:lstStyle/>
          <a:p>
            <a:fld id="{C51F7E7B-293E-4B5F-8863-9F9AB32DCF23}" type="datetime1">
              <a:rPr lang="en-US" smtClean="0"/>
              <a:t>1/26/2025</a:t>
            </a:fld>
            <a:endParaRPr lang="en-US" dirty="0"/>
          </a:p>
        </p:txBody>
      </p:sp>
      <p:sp>
        <p:nvSpPr>
          <p:cNvPr id="4" name="Footer Placeholder 3">
            <a:extLst>
              <a:ext uri="{FF2B5EF4-FFF2-40B4-BE49-F238E27FC236}">
                <a16:creationId xmlns:a16="http://schemas.microsoft.com/office/drawing/2014/main" id="{3E4BDD90-4276-8045-BFBE-5971D9862E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D4DE35-E35E-DB4E-85F2-587208CA69F3}"/>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6" name="Rectangle 5" hidden="1">
            <a:extLst>
              <a:ext uri="{FF2B5EF4-FFF2-40B4-BE49-F238E27FC236}">
                <a16:creationId xmlns:a16="http://schemas.microsoft.com/office/drawing/2014/main" id="{655C45BA-3E16-4DCE-B3EB-40CABD42A12D}"/>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15214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8C14-DF60-0E40-9330-77B6B8D71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B4787D-6832-7F4C-9B09-AD04F6AF8FF3}"/>
              </a:ext>
            </a:extLst>
          </p:cNvPr>
          <p:cNvSpPr>
            <a:spLocks noGrp="1"/>
          </p:cNvSpPr>
          <p:nvPr>
            <p:ph type="dt" sz="half" idx="10"/>
          </p:nvPr>
        </p:nvSpPr>
        <p:spPr/>
        <p:txBody>
          <a:bodyPr/>
          <a:lstStyle/>
          <a:p>
            <a:fld id="{C51F7E7B-293E-4B5F-8863-9F9AB32DCF23}" type="datetime1">
              <a:rPr lang="en-US" smtClean="0"/>
              <a:t>1/26/2025</a:t>
            </a:fld>
            <a:endParaRPr lang="en-US" dirty="0"/>
          </a:p>
        </p:txBody>
      </p:sp>
      <p:sp>
        <p:nvSpPr>
          <p:cNvPr id="4" name="Footer Placeholder 3">
            <a:extLst>
              <a:ext uri="{FF2B5EF4-FFF2-40B4-BE49-F238E27FC236}">
                <a16:creationId xmlns:a16="http://schemas.microsoft.com/office/drawing/2014/main" id="{3E4BDD90-4276-8045-BFBE-5971D9862E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D4DE35-E35E-DB4E-85F2-587208CA69F3}"/>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6" name="Rectangle 5" hidden="1">
            <a:extLst>
              <a:ext uri="{FF2B5EF4-FFF2-40B4-BE49-F238E27FC236}">
                <a16:creationId xmlns:a16="http://schemas.microsoft.com/office/drawing/2014/main" id="{655C45BA-3E16-4DCE-B3EB-40CABD42A12D}"/>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a:extLst>
              <a:ext uri="{FF2B5EF4-FFF2-40B4-BE49-F238E27FC236}">
                <a16:creationId xmlns:a16="http://schemas.microsoft.com/office/drawing/2014/main" id="{D2EA2D54-068C-4D76-A569-C2F6D589C735}"/>
              </a:ext>
            </a:extLst>
          </p:cNvPr>
          <p:cNvSpPr>
            <a:spLocks noGrp="1"/>
          </p:cNvSpPr>
          <p:nvPr>
            <p:ph type="body" sz="quarter" idx="14"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347559807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FB66FA-9E82-8F4C-902B-D968EBD0072D}"/>
              </a:ext>
            </a:extLst>
          </p:cNvPr>
          <p:cNvSpPr>
            <a:spLocks noGrp="1"/>
          </p:cNvSpPr>
          <p:nvPr>
            <p:ph type="body" idx="1"/>
          </p:nvPr>
        </p:nvSpPr>
        <p:spPr>
          <a:xfrm>
            <a:off x="726569" y="860815"/>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a:t>Edit Master text styles</a:t>
            </a:r>
          </a:p>
        </p:txBody>
      </p:sp>
      <p:sp>
        <p:nvSpPr>
          <p:cNvPr id="4" name="Content Placeholder 3">
            <a:extLst>
              <a:ext uri="{FF2B5EF4-FFF2-40B4-BE49-F238E27FC236}">
                <a16:creationId xmlns:a16="http://schemas.microsoft.com/office/drawing/2014/main" id="{53E423E8-A085-594A-8DB0-B04EE30ADC4D}"/>
              </a:ext>
            </a:extLst>
          </p:cNvPr>
          <p:cNvSpPr>
            <a:spLocks noGrp="1"/>
          </p:cNvSpPr>
          <p:nvPr>
            <p:ph sz="half" idx="2"/>
          </p:nvPr>
        </p:nvSpPr>
        <p:spPr>
          <a:xfrm>
            <a:off x="726569" y="1641987"/>
            <a:ext cx="5285232" cy="4572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A97721-B828-5F49-9ECE-3D1CE066C8DF}"/>
              </a:ext>
            </a:extLst>
          </p:cNvPr>
          <p:cNvSpPr>
            <a:spLocks noGrp="1"/>
          </p:cNvSpPr>
          <p:nvPr>
            <p:ph type="body" sz="quarter" idx="3"/>
          </p:nvPr>
        </p:nvSpPr>
        <p:spPr>
          <a:xfrm>
            <a:off x="6187631" y="860815"/>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a:t>Edit Master text styles</a:t>
            </a:r>
          </a:p>
        </p:txBody>
      </p:sp>
      <p:sp>
        <p:nvSpPr>
          <p:cNvPr id="6" name="Content Placeholder 5">
            <a:extLst>
              <a:ext uri="{FF2B5EF4-FFF2-40B4-BE49-F238E27FC236}">
                <a16:creationId xmlns:a16="http://schemas.microsoft.com/office/drawing/2014/main" id="{FA9BD7FE-E79D-8C4D-8814-8B397878DBF5}"/>
              </a:ext>
            </a:extLst>
          </p:cNvPr>
          <p:cNvSpPr>
            <a:spLocks noGrp="1"/>
          </p:cNvSpPr>
          <p:nvPr>
            <p:ph sz="quarter" idx="4"/>
          </p:nvPr>
        </p:nvSpPr>
        <p:spPr>
          <a:xfrm>
            <a:off x="6187631" y="1641987"/>
            <a:ext cx="5285232" cy="4572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47A3AA7-B6AF-F040-9CFC-AF513FBC68DF}"/>
              </a:ext>
            </a:extLst>
          </p:cNvPr>
          <p:cNvSpPr>
            <a:spLocks noGrp="1"/>
          </p:cNvSpPr>
          <p:nvPr>
            <p:ph type="dt" sz="half" idx="10"/>
          </p:nvPr>
        </p:nvSpPr>
        <p:spPr/>
        <p:txBody>
          <a:bodyPr/>
          <a:lstStyle/>
          <a:p>
            <a:fld id="{54837CB5-678C-49D9-AAD0-CEAADF85A933}" type="datetime1">
              <a:rPr lang="en-US" smtClean="0"/>
              <a:t>1/26/2025</a:t>
            </a:fld>
            <a:endParaRPr lang="en-US" dirty="0"/>
          </a:p>
        </p:txBody>
      </p:sp>
      <p:sp>
        <p:nvSpPr>
          <p:cNvPr id="8" name="Footer Placeholder 7">
            <a:extLst>
              <a:ext uri="{FF2B5EF4-FFF2-40B4-BE49-F238E27FC236}">
                <a16:creationId xmlns:a16="http://schemas.microsoft.com/office/drawing/2014/main" id="{70C5EF70-7E06-D24A-9577-EFEF1CCFE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9B6EAC-EAE4-D54B-89FA-D3C309D978F8}"/>
              </a:ext>
            </a:extLst>
          </p:cNvPr>
          <p:cNvSpPr>
            <a:spLocks noGrp="1"/>
          </p:cNvSpPr>
          <p:nvPr>
            <p:ph type="sldNum" sz="quarter" idx="12"/>
          </p:nvPr>
        </p:nvSpPr>
        <p:spPr/>
        <p:txBody>
          <a:bodyPr/>
          <a:lstStyle/>
          <a:p>
            <a:fld id="{DA135043-C596-1A48-8BDA-03EB29A64DF4}" type="slidenum">
              <a:rPr lang="en-US" smtClean="0"/>
              <a:t>‹#›</a:t>
            </a:fld>
            <a:endParaRPr lang="en-US" dirty="0"/>
          </a:p>
        </p:txBody>
      </p:sp>
      <p:sp>
        <p:nvSpPr>
          <p:cNvPr id="10" name="Title 9">
            <a:extLst>
              <a:ext uri="{FF2B5EF4-FFF2-40B4-BE49-F238E27FC236}">
                <a16:creationId xmlns:a16="http://schemas.microsoft.com/office/drawing/2014/main" id="{94433DBB-F96C-4821-AF9A-C30C09039B1E}"/>
              </a:ext>
            </a:extLst>
          </p:cNvPr>
          <p:cNvSpPr>
            <a:spLocks noGrp="1"/>
          </p:cNvSpPr>
          <p:nvPr>
            <p:ph type="title"/>
          </p:nvPr>
        </p:nvSpPr>
        <p:spPr/>
        <p:txBody>
          <a:bodyPr/>
          <a:lstStyle/>
          <a:p>
            <a:r>
              <a:rPr lang="en-US"/>
              <a:t>Click to edit Master title style</a:t>
            </a:r>
            <a:endParaRPr lang="en-US" dirty="0"/>
          </a:p>
        </p:txBody>
      </p:sp>
      <p:sp>
        <p:nvSpPr>
          <p:cNvPr id="11" name="Rectangle 10" hidden="1">
            <a:extLst>
              <a:ext uri="{FF2B5EF4-FFF2-40B4-BE49-F238E27FC236}">
                <a16:creationId xmlns:a16="http://schemas.microsoft.com/office/drawing/2014/main" id="{B9BA8268-5A7D-424D-A57A-7813D1343759}"/>
              </a:ext>
            </a:extLst>
          </p:cNvPr>
          <p:cNvSpPr/>
          <p:nvPr>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81965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0177D9A-72FE-46B9-AEBD-B5A3F8C28AB8}"/>
              </a:ext>
            </a:extLst>
          </p:cNvPr>
          <p:cNvSpPr/>
          <p:nvPr/>
        </p:nvSpPr>
        <p:spPr>
          <a:xfrm>
            <a:off x="0" y="6328227"/>
            <a:ext cx="12192000" cy="52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43" dirty="0"/>
          </a:p>
        </p:txBody>
      </p:sp>
      <p:sp>
        <p:nvSpPr>
          <p:cNvPr id="2" name="Title Placeholder 1">
            <a:extLst>
              <a:ext uri="{FF2B5EF4-FFF2-40B4-BE49-F238E27FC236}">
                <a16:creationId xmlns:a16="http://schemas.microsoft.com/office/drawing/2014/main" id="{2BEF78B0-9B63-B343-8CF8-D6FA3E653D6E}"/>
              </a:ext>
            </a:extLst>
          </p:cNvPr>
          <p:cNvSpPr>
            <a:spLocks noGrp="1"/>
          </p:cNvSpPr>
          <p:nvPr>
            <p:ph type="title"/>
          </p:nvPr>
        </p:nvSpPr>
        <p:spPr>
          <a:xfrm>
            <a:off x="414731" y="141306"/>
            <a:ext cx="11058132" cy="70974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8CBED13-B6F8-5141-B58F-050DF52B712F}"/>
              </a:ext>
            </a:extLst>
          </p:cNvPr>
          <p:cNvSpPr>
            <a:spLocks noGrp="1"/>
          </p:cNvSpPr>
          <p:nvPr>
            <p:ph type="body" idx="1"/>
          </p:nvPr>
        </p:nvSpPr>
        <p:spPr>
          <a:xfrm>
            <a:off x="726440" y="864066"/>
            <a:ext cx="10746423" cy="53500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98F29A0-61BB-E44C-B7FF-5C16AD3EB125}"/>
              </a:ext>
            </a:extLst>
          </p:cNvPr>
          <p:cNvSpPr>
            <a:spLocks noGrp="1"/>
          </p:cNvSpPr>
          <p:nvPr>
            <p:ph type="dt" sz="half" idx="2"/>
          </p:nvPr>
        </p:nvSpPr>
        <p:spPr>
          <a:xfrm>
            <a:off x="10647680" y="1"/>
            <a:ext cx="1544320" cy="139700"/>
          </a:xfrm>
          <a:prstGeom prst="rect">
            <a:avLst/>
          </a:prstGeom>
        </p:spPr>
        <p:txBody>
          <a:bodyPr vert="horz" lIns="45720" tIns="45720" rIns="45720" bIns="45720" rtlCol="0" anchor="ctr"/>
          <a:lstStyle>
            <a:lvl1pPr algn="r">
              <a:defRPr sz="667">
                <a:solidFill>
                  <a:schemeClr val="tx1">
                    <a:tint val="75000"/>
                  </a:schemeClr>
                </a:solidFill>
              </a:defRPr>
            </a:lvl1pPr>
          </a:lstStyle>
          <a:p>
            <a:fld id="{8DE3D802-031F-4C40-A68B-5D313F9463B9}" type="datetimeFigureOut">
              <a:rPr lang="en-US" smtClean="0"/>
              <a:t>1/26/2025</a:t>
            </a:fld>
            <a:endParaRPr lang="en-US" dirty="0"/>
          </a:p>
        </p:txBody>
      </p:sp>
      <p:sp>
        <p:nvSpPr>
          <p:cNvPr id="5" name="Footer Placeholder 4">
            <a:extLst>
              <a:ext uri="{FF2B5EF4-FFF2-40B4-BE49-F238E27FC236}">
                <a16:creationId xmlns:a16="http://schemas.microsoft.com/office/drawing/2014/main" id="{3AD0F4D9-A547-4F4E-AC0F-5C399BC3B033}"/>
              </a:ext>
            </a:extLst>
          </p:cNvPr>
          <p:cNvSpPr>
            <a:spLocks noGrp="1"/>
          </p:cNvSpPr>
          <p:nvPr>
            <p:ph type="ftr" sz="quarter" idx="3"/>
          </p:nvPr>
        </p:nvSpPr>
        <p:spPr>
          <a:xfrm>
            <a:off x="6191624" y="6422472"/>
            <a:ext cx="5403475" cy="365125"/>
          </a:xfrm>
          <a:prstGeom prst="rect">
            <a:avLst/>
          </a:prstGeom>
        </p:spPr>
        <p:txBody>
          <a:bodyPr vert="horz" lIns="91440" tIns="45720" rIns="91440" bIns="45720" rtlCol="0" anchor="ctr"/>
          <a:lstStyle>
            <a:lvl1pPr algn="r">
              <a:defRPr sz="12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731F5B58-7BDD-B045-BC56-8AAF9C6490B8}"/>
              </a:ext>
            </a:extLst>
          </p:cNvPr>
          <p:cNvSpPr>
            <a:spLocks noGrp="1"/>
          </p:cNvSpPr>
          <p:nvPr>
            <p:ph type="sldNum" sz="quarter" idx="4"/>
          </p:nvPr>
        </p:nvSpPr>
        <p:spPr>
          <a:xfrm>
            <a:off x="11595099" y="6422472"/>
            <a:ext cx="556260" cy="365125"/>
          </a:xfrm>
          <a:prstGeom prst="rect">
            <a:avLst/>
          </a:prstGeom>
        </p:spPr>
        <p:txBody>
          <a:bodyPr vert="horz" lIns="91440" tIns="45720" rIns="91440" bIns="45720" rtlCol="0" anchor="ctr"/>
          <a:lstStyle>
            <a:lvl1pPr algn="ctr">
              <a:defRPr sz="1200" b="0">
                <a:solidFill>
                  <a:schemeClr val="tx2"/>
                </a:solidFill>
                <a:latin typeface="+mj-lt"/>
              </a:defRPr>
            </a:lvl1pPr>
          </a:lstStyle>
          <a:p>
            <a:fld id="{D3BA84AC-B9E4-40E9-9BA1-1F5AC87948FE}" type="slidenum">
              <a:rPr lang="en-US" smtClean="0"/>
              <a:t>‹#›</a:t>
            </a:fld>
            <a:endParaRPr lang="en-US" dirty="0"/>
          </a:p>
        </p:txBody>
      </p:sp>
      <p:pic>
        <p:nvPicPr>
          <p:cNvPr id="17" name="Picture 16">
            <a:extLst>
              <a:ext uri="{FF2B5EF4-FFF2-40B4-BE49-F238E27FC236}">
                <a16:creationId xmlns:a16="http://schemas.microsoft.com/office/drawing/2014/main" id="{69842886-E591-4C2B-B61D-2C79206FA1DC}"/>
              </a:ext>
            </a:extLst>
          </p:cNvPr>
          <p:cNvPicPr>
            <a:picLocks noChangeAspect="1"/>
          </p:cNvPicPr>
          <p:nvPr/>
        </p:nvPicPr>
        <p:blipFill>
          <a:blip r:embed="rId21">
            <a:extLst>
              <a:ext uri="{96DAC541-7B7A-43D3-8B79-37D633B846F1}">
                <asvg:svgBlip xmlns="" xmlns:asvg="http://schemas.microsoft.com/office/drawing/2016/SVG/main" r:embed="rId22"/>
              </a:ext>
            </a:extLst>
          </a:blip>
          <a:srcRect/>
          <a:stretch/>
        </p:blipFill>
        <p:spPr>
          <a:xfrm>
            <a:off x="183314" y="6499687"/>
            <a:ext cx="190005" cy="190005"/>
          </a:xfrm>
          <a:prstGeom prst="rect">
            <a:avLst/>
          </a:prstGeom>
        </p:spPr>
      </p:pic>
      <p:sp>
        <p:nvSpPr>
          <p:cNvPr id="7" name="empower - DO NOT DELETE!!!" hidden="1">
            <a:extLst>
              <a:ext uri="{FF2B5EF4-FFF2-40B4-BE49-F238E27FC236}">
                <a16:creationId xmlns:a16="http://schemas.microsoft.com/office/drawing/2014/main" id="{5EC7EF95-615C-41BB-A2AA-2C599AE68A6C}"/>
              </a:ext>
            </a:extLst>
          </p:cNvPr>
          <p:cNvSpPr/>
          <p:nvPr>
            <p:custDataLst>
              <p:tags r:id="rId20"/>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91820150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Lst>
  <p:hf hdr="0" ftr="0" dt="0"/>
  <p:txStyles>
    <p:titleStyle>
      <a:lvl1pPr algn="l" defTabSz="1306218"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30188" indent="-230188" algn="l" defTabSz="1306218" rtl="0" eaLnBrk="1" latinLnBrk="0" hangingPunct="1">
        <a:lnSpc>
          <a:spcPct val="90000"/>
        </a:lnSpc>
        <a:spcBef>
          <a:spcPts val="0"/>
        </a:spcBef>
        <a:spcAft>
          <a:spcPts val="800"/>
        </a:spcAft>
        <a:buFont typeface="Arial" panose="020B0604020202020204" pitchFamily="34" charset="0"/>
        <a:buChar char="•"/>
        <a:defRPr sz="2000" b="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1306218" rtl="0" eaLnBrk="1" latinLnBrk="0" hangingPunct="1">
        <a:defRPr sz="1200" kern="1200">
          <a:solidFill>
            <a:schemeClr val="tx1"/>
          </a:solidFill>
          <a:latin typeface="+mn-lt"/>
          <a:ea typeface="+mn-ea"/>
          <a:cs typeface="+mn-cs"/>
        </a:defRPr>
      </a:lvl1pPr>
      <a:lvl2pPr marL="653109" algn="l" defTabSz="1306218" rtl="0" eaLnBrk="1" latinLnBrk="0" hangingPunct="1">
        <a:defRPr sz="1200" kern="1200">
          <a:solidFill>
            <a:schemeClr val="tx1"/>
          </a:solidFill>
          <a:latin typeface="+mn-lt"/>
          <a:ea typeface="+mn-ea"/>
          <a:cs typeface="+mn-cs"/>
        </a:defRPr>
      </a:lvl2pPr>
      <a:lvl3pPr marL="1306218" algn="l" defTabSz="1306218" rtl="0" eaLnBrk="1" latinLnBrk="0" hangingPunct="1">
        <a:defRPr sz="1200" kern="1200">
          <a:solidFill>
            <a:schemeClr val="tx1"/>
          </a:solidFill>
          <a:latin typeface="+mn-lt"/>
          <a:ea typeface="+mn-ea"/>
          <a:cs typeface="+mn-cs"/>
        </a:defRPr>
      </a:lvl3pPr>
      <a:lvl4pPr marL="1959327" algn="l" defTabSz="1306218" rtl="0" eaLnBrk="1" latinLnBrk="0" hangingPunct="1">
        <a:defRPr sz="1200" kern="1200">
          <a:solidFill>
            <a:schemeClr val="tx1"/>
          </a:solidFill>
          <a:latin typeface="+mn-lt"/>
          <a:ea typeface="+mn-ea"/>
          <a:cs typeface="+mn-cs"/>
        </a:defRPr>
      </a:lvl4pPr>
      <a:lvl5pPr marL="2612436" algn="l" defTabSz="1306218" rtl="0" eaLnBrk="1" latinLnBrk="0" hangingPunct="1">
        <a:defRPr sz="1200" kern="1200">
          <a:solidFill>
            <a:schemeClr val="tx1"/>
          </a:solidFill>
          <a:latin typeface="+mn-lt"/>
          <a:ea typeface="+mn-ea"/>
          <a:cs typeface="+mn-cs"/>
        </a:defRPr>
      </a:lvl5pPr>
      <a:lvl6pPr marL="3265545" algn="l" defTabSz="1306218" rtl="0" eaLnBrk="1" latinLnBrk="0" hangingPunct="1">
        <a:defRPr sz="1200" kern="1200">
          <a:solidFill>
            <a:schemeClr val="tx1"/>
          </a:solidFill>
          <a:latin typeface="+mn-lt"/>
          <a:ea typeface="+mn-ea"/>
          <a:cs typeface="+mn-cs"/>
        </a:defRPr>
      </a:lvl6pPr>
      <a:lvl7pPr marL="3918654" algn="l" defTabSz="1306218" rtl="0" eaLnBrk="1" latinLnBrk="0" hangingPunct="1">
        <a:defRPr sz="1200" kern="1200">
          <a:solidFill>
            <a:schemeClr val="tx1"/>
          </a:solidFill>
          <a:latin typeface="+mn-lt"/>
          <a:ea typeface="+mn-ea"/>
          <a:cs typeface="+mn-cs"/>
        </a:defRPr>
      </a:lvl7pPr>
      <a:lvl8pPr marL="4571764" algn="l" defTabSz="1306218" rtl="0" eaLnBrk="1" latinLnBrk="0" hangingPunct="1">
        <a:defRPr sz="1200" kern="1200">
          <a:solidFill>
            <a:schemeClr val="tx1"/>
          </a:solidFill>
          <a:latin typeface="+mn-lt"/>
          <a:ea typeface="+mn-ea"/>
          <a:cs typeface="+mn-cs"/>
        </a:defRPr>
      </a:lvl8pPr>
      <a:lvl9pPr marL="5224873" algn="l" defTabSz="1306218"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2.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microsoft.com/office/2007/relationships/diagramDrawing" Target="../diagrams/drawing4.xml"/><Relationship Id="rId3" Type="http://schemas.openxmlformats.org/officeDocument/2006/relationships/tags" Target="../tags/tag21.xml"/><Relationship Id="rId7" Type="http://schemas.openxmlformats.org/officeDocument/2006/relationships/slideLayout" Target="../slideLayouts/slideLayout2.xml"/><Relationship Id="rId12" Type="http://schemas.openxmlformats.org/officeDocument/2006/relationships/diagramColors" Target="../diagrams/colors4.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diagramQuickStyle" Target="../diagrams/quickStyle4.xml"/><Relationship Id="rId5" Type="http://schemas.openxmlformats.org/officeDocument/2006/relationships/tags" Target="../tags/tag23.xml"/><Relationship Id="rId10" Type="http://schemas.openxmlformats.org/officeDocument/2006/relationships/diagramLayout" Target="../diagrams/layout4.xml"/><Relationship Id="rId4" Type="http://schemas.openxmlformats.org/officeDocument/2006/relationships/tags" Target="../tags/tag22.xml"/><Relationship Id="rId9"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7.jpg"/><Relationship Id="rId4" Type="http://schemas.openxmlformats.org/officeDocument/2006/relationships/hyperlink" Target="mailto:Jacqueline.Clarke@medpro.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9.bin"/><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23.xml"/><Relationship Id="rId7" Type="http://schemas.openxmlformats.org/officeDocument/2006/relationships/diagramColors" Target="../diagrams/colors11.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bin"/><Relationship Id="rId13" Type="http://schemas.microsoft.com/office/2007/relationships/diagramDrawing" Target="../diagrams/drawing13.xml"/><Relationship Id="rId18" Type="http://schemas.microsoft.com/office/2007/relationships/diagramDrawing" Target="../diagrams/drawing14.xml"/><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diagramColors" Target="../diagrams/colors13.xml"/><Relationship Id="rId17" Type="http://schemas.openxmlformats.org/officeDocument/2006/relationships/diagramColors" Target="../diagrams/colors14.xml"/><Relationship Id="rId2" Type="http://schemas.openxmlformats.org/officeDocument/2006/relationships/notesSlide" Target="../notesSlides/notesSlide25.xml"/><Relationship Id="rId16" Type="http://schemas.openxmlformats.org/officeDocument/2006/relationships/diagramQuickStyle" Target="../diagrams/quickStyle14.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QuickStyle" Target="../diagrams/quickStyle13.xml"/><Relationship Id="rId5" Type="http://schemas.openxmlformats.org/officeDocument/2006/relationships/diagramQuickStyle" Target="../diagrams/quickStyle12.xml"/><Relationship Id="rId15" Type="http://schemas.openxmlformats.org/officeDocument/2006/relationships/diagramLayout" Target="../diagrams/layout14.xml"/><Relationship Id="rId10" Type="http://schemas.openxmlformats.org/officeDocument/2006/relationships/diagramLayout" Target="../diagrams/layout13.xml"/><Relationship Id="rId4" Type="http://schemas.openxmlformats.org/officeDocument/2006/relationships/diagramLayout" Target="../diagrams/layout12.xml"/><Relationship Id="rId9" Type="http://schemas.openxmlformats.org/officeDocument/2006/relationships/diagramData" Target="../diagrams/data13.xml"/><Relationship Id="rId14" Type="http://schemas.openxmlformats.org/officeDocument/2006/relationships/diagramData" Target="../diagrams/data14.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image" Target="../media/image21.png"/><Relationship Id="rId7" Type="http://schemas.openxmlformats.org/officeDocument/2006/relationships/diagramData" Target="../diagrams/data15.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5.svg"/><Relationship Id="rId11" Type="http://schemas.microsoft.com/office/2007/relationships/diagramDrawing" Target="../diagrams/drawing15.xml"/><Relationship Id="rId5" Type="http://schemas.openxmlformats.org/officeDocument/2006/relationships/image" Target="../media/image22.png"/><Relationship Id="rId10" Type="http://schemas.openxmlformats.org/officeDocument/2006/relationships/diagramColors" Target="../diagrams/colors15.xml"/><Relationship Id="rId4" Type="http://schemas.microsoft.com/office/2007/relationships/hdphoto" Target="../media/hdphoto1.wdp"/><Relationship Id="rId9"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18" Type="http://schemas.openxmlformats.org/officeDocument/2006/relationships/diagramData" Target="../diagrams/data19.xml"/><Relationship Id="rId3" Type="http://schemas.openxmlformats.org/officeDocument/2006/relationships/diagramData" Target="../diagrams/data16.xml"/><Relationship Id="rId21" Type="http://schemas.openxmlformats.org/officeDocument/2006/relationships/diagramColors" Target="../diagrams/colors19.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27.xml"/><Relationship Id="rId16" Type="http://schemas.openxmlformats.org/officeDocument/2006/relationships/diagramColors" Target="../diagrams/colors18.xml"/><Relationship Id="rId20" Type="http://schemas.openxmlformats.org/officeDocument/2006/relationships/diagramQuickStyle" Target="../diagrams/quickStyle19.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19" Type="http://schemas.openxmlformats.org/officeDocument/2006/relationships/diagramLayout" Target="../diagrams/layout19.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 Id="rId22" Type="http://schemas.microsoft.com/office/2007/relationships/diagramDrawing" Target="../diagrams/drawing19.xml"/></Relationships>
</file>

<file path=ppt/slides/_rels/slide3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28.xml"/><Relationship Id="rId7" Type="http://schemas.openxmlformats.org/officeDocument/2006/relationships/diagramColors" Target="../diagrams/colors20.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diagramData" Target="../diagrams/data23.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 Type="http://schemas.openxmlformats.org/officeDocument/2006/relationships/notesSlide" Target="../notesSlides/notesSlide32.xml"/><Relationship Id="rId16" Type="http://schemas.openxmlformats.org/officeDocument/2006/relationships/diagramColors" Target="../diagrams/colors23.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diagramQuickStyle" Target="../diagrams/quickStyle23.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33.xml"/><Relationship Id="rId7" Type="http://schemas.openxmlformats.org/officeDocument/2006/relationships/diagramColors" Target="../diagrams/colors24.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7.bin"/><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8.bin"/></Relationships>
</file>

<file path=ppt/slides/_rels/slide40.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notesSlide" Target="../notesSlides/notesSlide36.xml"/><Relationship Id="rId7" Type="http://schemas.openxmlformats.org/officeDocument/2006/relationships/diagramColors" Target="../diagrams/colors26.xm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4.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notesSlide" Target="../notesSlides/notesSlide40.xml"/><Relationship Id="rId7" Type="http://schemas.openxmlformats.org/officeDocument/2006/relationships/diagramColors" Target="../diagrams/colors28.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45.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notesSlide" Target="../notesSlides/notesSlide41.xml"/><Relationship Id="rId7" Type="http://schemas.openxmlformats.org/officeDocument/2006/relationships/diagramColors" Target="../diagrams/colors29.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31.xml"/><Relationship Id="rId13" Type="http://schemas.openxmlformats.org/officeDocument/2006/relationships/diagramData" Target="../diagrams/data32.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17" Type="http://schemas.microsoft.com/office/2007/relationships/diagramDrawing" Target="../diagrams/drawing32.xml"/><Relationship Id="rId2" Type="http://schemas.openxmlformats.org/officeDocument/2006/relationships/notesSlide" Target="../notesSlides/notesSlide43.xml"/><Relationship Id="rId16" Type="http://schemas.openxmlformats.org/officeDocument/2006/relationships/diagramColors" Target="../diagrams/colors32.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5" Type="http://schemas.openxmlformats.org/officeDocument/2006/relationships/diagramQuickStyle" Target="../diagrams/quickStyle32.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 Id="rId14" Type="http://schemas.openxmlformats.org/officeDocument/2006/relationships/diagramLayout" Target="../diagrams/layout32.xml"/></Relationships>
</file>

<file path=ppt/slides/_rels/slide48.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notesSlide" Target="../notesSlides/notesSlide44.xml"/><Relationship Id="rId7" Type="http://schemas.openxmlformats.org/officeDocument/2006/relationships/diagramColors" Target="../diagrams/colors33.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6.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diagramData" Target="../diagrams/data36.xml"/><Relationship Id="rId18" Type="http://schemas.openxmlformats.org/officeDocument/2006/relationships/chart" Target="../charts/chart4.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17" Type="http://schemas.microsoft.com/office/2007/relationships/diagramDrawing" Target="../diagrams/drawing36.xml"/><Relationship Id="rId2" Type="http://schemas.openxmlformats.org/officeDocument/2006/relationships/notesSlide" Target="../notesSlides/notesSlide46.xml"/><Relationship Id="rId16" Type="http://schemas.openxmlformats.org/officeDocument/2006/relationships/diagramColors" Target="../diagrams/colors36.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5" Type="http://schemas.openxmlformats.org/officeDocument/2006/relationships/diagramQuickStyle" Target="../diagrams/quickStyle36.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 Id="rId14" Type="http://schemas.openxmlformats.org/officeDocument/2006/relationships/diagramLayout" Target="../diagrams/layout3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5.xml"/><Relationship Id="rId1" Type="http://schemas.openxmlformats.org/officeDocument/2006/relationships/tags" Target="../tags/tag36.xml"/></Relationships>
</file>

<file path=ppt/slides/_rels/slide52.xml.rels><?xml version="1.0" encoding="UTF-8" standalone="yes"?>
<Relationships xmlns="http://schemas.openxmlformats.org/package/2006/relationships"><Relationship Id="rId8" Type="http://schemas.openxmlformats.org/officeDocument/2006/relationships/image" Target="../media/image28.bin"/><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39.xml"/><Relationship Id="rId3" Type="http://schemas.openxmlformats.org/officeDocument/2006/relationships/diagramData" Target="../diagrams/data38.xml"/><Relationship Id="rId7" Type="http://schemas.microsoft.com/office/2007/relationships/diagramDrawing" Target="../diagrams/drawing38.xml"/><Relationship Id="rId12" Type="http://schemas.microsoft.com/office/2007/relationships/diagramDrawing" Target="../diagrams/drawing39.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38.xml"/><Relationship Id="rId11" Type="http://schemas.openxmlformats.org/officeDocument/2006/relationships/diagramColors" Target="../diagrams/colors39.xml"/><Relationship Id="rId5" Type="http://schemas.openxmlformats.org/officeDocument/2006/relationships/diagramQuickStyle" Target="../diagrams/quickStyle38.xml"/><Relationship Id="rId10" Type="http://schemas.openxmlformats.org/officeDocument/2006/relationships/diagramQuickStyle" Target="../diagrams/quickStyle39.xml"/><Relationship Id="rId4" Type="http://schemas.openxmlformats.org/officeDocument/2006/relationships/diagramLayout" Target="../diagrams/layout38.xml"/><Relationship Id="rId9" Type="http://schemas.openxmlformats.org/officeDocument/2006/relationships/diagramLayout" Target="../diagrams/layout39.xml"/></Relationships>
</file>

<file path=ppt/slides/_rels/slide54.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notesSlide" Target="../notesSlides/notesSlide50.xml"/><Relationship Id="rId7" Type="http://schemas.openxmlformats.org/officeDocument/2006/relationships/diagramColors" Target="../diagrams/colors40.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55.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notesSlide" Target="../notesSlides/notesSlide51.xml"/><Relationship Id="rId7" Type="http://schemas.openxmlformats.org/officeDocument/2006/relationships/diagramColors" Target="../diagrams/colors41.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5.xml"/><Relationship Id="rId1" Type="http://schemas.openxmlformats.org/officeDocument/2006/relationships/tags" Target="../tags/tag3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19.bin"/><Relationship Id="rId2" Type="http://schemas.openxmlformats.org/officeDocument/2006/relationships/diagramData" Target="../diagrams/data42.xml"/><Relationship Id="rId1" Type="http://schemas.openxmlformats.org/officeDocument/2006/relationships/slideLayout" Target="../slideLayouts/slideLayout7.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5.xml"/><Relationship Id="rId1" Type="http://schemas.openxmlformats.org/officeDocument/2006/relationships/tags" Target="../tags/tag4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notesSlide" Target="../notesSlides/notesSlide55.xml"/><Relationship Id="rId7" Type="http://schemas.openxmlformats.org/officeDocument/2006/relationships/diagramColors" Target="../diagrams/colors43.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3.xml.rels><?xml version="1.0" encoding="UTF-8" standalone="yes"?>
<Relationships xmlns="http://schemas.openxmlformats.org/package/2006/relationships"><Relationship Id="rId8" Type="http://schemas.openxmlformats.org/officeDocument/2006/relationships/diagramData" Target="../diagrams/data46.xml"/><Relationship Id="rId3" Type="http://schemas.openxmlformats.org/officeDocument/2006/relationships/diagramData" Target="../diagrams/data45.xml"/><Relationship Id="rId7" Type="http://schemas.microsoft.com/office/2007/relationships/diagramDrawing" Target="../diagrams/drawing45.xml"/><Relationship Id="rId12" Type="http://schemas.microsoft.com/office/2007/relationships/diagramDrawing" Target="../diagrams/drawing46.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45.xml"/><Relationship Id="rId11" Type="http://schemas.openxmlformats.org/officeDocument/2006/relationships/diagramColors" Target="../diagrams/colors46.xml"/><Relationship Id="rId5" Type="http://schemas.openxmlformats.org/officeDocument/2006/relationships/diagramQuickStyle" Target="../diagrams/quickStyle45.xml"/><Relationship Id="rId10" Type="http://schemas.openxmlformats.org/officeDocument/2006/relationships/diagramQuickStyle" Target="../diagrams/quickStyle46.xml"/><Relationship Id="rId4" Type="http://schemas.openxmlformats.org/officeDocument/2006/relationships/diagramLayout" Target="../diagrams/layout45.xml"/><Relationship Id="rId9" Type="http://schemas.openxmlformats.org/officeDocument/2006/relationships/diagramLayout" Target="../diagrams/layout4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5.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notesSlide" Target="../notesSlides/notesSlide58.xml"/><Relationship Id="rId7" Type="http://schemas.openxmlformats.org/officeDocument/2006/relationships/diagramColors" Target="../diagrams/colors48.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diagramQuickStyle" Target="../diagrams/quickStyle48.xml"/><Relationship Id="rId5" Type="http://schemas.openxmlformats.org/officeDocument/2006/relationships/diagramLayout" Target="../diagrams/layout48.xml"/><Relationship Id="rId4" Type="http://schemas.openxmlformats.org/officeDocument/2006/relationships/diagramData" Target="../diagrams/data4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9.xml"/><Relationship Id="rId7" Type="http://schemas.openxmlformats.org/officeDocument/2006/relationships/image" Target="../media/image27.bin"/><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5.xml"/><Relationship Id="rId1" Type="http://schemas.openxmlformats.org/officeDocument/2006/relationships/tags" Target="../tags/tag4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microsoft.com/office/2007/relationships/diagramDrawing" Target="../diagrams/drawing51.xml"/><Relationship Id="rId3" Type="http://schemas.openxmlformats.org/officeDocument/2006/relationships/notesSlide" Target="../notesSlides/notesSlide61.xml"/><Relationship Id="rId7" Type="http://schemas.openxmlformats.org/officeDocument/2006/relationships/diagramColors" Target="../diagrams/colors51.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diagramQuickStyle" Target="../diagrams/quickStyle51.xml"/><Relationship Id="rId5" Type="http://schemas.openxmlformats.org/officeDocument/2006/relationships/diagramLayout" Target="../diagrams/layout51.xml"/><Relationship Id="rId4" Type="http://schemas.openxmlformats.org/officeDocument/2006/relationships/diagramData" Target="../diagrams/data51.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5.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78.xml.rels><?xml version="1.0" encoding="UTF-8" standalone="yes"?>
<Relationships xmlns="http://schemas.openxmlformats.org/package/2006/relationships"><Relationship Id="rId8" Type="http://schemas.microsoft.com/office/2007/relationships/diagramDrawing" Target="../diagrams/drawing58.xml"/><Relationship Id="rId3" Type="http://schemas.openxmlformats.org/officeDocument/2006/relationships/notesSlide" Target="../notesSlides/notesSlide64.xml"/><Relationship Id="rId7" Type="http://schemas.openxmlformats.org/officeDocument/2006/relationships/diagramColors" Target="../diagrams/colors58.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diagramQuickStyle" Target="../diagrams/quickStyle58.xml"/><Relationship Id="rId5" Type="http://schemas.openxmlformats.org/officeDocument/2006/relationships/diagramLayout" Target="../diagrams/layout58.xml"/><Relationship Id="rId4" Type="http://schemas.openxmlformats.org/officeDocument/2006/relationships/diagramData" Target="../diagrams/data58.xml"/></Relationships>
</file>

<file path=ppt/slides/_rels/slide79.xml.rels><?xml version="1.0" encoding="UTF-8" standalone="yes"?>
<Relationships xmlns="http://schemas.openxmlformats.org/package/2006/relationships"><Relationship Id="rId8" Type="http://schemas.microsoft.com/office/2007/relationships/diagramDrawing" Target="../diagrams/drawing59.xml"/><Relationship Id="rId3" Type="http://schemas.openxmlformats.org/officeDocument/2006/relationships/notesSlide" Target="../notesSlides/notesSlide65.xml"/><Relationship Id="rId7" Type="http://schemas.openxmlformats.org/officeDocument/2006/relationships/diagramColors" Target="../diagrams/colors59.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diagramQuickStyle" Target="../diagrams/quickStyle59.xml"/><Relationship Id="rId5" Type="http://schemas.openxmlformats.org/officeDocument/2006/relationships/diagramLayout" Target="../diagrams/layout59.xml"/><Relationship Id="rId4" Type="http://schemas.openxmlformats.org/officeDocument/2006/relationships/diagramData" Target="../diagrams/data59.xml"/><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8" Type="http://schemas.openxmlformats.org/officeDocument/2006/relationships/diagramData" Target="../diagrams/data61.xml"/><Relationship Id="rId3" Type="http://schemas.openxmlformats.org/officeDocument/2006/relationships/diagramData" Target="../diagrams/data60.xml"/><Relationship Id="rId7" Type="http://schemas.microsoft.com/office/2007/relationships/diagramDrawing" Target="../diagrams/drawing60.xml"/><Relationship Id="rId12" Type="http://schemas.microsoft.com/office/2007/relationships/diagramDrawing" Target="../diagrams/drawing61.xm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diagramColors" Target="../diagrams/colors60.xml"/><Relationship Id="rId11" Type="http://schemas.openxmlformats.org/officeDocument/2006/relationships/diagramColors" Target="../diagrams/colors61.xml"/><Relationship Id="rId5" Type="http://schemas.openxmlformats.org/officeDocument/2006/relationships/diagramQuickStyle" Target="../diagrams/quickStyle60.xml"/><Relationship Id="rId10" Type="http://schemas.openxmlformats.org/officeDocument/2006/relationships/diagramQuickStyle" Target="../diagrams/quickStyle61.xml"/><Relationship Id="rId4" Type="http://schemas.openxmlformats.org/officeDocument/2006/relationships/diagramLayout" Target="../diagrams/layout60.xml"/><Relationship Id="rId9" Type="http://schemas.openxmlformats.org/officeDocument/2006/relationships/diagramLayout" Target="../diagrams/layout61.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3.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mailto:dental@medpro.com"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87.xml.rels><?xml version="1.0" encoding="UTF-8" standalone="yes"?>
<Relationships xmlns="http://schemas.openxmlformats.org/package/2006/relationships"><Relationship Id="rId8" Type="http://schemas.microsoft.com/office/2007/relationships/diagramDrawing" Target="../diagrams/drawing67.xml"/><Relationship Id="rId3" Type="http://schemas.openxmlformats.org/officeDocument/2006/relationships/notesSlide" Target="../notesSlides/notesSlide69.xml"/><Relationship Id="rId7" Type="http://schemas.openxmlformats.org/officeDocument/2006/relationships/diagramColors" Target="../diagrams/colors67.xm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diagramQuickStyle" Target="../diagrams/quickStyle67.xml"/><Relationship Id="rId5" Type="http://schemas.openxmlformats.org/officeDocument/2006/relationships/diagramLayout" Target="../diagrams/layout67.xml"/><Relationship Id="rId4" Type="http://schemas.openxmlformats.org/officeDocument/2006/relationships/diagramData" Target="../diagrams/data6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24839"/>
            <a:ext cx="12192000" cy="802410"/>
          </a:xfrm>
        </p:spPr>
        <p:txBody>
          <a:bodyPr/>
          <a:lstStyle/>
          <a:p>
            <a:r>
              <a:rPr lang="en-US" sz="4800" dirty="0" smtClean="0"/>
              <a:t>Patient Selection </a:t>
            </a:r>
            <a:endParaRPr lang="en-US" sz="4800" dirty="0"/>
          </a:p>
        </p:txBody>
      </p:sp>
      <p:sp>
        <p:nvSpPr>
          <p:cNvPr id="5" name="Rectangle 4"/>
          <p:cNvSpPr/>
          <p:nvPr/>
        </p:nvSpPr>
        <p:spPr>
          <a:xfrm>
            <a:off x="0" y="4612862"/>
            <a:ext cx="12192000" cy="646331"/>
          </a:xfrm>
          <a:prstGeom prst="rect">
            <a:avLst/>
          </a:prstGeom>
        </p:spPr>
        <p:txBody>
          <a:bodyPr wrap="square">
            <a:spAutoFit/>
          </a:bodyPr>
          <a:lstStyle/>
          <a:p>
            <a:pPr algn="ctr"/>
            <a:r>
              <a:rPr lang="en-US" dirty="0" smtClean="0">
                <a:solidFill>
                  <a:schemeClr val="bg1"/>
                </a:solidFill>
              </a:rPr>
              <a:t>Punjabi Dental Society</a:t>
            </a:r>
          </a:p>
          <a:p>
            <a:pPr algn="ctr"/>
            <a:r>
              <a:rPr lang="en-US" dirty="0" smtClean="0">
                <a:solidFill>
                  <a:schemeClr val="bg1"/>
                </a:solidFill>
              </a:rPr>
              <a:t>January 26, 2025</a:t>
            </a:r>
            <a:endParaRPr lang="en-US" dirty="0">
              <a:solidFill>
                <a:schemeClr val="bg1"/>
              </a:solidFill>
            </a:endParaRPr>
          </a:p>
        </p:txBody>
      </p:sp>
      <p:sp>
        <p:nvSpPr>
          <p:cNvPr id="4" name="Rectangle 3"/>
          <p:cNvSpPr/>
          <p:nvPr/>
        </p:nvSpPr>
        <p:spPr>
          <a:xfrm>
            <a:off x="0" y="5356766"/>
            <a:ext cx="12192000" cy="338554"/>
          </a:xfrm>
          <a:prstGeom prst="rect">
            <a:avLst/>
          </a:prstGeom>
        </p:spPr>
        <p:txBody>
          <a:bodyPr wrap="square">
            <a:spAutoFit/>
          </a:bodyPr>
          <a:lstStyle/>
          <a:p>
            <a:pPr algn="ctr"/>
            <a:r>
              <a:rPr lang="en-US" sz="1600" dirty="0" smtClean="0">
                <a:solidFill>
                  <a:schemeClr val="bg1"/>
                </a:solidFill>
              </a:rPr>
              <a:t>Jacqueline Clarke, J.D.</a:t>
            </a:r>
            <a:endParaRPr lang="en-US" sz="1600" dirty="0">
              <a:solidFill>
                <a:schemeClr val="bg1"/>
              </a:solidFill>
            </a:endParaRPr>
          </a:p>
        </p:txBody>
      </p:sp>
      <p:sp>
        <p:nvSpPr>
          <p:cNvPr id="6" name="Title 1"/>
          <p:cNvSpPr txBox="1">
            <a:spLocks/>
          </p:cNvSpPr>
          <p:nvPr/>
        </p:nvSpPr>
        <p:spPr>
          <a:xfrm>
            <a:off x="1200912" y="3238020"/>
            <a:ext cx="9790176" cy="802410"/>
          </a:xfrm>
          <a:prstGeom prst="rect">
            <a:avLst/>
          </a:prstGeom>
        </p:spPr>
        <p:txBody>
          <a:bodyPr vert="horz" lIns="91440" tIns="45720" rIns="91440" bIns="45720" rtlCol="0" anchor="b">
            <a:noAutofit/>
          </a:bodyPr>
          <a:lstStyle>
            <a:lvl1pPr algn="ctr" defTabSz="1306218" rtl="0" eaLnBrk="1" latinLnBrk="0" hangingPunct="1">
              <a:lnSpc>
                <a:spcPct val="90000"/>
              </a:lnSpc>
              <a:spcBef>
                <a:spcPct val="0"/>
              </a:spcBef>
              <a:buNone/>
              <a:defRPr sz="4400" b="1" kern="1200">
                <a:solidFill>
                  <a:schemeClr val="bg1"/>
                </a:solidFill>
                <a:latin typeface="+mj-lt"/>
                <a:ea typeface="+mj-ea"/>
                <a:cs typeface="+mj-cs"/>
              </a:defRPr>
            </a:lvl1pPr>
          </a:lstStyle>
          <a:p>
            <a:r>
              <a:rPr lang="en-US" sz="2400" b="0" dirty="0" smtClean="0"/>
              <a:t>Patient selection issues as an increasing claims driver in </a:t>
            </a:r>
          </a:p>
          <a:p>
            <a:r>
              <a:rPr lang="en-US" sz="2400" b="0" dirty="0" smtClean="0"/>
              <a:t>dental malpractice cases</a:t>
            </a:r>
            <a:endParaRPr lang="en-US" sz="2400" b="0" dirty="0"/>
          </a:p>
        </p:txBody>
      </p:sp>
    </p:spTree>
    <p:extLst>
      <p:ext uri="{BB962C8B-B14F-4D97-AF65-F5344CB8AC3E}">
        <p14:creationId xmlns:p14="http://schemas.microsoft.com/office/powerpoint/2010/main" val="307250108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496177"/>
            <a:ext cx="11058132" cy="709743"/>
          </a:xfrm>
        </p:spPr>
        <p:txBody>
          <a:bodyPr/>
          <a:lstStyle/>
          <a:p>
            <a:r>
              <a:rPr lang="en-US" dirty="0" smtClean="0"/>
              <a:t>Today's Malpractice Environment </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10</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8" name="Content Placeholder 5"/>
          <p:cNvSpPr txBox="1">
            <a:spLocks/>
          </p:cNvSpPr>
          <p:nvPr/>
        </p:nvSpPr>
        <p:spPr>
          <a:xfrm>
            <a:off x="466181" y="1134532"/>
            <a:ext cx="7348551" cy="4999781"/>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just">
              <a:spcAft>
                <a:spcPts val="1200"/>
              </a:spcAft>
              <a:buFont typeface="Arial" panose="020B0604020202020204" pitchFamily="34" charset="0"/>
              <a:buChar char="•"/>
            </a:pPr>
            <a:r>
              <a:rPr lang="en-US" sz="2400" dirty="0" smtClean="0">
                <a:solidFill>
                  <a:schemeClr val="accent1"/>
                </a:solidFill>
              </a:rPr>
              <a:t>Dental claims </a:t>
            </a:r>
            <a:r>
              <a:rPr lang="en-US" sz="2400" b="1" u="sng" dirty="0" smtClean="0">
                <a:solidFill>
                  <a:schemeClr val="accent1"/>
                </a:solidFill>
              </a:rPr>
              <a:t>frequency</a:t>
            </a:r>
            <a:r>
              <a:rPr lang="en-US" sz="2400" dirty="0" smtClean="0">
                <a:solidFill>
                  <a:schemeClr val="accent1"/>
                </a:solidFill>
              </a:rPr>
              <a:t> is rising after a decade of steady decrease.</a:t>
            </a:r>
          </a:p>
          <a:p>
            <a:pPr marL="342900" indent="-342900" algn="just">
              <a:spcAft>
                <a:spcPts val="1200"/>
              </a:spcAft>
              <a:buFont typeface="Arial" panose="020B0604020202020204" pitchFamily="34" charset="0"/>
              <a:buChar char="•"/>
            </a:pPr>
            <a:r>
              <a:rPr lang="en-US" sz="2400" dirty="0" smtClean="0">
                <a:solidFill>
                  <a:schemeClr val="accent1"/>
                </a:solidFill>
              </a:rPr>
              <a:t>Dental claims </a:t>
            </a:r>
            <a:r>
              <a:rPr lang="en-US" sz="2400" b="1" u="sng" dirty="0" smtClean="0">
                <a:solidFill>
                  <a:schemeClr val="accent1"/>
                </a:solidFill>
              </a:rPr>
              <a:t>severity</a:t>
            </a:r>
            <a:r>
              <a:rPr lang="en-US" sz="2400" dirty="0" smtClean="0">
                <a:solidFill>
                  <a:schemeClr val="accent1"/>
                </a:solidFill>
              </a:rPr>
              <a:t> is also rising significantly:</a:t>
            </a:r>
          </a:p>
          <a:p>
            <a:pPr marL="800100" lvl="1" indent="-342900" algn="just">
              <a:spcAft>
                <a:spcPts val="1200"/>
              </a:spcAft>
              <a:buFont typeface="Arial" panose="020B0604020202020204" pitchFamily="34" charset="0"/>
              <a:buChar char="•"/>
            </a:pPr>
            <a:r>
              <a:rPr lang="en-US" sz="2400" dirty="0" smtClean="0">
                <a:solidFill>
                  <a:schemeClr val="accent1"/>
                </a:solidFill>
              </a:rPr>
              <a:t>Average claim in mid-1990s = $19k. </a:t>
            </a:r>
          </a:p>
          <a:p>
            <a:pPr marL="800100" lvl="1" indent="-342900" algn="just">
              <a:spcAft>
                <a:spcPts val="1200"/>
              </a:spcAft>
              <a:buFont typeface="Arial" panose="020B0604020202020204" pitchFamily="34" charset="0"/>
              <a:buChar char="•"/>
            </a:pPr>
            <a:r>
              <a:rPr lang="en-US" sz="2400" dirty="0" smtClean="0">
                <a:solidFill>
                  <a:schemeClr val="accent1"/>
                </a:solidFill>
              </a:rPr>
              <a:t>Average claim in mid-2000s = $39k.</a:t>
            </a:r>
          </a:p>
          <a:p>
            <a:pPr marL="800100" lvl="1" indent="-342900" algn="just">
              <a:spcAft>
                <a:spcPts val="1200"/>
              </a:spcAft>
              <a:buFont typeface="Arial" panose="020B0604020202020204" pitchFamily="34" charset="0"/>
              <a:buChar char="•"/>
            </a:pPr>
            <a:r>
              <a:rPr lang="en-US" sz="2400" dirty="0" smtClean="0">
                <a:solidFill>
                  <a:schemeClr val="accent1"/>
                </a:solidFill>
              </a:rPr>
              <a:t>Average claim in 2023 </a:t>
            </a:r>
            <a:r>
              <a:rPr lang="en-US" dirty="0">
                <a:solidFill>
                  <a:schemeClr val="accent1"/>
                </a:solidFill>
              </a:rPr>
              <a:t>≈</a:t>
            </a:r>
            <a:r>
              <a:rPr lang="en-US" sz="2400" dirty="0" smtClean="0">
                <a:solidFill>
                  <a:schemeClr val="accent1"/>
                </a:solidFill>
              </a:rPr>
              <a:t> $121k.</a:t>
            </a:r>
          </a:p>
          <a:p>
            <a:pPr marL="342900" indent="-342900" algn="just">
              <a:spcAft>
                <a:spcPts val="1200"/>
              </a:spcAft>
              <a:buFont typeface="Arial" panose="020B0604020202020204" pitchFamily="34" charset="0"/>
              <a:buChar char="•"/>
            </a:pPr>
            <a:r>
              <a:rPr lang="en-US" sz="2400" dirty="0" smtClean="0">
                <a:solidFill>
                  <a:schemeClr val="accent1"/>
                </a:solidFill>
              </a:rPr>
              <a:t>Social inflation is contributing to the severity trend.</a:t>
            </a:r>
          </a:p>
          <a:p>
            <a:pPr marL="342900" indent="-342900" algn="just">
              <a:spcAft>
                <a:spcPts val="1200"/>
              </a:spcAft>
              <a:buFont typeface="Arial" panose="020B0604020202020204" pitchFamily="34" charset="0"/>
              <a:buChar char="•"/>
            </a:pPr>
            <a:r>
              <a:rPr lang="en-US" sz="2400" dirty="0" smtClean="0">
                <a:solidFill>
                  <a:schemeClr val="accent1"/>
                </a:solidFill>
              </a:rPr>
              <a:t>Plaintiff Attorneys are focusing on the </a:t>
            </a:r>
            <a:r>
              <a:rPr lang="en-US" sz="2400" b="1" i="1" u="sng" dirty="0" smtClean="0">
                <a:solidFill>
                  <a:schemeClr val="accent1"/>
                </a:solidFill>
              </a:rPr>
              <a:t>service</a:t>
            </a:r>
            <a:r>
              <a:rPr lang="en-US" sz="2400" dirty="0" smtClean="0">
                <a:solidFill>
                  <a:schemeClr val="accent1"/>
                </a:solidFill>
              </a:rPr>
              <a:t> side of dentistry, to push the severity trend. </a:t>
            </a:r>
            <a:endParaRPr lang="en-US" sz="2400" dirty="0">
              <a:solidFill>
                <a:schemeClr val="accent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565"/>
          <a:stretch/>
        </p:blipFill>
        <p:spPr>
          <a:xfrm>
            <a:off x="8346255" y="630683"/>
            <a:ext cx="3638976" cy="114049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16050"/>
          <a:stretch/>
        </p:blipFill>
        <p:spPr>
          <a:xfrm>
            <a:off x="9106563" y="4097315"/>
            <a:ext cx="2878668" cy="17599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4624" y="2004560"/>
            <a:ext cx="3776133" cy="1791016"/>
          </a:xfrm>
          <a:prstGeom prst="rect">
            <a:avLst/>
          </a:prstGeom>
        </p:spPr>
      </p:pic>
    </p:spTree>
    <p:extLst>
      <p:ext uri="{BB962C8B-B14F-4D97-AF65-F5344CB8AC3E}">
        <p14:creationId xmlns:p14="http://schemas.microsoft.com/office/powerpoint/2010/main" val="2064962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481948"/>
            <a:ext cx="11058132" cy="709743"/>
          </a:xfrm>
        </p:spPr>
        <p:txBody>
          <a:bodyPr/>
          <a:lstStyle/>
          <a:p>
            <a:r>
              <a:rPr lang="en-US" dirty="0" smtClean="0"/>
              <a:t>Increasing "Shock" Verdicts Nationwide</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11</a:t>
            </a:fld>
            <a:endParaRPr lang="en-US" dirty="0"/>
          </a:p>
        </p:txBody>
      </p:sp>
      <p:sp>
        <p:nvSpPr>
          <p:cNvPr id="4" name="Content Placeholder 3"/>
          <p:cNvSpPr>
            <a:spLocks noGrp="1"/>
          </p:cNvSpPr>
          <p:nvPr>
            <p:ph idx="1"/>
          </p:nvPr>
        </p:nvSpPr>
        <p:spPr>
          <a:ln>
            <a:noFill/>
          </a:ln>
        </p:spPr>
        <p:txBody>
          <a:bodyPr>
            <a:normAutofit/>
          </a:bodyPr>
          <a:lstStyle/>
          <a:p>
            <a:pPr marL="0" indent="0">
              <a:buNone/>
            </a:pPr>
            <a:endParaRPr lang="en-US" dirty="0" smtClean="0"/>
          </a:p>
          <a:p>
            <a:pPr marL="0" indent="0">
              <a:buNone/>
            </a:pPr>
            <a:endParaRPr lang="en-US" dirty="0"/>
          </a:p>
          <a:p>
            <a:pPr marL="0" indent="0">
              <a:buNone/>
            </a:pPr>
            <a:endParaRPr lang="en-US" dirty="0" smtClean="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31" y="1095951"/>
            <a:ext cx="10756374" cy="5163378"/>
          </a:xfrm>
          <a:prstGeom prst="rect">
            <a:avLst/>
          </a:prstGeom>
        </p:spPr>
      </p:pic>
    </p:spTree>
    <p:extLst>
      <p:ext uri="{BB962C8B-B14F-4D97-AF65-F5344CB8AC3E}">
        <p14:creationId xmlns:p14="http://schemas.microsoft.com/office/powerpoint/2010/main" val="779211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2986365"/>
              </p:ext>
            </p:extLst>
          </p:nvPr>
        </p:nvGraphicFramePr>
        <p:xfrm>
          <a:off x="687525" y="1083733"/>
          <a:ext cx="10898886" cy="4821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5"/>
          <p:cNvSpPr>
            <a:spLocks noGrp="1"/>
          </p:cNvSpPr>
          <p:nvPr>
            <p:ph type="title"/>
          </p:nvPr>
        </p:nvSpPr>
        <p:spPr>
          <a:xfrm>
            <a:off x="414731" y="266435"/>
            <a:ext cx="11058132" cy="709743"/>
          </a:xfrm>
        </p:spPr>
        <p:txBody>
          <a:bodyPr lIns="91440" tIns="45720" rIns="91440" bIns="45720" anchor="ctr">
            <a:normAutofit/>
          </a:bodyPr>
          <a:lstStyle/>
          <a:p>
            <a:r>
              <a:rPr lang="en-US" dirty="0" smtClean="0">
                <a:solidFill>
                  <a:srgbClr val="002F6B"/>
                </a:solidFill>
                <a:latin typeface="Arial" panose="020B0604020202020204" pitchFamily="34" charset="0"/>
              </a:rPr>
              <a:t>Definitions</a:t>
            </a:r>
            <a:endParaRPr lang="en-US" dirty="0">
              <a:solidFill>
                <a:srgbClr val="002F6B"/>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DBD016B5-0E78-4353-B3A0-49C8590702B9}" type="slidenum">
              <a:rPr lang="en-US" smtClean="0"/>
              <a:t>12</a:t>
            </a:fld>
            <a:endParaRPr lang="en-US" dirty="0"/>
          </a:p>
        </p:txBody>
      </p:sp>
    </p:spTree>
    <p:custDataLst>
      <p:tags r:id="rId1"/>
    </p:custDataLst>
    <p:extLst>
      <p:ext uri="{BB962C8B-B14F-4D97-AF65-F5344CB8AC3E}">
        <p14:creationId xmlns:p14="http://schemas.microsoft.com/office/powerpoint/2010/main" val="91243230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496177"/>
            <a:ext cx="11058132" cy="709743"/>
          </a:xfrm>
        </p:spPr>
        <p:txBody>
          <a:bodyPr/>
          <a:lstStyle/>
          <a:p>
            <a:r>
              <a:rPr lang="en-US" dirty="0" err="1" smtClean="0"/>
              <a:t>MedPro</a:t>
            </a:r>
            <a:r>
              <a:rPr lang="en-US" dirty="0" smtClean="0"/>
              <a:t> Dental Malpractice Claim Study and Database </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13</a:t>
            </a:fld>
            <a:endParaRPr lang="en-US" dirty="0"/>
          </a:p>
        </p:txBody>
      </p:sp>
      <p:sp>
        <p:nvSpPr>
          <p:cNvPr id="4" name="Content Placeholder 3"/>
          <p:cNvSpPr>
            <a:spLocks noGrp="1"/>
          </p:cNvSpPr>
          <p:nvPr>
            <p:ph idx="1"/>
          </p:nvPr>
        </p:nvSpPr>
        <p:spPr>
          <a:xfrm>
            <a:off x="726440" y="864066"/>
            <a:ext cx="8050647" cy="4834001"/>
          </a:xfrm>
        </p:spPr>
        <p:txBody>
          <a:bodyPr>
            <a:normAutofit fontScale="92500" lnSpcReduction="20000"/>
          </a:bodyPr>
          <a:lstStyle/>
          <a:p>
            <a:pPr marL="0" indent="0">
              <a:buNone/>
            </a:pPr>
            <a:endParaRPr lang="en-US" dirty="0" smtClean="0"/>
          </a:p>
          <a:p>
            <a:pPr marL="0" indent="0" algn="just">
              <a:buNone/>
            </a:pPr>
            <a:endParaRPr lang="en-US" dirty="0" smtClean="0"/>
          </a:p>
          <a:p>
            <a:pPr algn="just"/>
            <a:r>
              <a:rPr lang="en-US" sz="2400" dirty="0" smtClean="0"/>
              <a:t>Assessment of </a:t>
            </a:r>
            <a:r>
              <a:rPr lang="en-US" sz="2400" dirty="0"/>
              <a:t>closed claims </a:t>
            </a:r>
            <a:r>
              <a:rPr lang="en-US" sz="2400" dirty="0" smtClean="0"/>
              <a:t>from </a:t>
            </a:r>
            <a:r>
              <a:rPr lang="en-US" sz="2400" b="1" dirty="0" smtClean="0"/>
              <a:t>2009 – 2023.</a:t>
            </a:r>
          </a:p>
          <a:p>
            <a:pPr algn="just"/>
            <a:endParaRPr lang="en-US" sz="2400" b="1" dirty="0"/>
          </a:p>
          <a:p>
            <a:pPr algn="just"/>
            <a:r>
              <a:rPr lang="en-US" sz="2400" dirty="0"/>
              <a:t>Includes every claim with indemnity </a:t>
            </a:r>
            <a:r>
              <a:rPr lang="en-US" sz="2400" dirty="0" smtClean="0"/>
              <a:t>greater </a:t>
            </a:r>
            <a:r>
              <a:rPr lang="en-US" sz="2400" dirty="0"/>
              <a:t>than </a:t>
            </a:r>
            <a:r>
              <a:rPr lang="en-US" sz="2400" b="1" dirty="0"/>
              <a:t>$</a:t>
            </a:r>
            <a:r>
              <a:rPr lang="en-US" sz="2400" b="1" dirty="0" smtClean="0"/>
              <a:t>50K</a:t>
            </a:r>
            <a:r>
              <a:rPr lang="en-US" sz="2400" dirty="0" smtClean="0"/>
              <a:t>.</a:t>
            </a:r>
            <a:endParaRPr lang="en-US" sz="2400" b="1" dirty="0" smtClean="0"/>
          </a:p>
          <a:p>
            <a:pPr algn="just"/>
            <a:endParaRPr lang="en-US" sz="2400" dirty="0" smtClean="0"/>
          </a:p>
          <a:p>
            <a:pPr algn="just"/>
            <a:r>
              <a:rPr lang="en-US" sz="2400" dirty="0" smtClean="0"/>
              <a:t>Severity is Rising:</a:t>
            </a:r>
          </a:p>
          <a:p>
            <a:pPr algn="just"/>
            <a:endParaRPr lang="en-US" sz="2400" dirty="0" smtClean="0"/>
          </a:p>
          <a:p>
            <a:pPr lvl="1" algn="just"/>
            <a:r>
              <a:rPr lang="en-US" sz="2200" b="1" dirty="0" smtClean="0"/>
              <a:t>2009</a:t>
            </a:r>
            <a:r>
              <a:rPr lang="en-US" sz="2200" dirty="0" smtClean="0"/>
              <a:t>: There were </a:t>
            </a:r>
            <a:r>
              <a:rPr lang="en-US" sz="2200" b="1" dirty="0" smtClean="0"/>
              <a:t>45</a:t>
            </a:r>
            <a:r>
              <a:rPr lang="en-US" sz="2200" dirty="0" smtClean="0"/>
              <a:t> claims that met the $50k threshold </a:t>
            </a:r>
          </a:p>
          <a:p>
            <a:pPr lvl="1" algn="just"/>
            <a:endParaRPr lang="en-US" sz="2200" dirty="0" smtClean="0"/>
          </a:p>
          <a:p>
            <a:pPr lvl="1" algn="just"/>
            <a:r>
              <a:rPr lang="en-US" sz="2200" b="1" dirty="0" smtClean="0"/>
              <a:t>2023</a:t>
            </a:r>
            <a:r>
              <a:rPr lang="en-US" sz="2200" dirty="0" smtClean="0"/>
              <a:t>: There were </a:t>
            </a:r>
            <a:r>
              <a:rPr lang="en-US" sz="2200" b="1" dirty="0" smtClean="0"/>
              <a:t>152</a:t>
            </a:r>
            <a:r>
              <a:rPr lang="en-US" sz="2200" dirty="0" smtClean="0"/>
              <a:t> claims that met the $50k threshold</a:t>
            </a:r>
            <a:endParaRPr lang="en-US" sz="2200" dirty="0"/>
          </a:p>
          <a:p>
            <a:pPr algn="just"/>
            <a:endParaRPr lang="en-US" sz="2400" dirty="0" smtClean="0"/>
          </a:p>
          <a:p>
            <a:pPr algn="just"/>
            <a:r>
              <a:rPr lang="en-US" sz="2400" dirty="0" smtClean="0"/>
              <a:t>Our </a:t>
            </a:r>
            <a:r>
              <a:rPr lang="en-US" sz="2400" dirty="0"/>
              <a:t>study represents in excess of </a:t>
            </a:r>
            <a:r>
              <a:rPr lang="en-US" sz="2400" dirty="0" smtClean="0"/>
              <a:t>$207,368,086 </a:t>
            </a:r>
            <a:r>
              <a:rPr lang="en-US" sz="2400" dirty="0"/>
              <a:t>in indemnity and expense </a:t>
            </a:r>
            <a:r>
              <a:rPr lang="en-US" sz="2400" dirty="0" smtClean="0"/>
              <a:t>payments.</a:t>
            </a:r>
            <a:endParaRPr lang="en-US" sz="2400"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232" y="864066"/>
            <a:ext cx="3559893" cy="4608276"/>
          </a:xfrm>
          <a:prstGeom prst="rect">
            <a:avLst/>
          </a:prstGeom>
        </p:spPr>
      </p:pic>
    </p:spTree>
    <p:extLst>
      <p:ext uri="{BB962C8B-B14F-4D97-AF65-F5344CB8AC3E}">
        <p14:creationId xmlns:p14="http://schemas.microsoft.com/office/powerpoint/2010/main" val="1133608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509194"/>
            <a:ext cx="11058132" cy="709743"/>
          </a:xfrm>
        </p:spPr>
        <p:txBody>
          <a:bodyPr/>
          <a:lstStyle/>
          <a:p>
            <a:r>
              <a:rPr lang="en-US" dirty="0"/>
              <a:t>Claim Study: Most Common Dental Procedures</a:t>
            </a:r>
          </a:p>
        </p:txBody>
      </p:sp>
      <p:sp>
        <p:nvSpPr>
          <p:cNvPr id="3" name="Slide Number Placeholder 2"/>
          <p:cNvSpPr>
            <a:spLocks noGrp="1"/>
          </p:cNvSpPr>
          <p:nvPr>
            <p:ph type="sldNum" sz="quarter" idx="12"/>
          </p:nvPr>
        </p:nvSpPr>
        <p:spPr/>
        <p:txBody>
          <a:bodyPr/>
          <a:lstStyle/>
          <a:p>
            <a:fld id="{DA135043-C596-1A48-8BDA-03EB29A64DF4}" type="slidenum">
              <a:rPr lang="en-US" smtClean="0"/>
              <a:t>14</a:t>
            </a:fld>
            <a:endParaRPr lang="en-US" dirty="0"/>
          </a:p>
        </p:txBody>
      </p:sp>
      <p:sp>
        <p:nvSpPr>
          <p:cNvPr id="4" name="Content Placeholder 3"/>
          <p:cNvSpPr>
            <a:spLocks noGrp="1"/>
          </p:cNvSpPr>
          <p:nvPr>
            <p:ph idx="1"/>
          </p:nvPr>
        </p:nvSpPr>
        <p:spPr>
          <a:ln>
            <a:noFill/>
          </a:ln>
        </p:spPr>
        <p:txBody>
          <a:bodyPr>
            <a:normAutofit/>
          </a:bodyPr>
          <a:lstStyle/>
          <a:p>
            <a:pPr marL="0" indent="0">
              <a:buNone/>
            </a:pPr>
            <a:endParaRPr lang="en-US" dirty="0" smtClean="0"/>
          </a:p>
          <a:p>
            <a:pPr marL="0" indent="0">
              <a:buNone/>
            </a:pPr>
            <a:endParaRPr lang="en-US" dirty="0"/>
          </a:p>
          <a:p>
            <a:pPr marL="0" indent="0">
              <a:buNone/>
            </a:pPr>
            <a:endParaRPr lang="en-US" dirty="0" smtClean="0"/>
          </a:p>
        </p:txBody>
      </p:sp>
      <p:graphicFrame>
        <p:nvGraphicFramePr>
          <p:cNvPr id="7" name="Diagram 6"/>
          <p:cNvGraphicFramePr/>
          <p:nvPr>
            <p:extLst/>
          </p:nvPr>
        </p:nvGraphicFramePr>
        <p:xfrm>
          <a:off x="1015999" y="1218937"/>
          <a:ext cx="9795934" cy="46484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Rectangle 8"/>
          <p:cNvSpPr/>
          <p:nvPr/>
        </p:nvSpPr>
        <p:spPr>
          <a:xfrm>
            <a:off x="557718" y="6449742"/>
            <a:ext cx="11212749" cy="246221"/>
          </a:xfrm>
          <a:prstGeom prst="rect">
            <a:avLst/>
          </a:prstGeom>
        </p:spPr>
        <p:txBody>
          <a:bodyPr wrap="square">
            <a:spAutoFit/>
          </a:bodyPr>
          <a:lstStyle/>
          <a:p>
            <a:pPr lvl="0" defTabSz="892432">
              <a:defRPr/>
            </a:pPr>
            <a:r>
              <a:rPr lang="en-US" sz="1000" dirty="0">
                <a:solidFill>
                  <a:srgbClr val="002F6B"/>
                </a:solidFill>
              </a:rPr>
              <a:t>Data source: </a:t>
            </a:r>
            <a:r>
              <a:rPr lang="en-US" sz="1000" dirty="0" err="1">
                <a:solidFill>
                  <a:srgbClr val="002F6B"/>
                </a:solidFill>
              </a:rPr>
              <a:t>MedPro</a:t>
            </a:r>
            <a:r>
              <a:rPr lang="en-US" sz="1000" dirty="0">
                <a:solidFill>
                  <a:srgbClr val="002F6B"/>
                </a:solidFill>
              </a:rPr>
              <a:t> Group dental cases closed with &gt;/= $50,000 total dollars paid (expense + indemnity), </a:t>
            </a:r>
            <a:r>
              <a:rPr lang="en-US" sz="1000" dirty="0" smtClean="0">
                <a:solidFill>
                  <a:srgbClr val="002F6B"/>
                </a:solidFill>
              </a:rPr>
              <a:t>2009-2023 </a:t>
            </a:r>
            <a:r>
              <a:rPr lang="en-US" sz="1000" dirty="0">
                <a:solidFill>
                  <a:srgbClr val="002F6B"/>
                </a:solidFill>
              </a:rPr>
              <a:t>(</a:t>
            </a:r>
            <a:r>
              <a:rPr lang="en-US" sz="1000" dirty="0" smtClean="0">
                <a:solidFill>
                  <a:srgbClr val="002F6B"/>
                </a:solidFill>
              </a:rPr>
              <a:t>N=1,296)</a:t>
            </a:r>
            <a:endParaRPr lang="en-US" sz="1000" dirty="0">
              <a:solidFill>
                <a:srgbClr val="002F6B"/>
              </a:solidFill>
            </a:endParaRPr>
          </a:p>
        </p:txBody>
      </p:sp>
      <p:grpSp>
        <p:nvGrpSpPr>
          <p:cNvPr id="10" name="Group 9"/>
          <p:cNvGrpSpPr>
            <a:grpSpLocks noChangeAspect="1"/>
          </p:cNvGrpSpPr>
          <p:nvPr>
            <p:custDataLst>
              <p:tags r:id="rId1"/>
            </p:custDataLst>
          </p:nvPr>
        </p:nvGrpSpPr>
        <p:grpSpPr>
          <a:xfrm>
            <a:off x="9112016" y="1941130"/>
            <a:ext cx="969003" cy="969003"/>
            <a:chOff x="9454486" y="1456629"/>
            <a:chExt cx="969003" cy="969003"/>
          </a:xfrm>
        </p:grpSpPr>
        <p:sp>
          <p:nvSpPr>
            <p:cNvPr id="11" name="Harvey Ball">
              <a:extLst>
                <a:ext uri="{FF2B5EF4-FFF2-40B4-BE49-F238E27FC236}">
                  <a16:creationId xmlns:a16="http://schemas.microsoft.com/office/drawing/2014/main" id="{6C868831-2B56-4BC4-B9B1-15987DCF7CC7}"/>
                </a:ext>
              </a:extLst>
            </p:cNvPr>
            <p:cNvSpPr>
              <a:spLocks noChangeArrowheads="1"/>
            </p:cNvSpPr>
            <p:nvPr>
              <p:custDataLst>
                <p:tags r:id="rId5"/>
              </p:custDataLst>
            </p:nvPr>
          </p:nvSpPr>
          <p:spPr bwMode="auto">
            <a:xfrm>
              <a:off x="9454486" y="1456629"/>
              <a:ext cx="969003" cy="969003"/>
            </a:xfrm>
            <a:prstGeom prst="ellipse">
              <a:avLst/>
            </a:prstGeom>
            <a:noFill/>
            <a:ln w="25400" algn="ctr">
              <a:solidFill>
                <a:schemeClr val="accent1"/>
              </a:solidFill>
              <a:round/>
              <a:headEnd/>
              <a:tailEnd/>
            </a:ln>
          </p:spPr>
          <p:txBody>
            <a:bodyPr anchor="ctr"/>
            <a:lstStyle/>
            <a:p>
              <a:pPr marL="0" marR="0" lvl="0" indent="0" algn="ctr" defTabSz="892432" rtl="0" eaLnBrk="1" fontAlgn="auto" latinLnBrk="0" hangingPunct="1">
                <a:lnSpc>
                  <a:spcPct val="100000"/>
                </a:lnSpc>
                <a:spcBef>
                  <a:spcPct val="50000"/>
                </a:spcBef>
                <a:spcAft>
                  <a:spcPts val="0"/>
                </a:spcAft>
                <a:buClr>
                  <a:srgbClr val="427B8F"/>
                </a:buClr>
                <a:buSzTx/>
                <a:buFont typeface="Wingdings" pitchFamily="2" charset="2"/>
                <a:buNone/>
                <a:tabLst/>
                <a:defRPr/>
              </a:pPr>
              <a:endParaRPr kumimoji="0" lang="en-US" sz="2400" b="0" i="0" u="none" strike="noStrike" kern="1200" cap="none" spc="0" normalizeH="0" baseline="0" noProof="0" dirty="0">
                <a:ln>
                  <a:noFill/>
                </a:ln>
                <a:solidFill>
                  <a:srgbClr val="222A35"/>
                </a:solidFill>
                <a:effectLst/>
                <a:uLnTx/>
                <a:uFillTx/>
                <a:latin typeface="Arial" pitchFamily="34" charset="0"/>
                <a:ea typeface="+mn-ea"/>
                <a:cs typeface="+mn-cs"/>
              </a:endParaRPr>
            </a:p>
          </p:txBody>
        </p:sp>
        <p:sp>
          <p:nvSpPr>
            <p:cNvPr id="12" name="Harvey Ball">
              <a:extLst>
                <a:ext uri="{FF2B5EF4-FFF2-40B4-BE49-F238E27FC236}">
                  <a16:creationId xmlns:a16="http://schemas.microsoft.com/office/drawing/2014/main" id="{B435C419-2DCF-4A54-B81C-E4FA718EFBC3}"/>
                </a:ext>
              </a:extLst>
            </p:cNvPr>
            <p:cNvSpPr/>
            <p:nvPr>
              <p:custDataLst>
                <p:tags r:id="rId6"/>
              </p:custDataLst>
            </p:nvPr>
          </p:nvSpPr>
          <p:spPr bwMode="auto">
            <a:xfrm>
              <a:off x="9454486" y="1456629"/>
              <a:ext cx="969003" cy="969003"/>
            </a:xfrm>
            <a:prstGeom prst="pie">
              <a:avLst>
                <a:gd name="adj1" fmla="val 16200000"/>
                <a:gd name="adj2" fmla="val 7992000"/>
              </a:avLst>
            </a:prstGeom>
            <a:solidFill>
              <a:schemeClr val="accent1"/>
            </a:solidFill>
            <a:ln w="12700" cap="flat" cmpd="sng" algn="ctr">
              <a:noFill/>
              <a:prstDash val="solid"/>
              <a:round/>
              <a:headEnd type="none" w="med" len="med"/>
              <a:tailEnd type="none" w="med" len="med"/>
            </a:ln>
            <a:effectLst/>
          </p:spPr>
          <p:txBody>
            <a:bodyPr anchor="ctr"/>
            <a:lstStyle/>
            <a:p>
              <a:pPr marL="0" marR="0" lvl="0" indent="0" algn="ctr" defTabSz="892432" rtl="0" eaLnBrk="1" fontAlgn="auto" latinLnBrk="0" hangingPunct="1">
                <a:lnSpc>
                  <a:spcPct val="100000"/>
                </a:lnSpc>
                <a:spcBef>
                  <a:spcPct val="50000"/>
                </a:spcBef>
                <a:spcAft>
                  <a:spcPts val="0"/>
                </a:spcAft>
                <a:buClr>
                  <a:srgbClr val="427B8F"/>
                </a:buClr>
                <a:buSzTx/>
                <a:buFont typeface="Wingdings" pitchFamily="2" charset="2"/>
                <a:buNone/>
                <a:tabLst/>
                <a:defRPr/>
              </a:pPr>
              <a:endParaRPr kumimoji="0" lang="en-US" sz="2400" b="0" i="0" u="none" strike="noStrike" kern="1200" cap="none" spc="0" normalizeH="0" baseline="0" noProof="0" dirty="0">
                <a:ln>
                  <a:noFill/>
                </a:ln>
                <a:solidFill>
                  <a:srgbClr val="222A35"/>
                </a:solidFill>
                <a:effectLst/>
                <a:uLnTx/>
                <a:uFillTx/>
                <a:latin typeface="Arial" pitchFamily="34" charset="0"/>
                <a:ea typeface="+mn-ea"/>
                <a:cs typeface="+mn-cs"/>
              </a:endParaRPr>
            </a:p>
          </p:txBody>
        </p:sp>
      </p:grpSp>
      <p:grpSp>
        <p:nvGrpSpPr>
          <p:cNvPr id="13" name="Group 12"/>
          <p:cNvGrpSpPr>
            <a:grpSpLocks noChangeAspect="1"/>
          </p:cNvGrpSpPr>
          <p:nvPr>
            <p:custDataLst>
              <p:tags r:id="rId2"/>
            </p:custDataLst>
          </p:nvPr>
        </p:nvGrpSpPr>
        <p:grpSpPr>
          <a:xfrm>
            <a:off x="9112015" y="4571259"/>
            <a:ext cx="969003" cy="969003"/>
            <a:chOff x="9454485" y="4086758"/>
            <a:chExt cx="969003" cy="969003"/>
          </a:xfrm>
        </p:grpSpPr>
        <p:sp>
          <p:nvSpPr>
            <p:cNvPr id="14" name="Harvey Ball">
              <a:extLst>
                <a:ext uri="{FF2B5EF4-FFF2-40B4-BE49-F238E27FC236}">
                  <a16:creationId xmlns:a16="http://schemas.microsoft.com/office/drawing/2014/main" id="{6C868831-2B56-4BC4-B9B1-15987DCF7CC7}"/>
                </a:ext>
              </a:extLst>
            </p:cNvPr>
            <p:cNvSpPr>
              <a:spLocks noChangeArrowheads="1"/>
            </p:cNvSpPr>
            <p:nvPr>
              <p:custDataLst>
                <p:tags r:id="rId3"/>
              </p:custDataLst>
            </p:nvPr>
          </p:nvSpPr>
          <p:spPr bwMode="auto">
            <a:xfrm>
              <a:off x="9454485" y="4086758"/>
              <a:ext cx="969003" cy="969003"/>
            </a:xfrm>
            <a:prstGeom prst="ellipse">
              <a:avLst/>
            </a:prstGeom>
            <a:noFill/>
            <a:ln w="25400" algn="ctr">
              <a:solidFill>
                <a:schemeClr val="accent3"/>
              </a:solidFill>
              <a:round/>
              <a:headEnd/>
              <a:tailEnd/>
            </a:ln>
          </p:spPr>
          <p:txBody>
            <a:bodyPr anchor="ctr"/>
            <a:lstStyle/>
            <a:p>
              <a:pPr marL="0" marR="0" lvl="0" indent="0" algn="ctr" defTabSz="892432" rtl="0" eaLnBrk="1" fontAlgn="auto" latinLnBrk="0" hangingPunct="1">
                <a:lnSpc>
                  <a:spcPct val="100000"/>
                </a:lnSpc>
                <a:spcBef>
                  <a:spcPct val="50000"/>
                </a:spcBef>
                <a:spcAft>
                  <a:spcPts val="0"/>
                </a:spcAft>
                <a:buClr>
                  <a:srgbClr val="427B8F"/>
                </a:buClr>
                <a:buSzTx/>
                <a:buFont typeface="Wingdings" pitchFamily="2" charset="2"/>
                <a:buNone/>
                <a:tabLst/>
                <a:defRPr/>
              </a:pPr>
              <a:endParaRPr kumimoji="0" lang="en-US" sz="2400" b="0" i="0" u="none" strike="noStrike" kern="1200" cap="none" spc="0" normalizeH="0" baseline="0" noProof="0" dirty="0">
                <a:ln>
                  <a:noFill/>
                </a:ln>
                <a:solidFill>
                  <a:srgbClr val="222A35"/>
                </a:solidFill>
                <a:effectLst/>
                <a:uLnTx/>
                <a:uFillTx/>
                <a:latin typeface="Arial" pitchFamily="34" charset="0"/>
                <a:ea typeface="+mn-ea"/>
                <a:cs typeface="+mn-cs"/>
              </a:endParaRPr>
            </a:p>
          </p:txBody>
        </p:sp>
        <p:sp>
          <p:nvSpPr>
            <p:cNvPr id="15" name="Harvey Ball">
              <a:extLst>
                <a:ext uri="{FF2B5EF4-FFF2-40B4-BE49-F238E27FC236}">
                  <a16:creationId xmlns:a16="http://schemas.microsoft.com/office/drawing/2014/main" id="{B435C419-2DCF-4A54-B81C-E4FA718EFBC3}"/>
                </a:ext>
              </a:extLst>
            </p:cNvPr>
            <p:cNvSpPr/>
            <p:nvPr>
              <p:custDataLst>
                <p:tags r:id="rId4"/>
              </p:custDataLst>
            </p:nvPr>
          </p:nvSpPr>
          <p:spPr bwMode="auto">
            <a:xfrm>
              <a:off x="9454485" y="4086758"/>
              <a:ext cx="969003" cy="969003"/>
            </a:xfrm>
            <a:prstGeom prst="pie">
              <a:avLst>
                <a:gd name="adj1" fmla="val 16200000"/>
                <a:gd name="adj2" fmla="val 11232000"/>
              </a:avLst>
            </a:prstGeom>
            <a:solidFill>
              <a:schemeClr val="accent3"/>
            </a:solidFill>
            <a:ln w="12700" cap="flat" cmpd="sng" algn="ctr">
              <a:solidFill>
                <a:schemeClr val="accent3"/>
              </a:solidFill>
              <a:prstDash val="solid"/>
              <a:round/>
              <a:headEnd type="none" w="med" len="med"/>
              <a:tailEnd type="none" w="med" len="med"/>
            </a:ln>
            <a:effectLst/>
          </p:spPr>
          <p:txBody>
            <a:bodyPr anchor="ctr"/>
            <a:lstStyle/>
            <a:p>
              <a:pPr marL="0" marR="0" lvl="0" indent="0" algn="ctr" defTabSz="892432" rtl="0" eaLnBrk="1" fontAlgn="auto" latinLnBrk="0" hangingPunct="1">
                <a:lnSpc>
                  <a:spcPct val="100000"/>
                </a:lnSpc>
                <a:spcBef>
                  <a:spcPct val="50000"/>
                </a:spcBef>
                <a:spcAft>
                  <a:spcPts val="0"/>
                </a:spcAft>
                <a:buClr>
                  <a:srgbClr val="427B8F"/>
                </a:buClr>
                <a:buSzTx/>
                <a:buFont typeface="Wingdings" pitchFamily="2" charset="2"/>
                <a:buNone/>
                <a:tabLst/>
                <a:defRPr/>
              </a:pPr>
              <a:endParaRPr kumimoji="0" lang="en-US" sz="2400" b="0" i="0" u="none" strike="noStrike" kern="1200" cap="none" spc="0" normalizeH="0" baseline="0" noProof="0" dirty="0">
                <a:ln>
                  <a:noFill/>
                </a:ln>
                <a:solidFill>
                  <a:srgbClr val="222A35"/>
                </a:solidFill>
                <a:effectLst/>
                <a:uLnTx/>
                <a:uFillTx/>
                <a:latin typeface="Arial" pitchFamily="34" charset="0"/>
                <a:ea typeface="+mn-ea"/>
                <a:cs typeface="+mn-cs"/>
              </a:endParaRPr>
            </a:p>
          </p:txBody>
        </p:sp>
      </p:grpSp>
    </p:spTree>
    <p:extLst>
      <p:ext uri="{BB962C8B-B14F-4D97-AF65-F5344CB8AC3E}">
        <p14:creationId xmlns:p14="http://schemas.microsoft.com/office/powerpoint/2010/main" val="4143105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378385"/>
            <a:ext cx="11058132" cy="709743"/>
          </a:xfrm>
        </p:spPr>
        <p:txBody>
          <a:bodyPr/>
          <a:lstStyle/>
          <a:p>
            <a:r>
              <a:rPr lang="en-US" dirty="0" smtClean="0"/>
              <a:t>5 Most Common Risk Factors—Claim Drivers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15</a:t>
            </a:fld>
            <a:endParaRPr lang="en-US" dirty="0"/>
          </a:p>
        </p:txBody>
      </p:sp>
      <p:sp>
        <p:nvSpPr>
          <p:cNvPr id="4" name="Content Placeholder 3"/>
          <p:cNvSpPr>
            <a:spLocks noGrp="1"/>
          </p:cNvSpPr>
          <p:nvPr>
            <p:ph idx="1"/>
          </p:nvPr>
        </p:nvSpPr>
        <p:spPr>
          <a:ln>
            <a:noFill/>
          </a:ln>
        </p:spPr>
        <p:txBody>
          <a:bodyPr>
            <a:normAutofit/>
          </a:bodyPr>
          <a:lstStyle/>
          <a:p>
            <a:pPr marL="0" indent="0">
              <a:buNone/>
            </a:pPr>
            <a:endParaRPr lang="en-US" dirty="0"/>
          </a:p>
          <a:p>
            <a:pPr marL="0" indent="0">
              <a:buNone/>
            </a:pPr>
            <a:endParaRPr lang="en-US" dirty="0" smtClean="0"/>
          </a:p>
        </p:txBody>
      </p:sp>
      <p:graphicFrame>
        <p:nvGraphicFramePr>
          <p:cNvPr id="7" name="Diagram 6"/>
          <p:cNvGraphicFramePr/>
          <p:nvPr>
            <p:extLst/>
          </p:nvPr>
        </p:nvGraphicFramePr>
        <p:xfrm>
          <a:off x="1015999" y="1218937"/>
          <a:ext cx="8806427" cy="4802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57718" y="6449742"/>
            <a:ext cx="11212749" cy="246221"/>
          </a:xfrm>
          <a:prstGeom prst="rect">
            <a:avLst/>
          </a:prstGeom>
        </p:spPr>
        <p:txBody>
          <a:bodyPr wrap="square">
            <a:spAutoFit/>
          </a:bodyPr>
          <a:lstStyle/>
          <a:p>
            <a:pPr lvl="0" defTabSz="892432">
              <a:defRPr/>
            </a:pPr>
            <a:r>
              <a:rPr lang="en-US" sz="1000" dirty="0">
                <a:solidFill>
                  <a:srgbClr val="002F6B"/>
                </a:solidFill>
              </a:rPr>
              <a:t>Data source: </a:t>
            </a:r>
            <a:r>
              <a:rPr lang="en-US" sz="1000" dirty="0" err="1">
                <a:solidFill>
                  <a:srgbClr val="002F6B"/>
                </a:solidFill>
              </a:rPr>
              <a:t>MedPro</a:t>
            </a:r>
            <a:r>
              <a:rPr lang="en-US" sz="1000" dirty="0">
                <a:solidFill>
                  <a:srgbClr val="002F6B"/>
                </a:solidFill>
              </a:rPr>
              <a:t> Group dental cases closed with &gt;/= $50,000 total dollars paid (expense + indemnity), </a:t>
            </a:r>
            <a:r>
              <a:rPr lang="en-US" sz="1000" dirty="0" smtClean="0">
                <a:solidFill>
                  <a:srgbClr val="002F6B"/>
                </a:solidFill>
              </a:rPr>
              <a:t>2009-2023 </a:t>
            </a:r>
            <a:r>
              <a:rPr lang="en-US" sz="1000" dirty="0">
                <a:solidFill>
                  <a:srgbClr val="002F6B"/>
                </a:solidFill>
              </a:rPr>
              <a:t>(</a:t>
            </a:r>
            <a:r>
              <a:rPr lang="en-US" sz="1000" dirty="0" smtClean="0">
                <a:solidFill>
                  <a:srgbClr val="002F6B"/>
                </a:solidFill>
              </a:rPr>
              <a:t>N=1,296)</a:t>
            </a:r>
            <a:endParaRPr lang="en-US" sz="1000" dirty="0">
              <a:solidFill>
                <a:srgbClr val="002F6B"/>
              </a:solidFill>
            </a:endParaRPr>
          </a:p>
        </p:txBody>
      </p:sp>
      <p:graphicFrame>
        <p:nvGraphicFramePr>
          <p:cNvPr id="16" name="Diagram 15"/>
          <p:cNvGraphicFramePr/>
          <p:nvPr>
            <p:extLst>
              <p:ext uri="{D42A27DB-BD31-4B8C-83A1-F6EECF244321}">
                <p14:modId xmlns:p14="http://schemas.microsoft.com/office/powerpoint/2010/main" val="438796664"/>
              </p:ext>
            </p:extLst>
          </p:nvPr>
        </p:nvGraphicFramePr>
        <p:xfrm>
          <a:off x="440857" y="1088128"/>
          <a:ext cx="11032006" cy="50078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21939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467877"/>
            <a:ext cx="11058132" cy="709743"/>
          </a:xfrm>
        </p:spPr>
        <p:txBody>
          <a:bodyPr/>
          <a:lstStyle/>
          <a:p>
            <a:r>
              <a:rPr lang="en-US" dirty="0" smtClean="0"/>
              <a:t>Claims Drivers Increasing Trends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16</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24922951"/>
              </p:ext>
            </p:extLst>
          </p:nvPr>
        </p:nvGraphicFramePr>
        <p:xfrm>
          <a:off x="727075" y="1188720"/>
          <a:ext cx="10428605" cy="50247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8280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39284"/>
            <a:ext cx="12191999" cy="537385"/>
          </a:xfrm>
        </p:spPr>
        <p:txBody>
          <a:bodyPr/>
          <a:lstStyle/>
          <a:p>
            <a:r>
              <a:rPr lang="en-US" dirty="0" smtClean="0"/>
              <a:t>Patient Selection Cases</a:t>
            </a:r>
            <a:endParaRPr lang="en-US" dirty="0"/>
          </a:p>
        </p:txBody>
      </p:sp>
      <p:sp>
        <p:nvSpPr>
          <p:cNvPr id="3" name="Title 3"/>
          <p:cNvSpPr txBox="1">
            <a:spLocks/>
          </p:cNvSpPr>
          <p:nvPr/>
        </p:nvSpPr>
        <p:spPr>
          <a:xfrm>
            <a:off x="1" y="4125762"/>
            <a:ext cx="12191999" cy="537385"/>
          </a:xfrm>
          <a:prstGeom prst="rect">
            <a:avLst/>
          </a:prstGeom>
        </p:spPr>
        <p:txBody>
          <a:bodyPr vert="horz" lIns="91440" tIns="45720" rIns="91440" bIns="45720" rtlCol="0" anchor="t">
            <a:noAutofit/>
          </a:bodyPr>
          <a:lstStyle>
            <a:lvl1pPr algn="ctr" defTabSz="1306218" rtl="0" eaLnBrk="1" latinLnBrk="0" hangingPunct="1">
              <a:lnSpc>
                <a:spcPct val="90000"/>
              </a:lnSpc>
              <a:spcBef>
                <a:spcPct val="0"/>
              </a:spcBef>
              <a:buNone/>
              <a:defRPr sz="3200" b="1" kern="1200">
                <a:solidFill>
                  <a:schemeClr val="tx2"/>
                </a:solidFill>
                <a:latin typeface="+mj-lt"/>
                <a:ea typeface="+mj-ea"/>
                <a:cs typeface="+mj-cs"/>
              </a:defRPr>
            </a:lvl1pPr>
          </a:lstStyle>
          <a:p>
            <a:r>
              <a:rPr lang="en-US" sz="2800" i="1" dirty="0" smtClean="0">
                <a:solidFill>
                  <a:schemeClr val="tx2">
                    <a:lumMod val="60000"/>
                    <a:lumOff val="40000"/>
                  </a:schemeClr>
                </a:solidFill>
              </a:rPr>
              <a:t>statistics</a:t>
            </a:r>
            <a:endParaRPr lang="en-US" sz="2800" i="1" dirty="0">
              <a:solidFill>
                <a:schemeClr val="tx2">
                  <a:lumMod val="60000"/>
                  <a:lumOff val="40000"/>
                </a:schemeClr>
              </a:solidFill>
            </a:endParaRPr>
          </a:p>
        </p:txBody>
      </p:sp>
    </p:spTree>
    <p:custDataLst>
      <p:tags r:id="rId1"/>
    </p:custDataLst>
    <p:extLst>
      <p:ext uri="{BB962C8B-B14F-4D97-AF65-F5344CB8AC3E}">
        <p14:creationId xmlns:p14="http://schemas.microsoft.com/office/powerpoint/2010/main" val="207367223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Selection Cases—Increasing Severity </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18</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27769370"/>
              </p:ext>
            </p:extLst>
          </p:nvPr>
        </p:nvGraphicFramePr>
        <p:xfrm>
          <a:off x="511175" y="1353312"/>
          <a:ext cx="9309481" cy="4898263"/>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p:cNvSpPr/>
          <p:nvPr/>
        </p:nvSpPr>
        <p:spPr>
          <a:xfrm>
            <a:off x="9957816" y="649224"/>
            <a:ext cx="1787397" cy="176479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034" y="356780"/>
            <a:ext cx="2820306" cy="2820306"/>
          </a:xfrm>
          <a:prstGeom prst="rect">
            <a:avLst/>
          </a:prstGeom>
        </p:spPr>
      </p:pic>
      <p:sp>
        <p:nvSpPr>
          <p:cNvPr id="13" name="TextBox 12"/>
          <p:cNvSpPr txBox="1"/>
          <p:nvPr/>
        </p:nvSpPr>
        <p:spPr>
          <a:xfrm>
            <a:off x="9957816" y="1461716"/>
            <a:ext cx="1787397" cy="424732"/>
          </a:xfrm>
          <a:prstGeom prst="rect">
            <a:avLst/>
          </a:prstGeom>
          <a:noFill/>
        </p:spPr>
        <p:txBody>
          <a:bodyPr wrap="square" rtlCol="0">
            <a:spAutoFit/>
          </a:bodyPr>
          <a:lstStyle/>
          <a:p>
            <a:pPr algn="ctr">
              <a:lnSpc>
                <a:spcPct val="90000"/>
              </a:lnSpc>
            </a:pPr>
            <a:r>
              <a:rPr lang="en-US" sz="2400" dirty="0" smtClean="0">
                <a:solidFill>
                  <a:srgbClr val="FFFFFF"/>
                </a:solidFill>
              </a:rPr>
              <a:t>$165k</a:t>
            </a:r>
            <a:endParaRPr lang="en-US" sz="2400" dirty="0">
              <a:solidFill>
                <a:srgbClr val="FFFFFF"/>
              </a:solidFill>
            </a:endParaRPr>
          </a:p>
        </p:txBody>
      </p:sp>
      <p:sp>
        <p:nvSpPr>
          <p:cNvPr id="4" name="TextBox 3"/>
          <p:cNvSpPr txBox="1"/>
          <p:nvPr/>
        </p:nvSpPr>
        <p:spPr>
          <a:xfrm>
            <a:off x="414731" y="898213"/>
            <a:ext cx="1105189" cy="286232"/>
          </a:xfrm>
          <a:prstGeom prst="rect">
            <a:avLst/>
          </a:prstGeom>
          <a:noFill/>
        </p:spPr>
        <p:txBody>
          <a:bodyPr wrap="square" rtlCol="0">
            <a:spAutoFit/>
          </a:bodyPr>
          <a:lstStyle/>
          <a:p>
            <a:pPr algn="ctr">
              <a:lnSpc>
                <a:spcPct val="90000"/>
              </a:lnSpc>
            </a:pPr>
            <a:r>
              <a:rPr lang="en-US" sz="1400" dirty="0">
                <a:solidFill>
                  <a:schemeClr val="tx2"/>
                </a:solidFill>
              </a:rPr>
              <a:t>t</a:t>
            </a:r>
            <a:r>
              <a:rPr lang="en-US" sz="1400" dirty="0" smtClean="0">
                <a:solidFill>
                  <a:schemeClr val="tx2"/>
                </a:solidFill>
              </a:rPr>
              <a:t>otal $ paid</a:t>
            </a:r>
            <a:endParaRPr lang="en-US" sz="1400" dirty="0">
              <a:solidFill>
                <a:schemeClr val="tx2"/>
              </a:solidFill>
            </a:endParaRPr>
          </a:p>
        </p:txBody>
      </p:sp>
    </p:spTree>
    <p:extLst>
      <p:ext uri="{BB962C8B-B14F-4D97-AF65-F5344CB8AC3E}">
        <p14:creationId xmlns:p14="http://schemas.microsoft.com/office/powerpoint/2010/main" val="3314079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Common Procedures – Patient Selection Issues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52612031"/>
              </p:ext>
            </p:extLst>
          </p:nvPr>
        </p:nvGraphicFramePr>
        <p:xfrm>
          <a:off x="849311" y="1096607"/>
          <a:ext cx="10454229" cy="49414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1473199" y="5792895"/>
            <a:ext cx="5037667" cy="3416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800" b="1" dirty="0" smtClean="0">
                <a:solidFill>
                  <a:schemeClr val="tx2"/>
                </a:solidFill>
              </a:rPr>
              <a:t>Extraction—Non-3</a:t>
            </a:r>
            <a:r>
              <a:rPr lang="en-US" sz="1800" b="1" baseline="30000" dirty="0" smtClean="0">
                <a:solidFill>
                  <a:schemeClr val="tx2"/>
                </a:solidFill>
              </a:rPr>
              <a:t>rd</a:t>
            </a:r>
            <a:r>
              <a:rPr lang="en-US" sz="1800" b="1" dirty="0" smtClean="0">
                <a:solidFill>
                  <a:schemeClr val="tx2"/>
                </a:solidFill>
              </a:rPr>
              <a:t> Molars</a:t>
            </a:r>
            <a:endParaRPr lang="en-US" sz="1800" b="1" dirty="0">
              <a:solidFill>
                <a:schemeClr val="tx2"/>
              </a:solidFill>
            </a:endParaRPr>
          </a:p>
        </p:txBody>
      </p:sp>
      <p:sp>
        <p:nvSpPr>
          <p:cNvPr id="9" name="TextBox 1"/>
          <p:cNvSpPr txBox="1"/>
          <p:nvPr/>
        </p:nvSpPr>
        <p:spPr>
          <a:xfrm>
            <a:off x="8314267" y="5088930"/>
            <a:ext cx="2108200" cy="3416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800" b="1" dirty="0" smtClean="0">
                <a:solidFill>
                  <a:schemeClr val="tx2"/>
                </a:solidFill>
              </a:rPr>
              <a:t>Crowns / Fillings</a:t>
            </a:r>
          </a:p>
        </p:txBody>
      </p:sp>
      <p:sp>
        <p:nvSpPr>
          <p:cNvPr id="10" name="TextBox 1"/>
          <p:cNvSpPr txBox="1"/>
          <p:nvPr/>
        </p:nvSpPr>
        <p:spPr>
          <a:xfrm>
            <a:off x="40780" y="4680542"/>
            <a:ext cx="4010520" cy="3416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800" b="1" dirty="0" smtClean="0">
                <a:solidFill>
                  <a:schemeClr val="tx2"/>
                </a:solidFill>
              </a:rPr>
              <a:t>Extraction—3</a:t>
            </a:r>
            <a:r>
              <a:rPr lang="en-US" sz="1800" b="1" baseline="30000" dirty="0" smtClean="0">
                <a:solidFill>
                  <a:schemeClr val="tx2"/>
                </a:solidFill>
              </a:rPr>
              <a:t>rd</a:t>
            </a:r>
            <a:r>
              <a:rPr lang="en-US" sz="1800" b="1" dirty="0" smtClean="0">
                <a:solidFill>
                  <a:schemeClr val="tx2"/>
                </a:solidFill>
              </a:rPr>
              <a:t> Molars</a:t>
            </a:r>
            <a:endParaRPr lang="en-US" sz="1800" b="1" dirty="0">
              <a:solidFill>
                <a:schemeClr val="tx2"/>
              </a:solidFill>
            </a:endParaRPr>
          </a:p>
        </p:txBody>
      </p:sp>
      <p:sp>
        <p:nvSpPr>
          <p:cNvPr id="11" name="TextBox 1"/>
          <p:cNvSpPr txBox="1"/>
          <p:nvPr/>
        </p:nvSpPr>
        <p:spPr>
          <a:xfrm>
            <a:off x="1574800" y="3236796"/>
            <a:ext cx="2108200" cy="3416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800" b="1" dirty="0" smtClean="0">
                <a:solidFill>
                  <a:schemeClr val="tx2"/>
                </a:solidFill>
              </a:rPr>
              <a:t>Root Canal</a:t>
            </a:r>
            <a:endParaRPr lang="en-US" sz="1800" b="1" dirty="0">
              <a:solidFill>
                <a:schemeClr val="tx2"/>
              </a:solidFill>
            </a:endParaRPr>
          </a:p>
        </p:txBody>
      </p:sp>
      <p:sp>
        <p:nvSpPr>
          <p:cNvPr id="12" name="TextBox 1"/>
          <p:cNvSpPr txBox="1"/>
          <p:nvPr/>
        </p:nvSpPr>
        <p:spPr>
          <a:xfrm>
            <a:off x="876300" y="1963866"/>
            <a:ext cx="2959100" cy="3416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800" b="1" dirty="0" smtClean="0">
                <a:solidFill>
                  <a:schemeClr val="tx2"/>
                </a:solidFill>
              </a:rPr>
              <a:t>General Dental Care</a:t>
            </a:r>
            <a:endParaRPr lang="en-US" sz="1800" b="1" dirty="0">
              <a:solidFill>
                <a:schemeClr val="tx2"/>
              </a:solidFill>
            </a:endParaRPr>
          </a:p>
        </p:txBody>
      </p:sp>
      <p:sp>
        <p:nvSpPr>
          <p:cNvPr id="13" name="TextBox 1"/>
          <p:cNvSpPr txBox="1"/>
          <p:nvPr/>
        </p:nvSpPr>
        <p:spPr>
          <a:xfrm>
            <a:off x="2043096" y="1096607"/>
            <a:ext cx="2959100" cy="3416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800" b="1" dirty="0" smtClean="0">
                <a:solidFill>
                  <a:schemeClr val="tx2"/>
                </a:solidFill>
              </a:rPr>
              <a:t>Orthodontia</a:t>
            </a:r>
            <a:endParaRPr lang="en-US" sz="1800" b="1" dirty="0">
              <a:solidFill>
                <a:schemeClr val="tx2"/>
              </a:solidFill>
            </a:endParaRPr>
          </a:p>
        </p:txBody>
      </p:sp>
      <p:sp>
        <p:nvSpPr>
          <p:cNvPr id="14" name="TextBox 1"/>
          <p:cNvSpPr txBox="1"/>
          <p:nvPr/>
        </p:nvSpPr>
        <p:spPr>
          <a:xfrm>
            <a:off x="4857400" y="638915"/>
            <a:ext cx="2959100" cy="3416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800" b="1" dirty="0" smtClean="0">
                <a:solidFill>
                  <a:schemeClr val="tx2"/>
                </a:solidFill>
              </a:rPr>
              <a:t>Bridges</a:t>
            </a:r>
            <a:endParaRPr lang="en-US" sz="1800" b="1" dirty="0">
              <a:solidFill>
                <a:schemeClr val="tx2"/>
              </a:solidFill>
            </a:endParaRPr>
          </a:p>
        </p:txBody>
      </p:sp>
      <p:cxnSp>
        <p:nvCxnSpPr>
          <p:cNvPr id="15" name="Straight Arrow Connector 14"/>
          <p:cNvCxnSpPr/>
          <p:nvPr/>
        </p:nvCxnSpPr>
        <p:spPr>
          <a:xfrm>
            <a:off x="6299200" y="3752335"/>
            <a:ext cx="1667933" cy="1573769"/>
          </a:xfrm>
          <a:prstGeom prst="straightConnector1">
            <a:avLst/>
          </a:prstGeom>
          <a:ln>
            <a:solidFill>
              <a:srgbClr val="A1EB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490770" y="3790635"/>
            <a:ext cx="527052" cy="2247471"/>
          </a:xfrm>
          <a:prstGeom prst="straightConnector1">
            <a:avLst/>
          </a:prstGeom>
          <a:ln>
            <a:solidFill>
              <a:srgbClr val="A1EB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619107" y="3711586"/>
            <a:ext cx="2234443" cy="1138560"/>
          </a:xfrm>
          <a:prstGeom prst="straightConnector1">
            <a:avLst/>
          </a:prstGeom>
          <a:ln>
            <a:solidFill>
              <a:srgbClr val="A1EB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349592" y="3418317"/>
            <a:ext cx="2393984" cy="131881"/>
          </a:xfrm>
          <a:prstGeom prst="straightConnector1">
            <a:avLst/>
          </a:prstGeom>
          <a:ln>
            <a:solidFill>
              <a:srgbClr val="A1EB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683000" y="2134682"/>
            <a:ext cx="2051075" cy="1233727"/>
          </a:xfrm>
          <a:prstGeom prst="straightConnector1">
            <a:avLst/>
          </a:prstGeom>
          <a:ln>
            <a:solidFill>
              <a:srgbClr val="A1EB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4546584" y="1384756"/>
            <a:ext cx="1306966" cy="1872173"/>
          </a:xfrm>
          <a:prstGeom prst="straightConnector1">
            <a:avLst/>
          </a:prstGeom>
          <a:ln>
            <a:solidFill>
              <a:srgbClr val="A1EB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5611528" y="990805"/>
            <a:ext cx="390550" cy="2225375"/>
          </a:xfrm>
          <a:prstGeom prst="straightConnector1">
            <a:avLst/>
          </a:prstGeom>
          <a:ln>
            <a:solidFill>
              <a:srgbClr val="A1EB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1"/>
          <p:cNvSpPr txBox="1"/>
          <p:nvPr/>
        </p:nvSpPr>
        <p:spPr>
          <a:xfrm>
            <a:off x="8646048" y="2207199"/>
            <a:ext cx="972085" cy="2585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dirty="0" smtClean="0">
                <a:solidFill>
                  <a:schemeClr val="tx2"/>
                </a:solidFill>
              </a:rPr>
              <a:t>24.38%</a:t>
            </a:r>
            <a:endParaRPr lang="en-US" sz="1200" dirty="0">
              <a:solidFill>
                <a:schemeClr val="tx2"/>
              </a:solidFill>
            </a:endParaRPr>
          </a:p>
        </p:txBody>
      </p:sp>
      <p:sp>
        <p:nvSpPr>
          <p:cNvPr id="48" name="TextBox 1"/>
          <p:cNvSpPr txBox="1"/>
          <p:nvPr/>
        </p:nvSpPr>
        <p:spPr>
          <a:xfrm>
            <a:off x="8499106" y="5430561"/>
            <a:ext cx="1790299" cy="2585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dirty="0" smtClean="0">
                <a:solidFill>
                  <a:schemeClr val="tx2"/>
                </a:solidFill>
              </a:rPr>
              <a:t>17.9%</a:t>
            </a:r>
            <a:endParaRPr lang="en-US" sz="1200" dirty="0">
              <a:solidFill>
                <a:schemeClr val="tx2"/>
              </a:solidFill>
            </a:endParaRPr>
          </a:p>
        </p:txBody>
      </p:sp>
      <p:sp>
        <p:nvSpPr>
          <p:cNvPr id="49" name="TextBox 1"/>
          <p:cNvSpPr txBox="1"/>
          <p:nvPr/>
        </p:nvSpPr>
        <p:spPr>
          <a:xfrm>
            <a:off x="2603500" y="6097479"/>
            <a:ext cx="2794000" cy="2585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dirty="0" smtClean="0">
                <a:solidFill>
                  <a:schemeClr val="tx2"/>
                </a:solidFill>
              </a:rPr>
              <a:t>15.4%</a:t>
            </a:r>
            <a:endParaRPr lang="en-US" sz="1200" dirty="0">
              <a:solidFill>
                <a:schemeClr val="tx2"/>
              </a:solidFill>
            </a:endParaRPr>
          </a:p>
        </p:txBody>
      </p:sp>
      <p:sp>
        <p:nvSpPr>
          <p:cNvPr id="50" name="TextBox 1"/>
          <p:cNvSpPr txBox="1"/>
          <p:nvPr/>
        </p:nvSpPr>
        <p:spPr>
          <a:xfrm>
            <a:off x="876300" y="5022173"/>
            <a:ext cx="2371725" cy="2585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dirty="0" smtClean="0">
                <a:solidFill>
                  <a:schemeClr val="tx2"/>
                </a:solidFill>
              </a:rPr>
              <a:t>8.3%</a:t>
            </a:r>
            <a:endParaRPr lang="en-US" sz="1200" dirty="0">
              <a:solidFill>
                <a:schemeClr val="tx2"/>
              </a:solidFill>
            </a:endParaRPr>
          </a:p>
        </p:txBody>
      </p:sp>
      <p:sp>
        <p:nvSpPr>
          <p:cNvPr id="52" name="TextBox 1"/>
          <p:cNvSpPr txBox="1"/>
          <p:nvPr/>
        </p:nvSpPr>
        <p:spPr>
          <a:xfrm>
            <a:off x="2043096" y="3601168"/>
            <a:ext cx="1204930" cy="2585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dirty="0" smtClean="0">
                <a:solidFill>
                  <a:schemeClr val="tx2"/>
                </a:solidFill>
              </a:rPr>
              <a:t>8.3%</a:t>
            </a:r>
            <a:endParaRPr lang="en-US" sz="1200" dirty="0">
              <a:solidFill>
                <a:schemeClr val="tx2"/>
              </a:solidFill>
            </a:endParaRPr>
          </a:p>
        </p:txBody>
      </p:sp>
      <p:sp>
        <p:nvSpPr>
          <p:cNvPr id="53" name="TextBox 1"/>
          <p:cNvSpPr txBox="1"/>
          <p:nvPr/>
        </p:nvSpPr>
        <p:spPr>
          <a:xfrm>
            <a:off x="1318660" y="2336465"/>
            <a:ext cx="2030931" cy="2585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dirty="0" smtClean="0">
                <a:solidFill>
                  <a:schemeClr val="tx2"/>
                </a:solidFill>
              </a:rPr>
              <a:t>6.8%</a:t>
            </a:r>
            <a:endParaRPr lang="en-US" sz="1200" dirty="0">
              <a:solidFill>
                <a:schemeClr val="tx2"/>
              </a:solidFill>
            </a:endParaRPr>
          </a:p>
        </p:txBody>
      </p:sp>
      <p:sp>
        <p:nvSpPr>
          <p:cNvPr id="54" name="TextBox 1"/>
          <p:cNvSpPr txBox="1"/>
          <p:nvPr/>
        </p:nvSpPr>
        <p:spPr>
          <a:xfrm>
            <a:off x="2892191" y="1404776"/>
            <a:ext cx="1260909" cy="2585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dirty="0" smtClean="0">
                <a:solidFill>
                  <a:schemeClr val="tx2"/>
                </a:solidFill>
              </a:rPr>
              <a:t>6.17%</a:t>
            </a:r>
            <a:endParaRPr lang="en-US" sz="1200" dirty="0">
              <a:solidFill>
                <a:schemeClr val="tx2"/>
              </a:solidFill>
            </a:endParaRPr>
          </a:p>
        </p:txBody>
      </p:sp>
      <p:sp>
        <p:nvSpPr>
          <p:cNvPr id="55" name="TextBox 1"/>
          <p:cNvSpPr txBox="1"/>
          <p:nvPr/>
        </p:nvSpPr>
        <p:spPr>
          <a:xfrm>
            <a:off x="5905834" y="929052"/>
            <a:ext cx="904775" cy="2585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dirty="0" smtClean="0">
                <a:solidFill>
                  <a:schemeClr val="tx2"/>
                </a:solidFill>
              </a:rPr>
              <a:t>5.86%</a:t>
            </a:r>
            <a:endParaRPr lang="en-US" sz="1200" dirty="0">
              <a:solidFill>
                <a:schemeClr val="tx2"/>
              </a:solidFill>
            </a:endParaRPr>
          </a:p>
        </p:txBody>
      </p:sp>
    </p:spTree>
    <p:extLst>
      <p:ext uri="{BB962C8B-B14F-4D97-AF65-F5344CB8AC3E}">
        <p14:creationId xmlns:p14="http://schemas.microsoft.com/office/powerpoint/2010/main" val="3592819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370018"/>
            <a:ext cx="11058132" cy="709743"/>
          </a:xfrm>
        </p:spPr>
        <p:txBody>
          <a:bodyPr/>
          <a:lstStyle/>
          <a:p>
            <a:r>
              <a:rPr lang="en-US" dirty="0"/>
              <a:t>Speaker Bio</a:t>
            </a:r>
          </a:p>
        </p:txBody>
      </p:sp>
      <p:sp>
        <p:nvSpPr>
          <p:cNvPr id="10" name="TextBox 1"/>
          <p:cNvSpPr txBox="1">
            <a:spLocks noChangeArrowheads="1"/>
          </p:cNvSpPr>
          <p:nvPr/>
        </p:nvSpPr>
        <p:spPr bwMode="auto">
          <a:xfrm>
            <a:off x="414730" y="1006652"/>
            <a:ext cx="9063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eaLnBrk="0" hangingPunct="0">
              <a:spcBef>
                <a:spcPct val="20000"/>
              </a:spcBef>
              <a:buClr>
                <a:srgbClr val="3C3C3B"/>
              </a:buClr>
              <a:buFont typeface="Arial" charset="0"/>
              <a:buChar char="•"/>
              <a:defRPr sz="2500">
                <a:solidFill>
                  <a:schemeClr val="tx1"/>
                </a:solidFill>
                <a:latin typeface="Tahoma" pitchFamily="34" charset="0"/>
                <a:cs typeface="Tahoma" pitchFamily="34" charset="0"/>
              </a:defRPr>
            </a:lvl1pPr>
            <a:lvl2pPr marL="742950" indent="-285750" eaLnBrk="0" hangingPunct="0">
              <a:spcBef>
                <a:spcPct val="20000"/>
              </a:spcBef>
              <a:buFont typeface="Arial" charset="0"/>
              <a:buChar char="•"/>
              <a:defRPr sz="2300">
                <a:solidFill>
                  <a:schemeClr val="tx1"/>
                </a:solidFill>
                <a:latin typeface="Tahoma" pitchFamily="34" charset="0"/>
                <a:cs typeface="Tahoma" pitchFamily="34" charset="0"/>
              </a:defRPr>
            </a:lvl2pPr>
            <a:lvl3pPr marL="1143000" indent="-228600" eaLnBrk="0" hangingPunct="0">
              <a:spcBef>
                <a:spcPct val="20000"/>
              </a:spcBef>
              <a:buFont typeface="Arial" charset="0"/>
              <a:buChar char="•"/>
              <a:defRPr sz="2200">
                <a:solidFill>
                  <a:schemeClr val="tx1"/>
                </a:solidFill>
                <a:latin typeface="Tahoma" pitchFamily="34" charset="0"/>
                <a:cs typeface="Tahoma" pitchFamily="34" charset="0"/>
              </a:defRPr>
            </a:lvl3pPr>
            <a:lvl4pPr marL="1600200" indent="-228600" eaLnBrk="0" hangingPunct="0">
              <a:spcBef>
                <a:spcPct val="20000"/>
              </a:spcBef>
              <a:buFont typeface="Arial" charset="0"/>
              <a:buChar char="–"/>
              <a:defRPr sz="2100">
                <a:solidFill>
                  <a:schemeClr val="tx1"/>
                </a:solidFill>
                <a:latin typeface="Tahoma" pitchFamily="34" charset="0"/>
                <a:cs typeface="Tahoma" pitchFamily="34" charset="0"/>
              </a:defRPr>
            </a:lvl4pPr>
            <a:lvl5pPr marL="2057400" indent="-228600" eaLnBrk="0" hangingPunct="0">
              <a:spcBef>
                <a:spcPct val="20000"/>
              </a:spcBef>
              <a:buFont typeface="Arial" charset="0"/>
              <a:buChar char="»"/>
              <a:defRPr sz="20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9pPr>
          </a:lstStyle>
          <a:p>
            <a:pPr marL="0" defTabSz="1219170" eaLnBrk="1" fontAlgn="base" hangingPunct="1">
              <a:spcBef>
                <a:spcPct val="0"/>
              </a:spcBef>
              <a:buClrTx/>
              <a:buNone/>
              <a:defRPr/>
            </a:pPr>
            <a:r>
              <a:rPr lang="en-US" altLang="en-US" sz="1800" b="1" dirty="0" smtClean="0">
                <a:solidFill>
                  <a:schemeClr val="dk2"/>
                </a:solidFill>
                <a:latin typeface="+mn-lt"/>
                <a:cs typeface="Arial" panose="020B0604020202020204" pitchFamily="34" charset="0"/>
              </a:rPr>
              <a:t>Jacqueline Clarke, J.D. Lead Senior Risk Consultant and Dental Claims Consultant, </a:t>
            </a:r>
            <a:r>
              <a:rPr lang="en-US" altLang="en-US" sz="1800" b="1" dirty="0">
                <a:solidFill>
                  <a:schemeClr val="dk2"/>
                </a:solidFill>
                <a:latin typeface="+mn-lt"/>
                <a:cs typeface="Arial" panose="020B0604020202020204" pitchFamily="34" charset="0"/>
              </a:rPr>
              <a:t>MedPro Group </a:t>
            </a:r>
            <a:r>
              <a:rPr lang="en-US" altLang="en-US" sz="1800" b="1" dirty="0" smtClean="0">
                <a:solidFill>
                  <a:schemeClr val="dk2"/>
                </a:solidFill>
                <a:latin typeface="+mn-lt"/>
                <a:cs typeface="Arial" panose="020B0604020202020204" pitchFamily="34" charset="0"/>
              </a:rPr>
              <a:t>(</a:t>
            </a:r>
            <a:r>
              <a:rPr lang="en-US" sz="1800" b="1" dirty="0" smtClean="0">
                <a:solidFill>
                  <a:schemeClr val="dk2"/>
                </a:solidFill>
                <a:latin typeface="Arial" panose="020B0604020202020204" pitchFamily="34" charset="0"/>
                <a:hlinkClick r:id="rId4"/>
              </a:rPr>
              <a:t>Jacqueline.Clarke@medpro.com</a:t>
            </a:r>
            <a:r>
              <a:rPr lang="en-US" sz="1800" b="1" dirty="0" smtClean="0">
                <a:solidFill>
                  <a:schemeClr val="dk2"/>
                </a:solidFill>
                <a:latin typeface="Arial" panose="020B0604020202020204" pitchFamily="34" charset="0"/>
              </a:rPr>
              <a:t>; 248-216-0644</a:t>
            </a:r>
            <a:r>
              <a:rPr lang="en-US" altLang="en-US" sz="1800" b="1" dirty="0" smtClean="0">
                <a:solidFill>
                  <a:schemeClr val="dk2"/>
                </a:solidFill>
                <a:latin typeface="+mn-lt"/>
                <a:cs typeface="Arial" panose="020B0604020202020204" pitchFamily="34" charset="0"/>
              </a:rPr>
              <a:t>)   </a:t>
            </a:r>
            <a:endParaRPr lang="en-US" altLang="en-US" sz="1800" b="1" dirty="0">
              <a:solidFill>
                <a:schemeClr val="dk2"/>
              </a:solidFill>
              <a:latin typeface="+mn-lt"/>
              <a:cs typeface="Arial" panose="020B0604020202020204" pitchFamily="34" charset="0"/>
            </a:endParaRPr>
          </a:p>
        </p:txBody>
      </p:sp>
      <p:sp>
        <p:nvSpPr>
          <p:cNvPr id="8" name="TextBox 7"/>
          <p:cNvSpPr txBox="1"/>
          <p:nvPr/>
        </p:nvSpPr>
        <p:spPr>
          <a:xfrm>
            <a:off x="414731" y="4584037"/>
            <a:ext cx="11193668" cy="1754326"/>
          </a:xfrm>
          <a:prstGeom prst="rect">
            <a:avLst/>
          </a:prstGeom>
          <a:noFill/>
        </p:spPr>
        <p:txBody>
          <a:bodyPr wrap="square" rtlCol="0">
            <a:spAutoFit/>
          </a:bodyPr>
          <a:lstStyle/>
          <a:p>
            <a:pPr algn="just"/>
            <a:r>
              <a:rPr lang="en-US" dirty="0">
                <a:solidFill>
                  <a:schemeClr val="tx2"/>
                </a:solidFill>
              </a:rPr>
              <a:t>Jacqueline joined </a:t>
            </a:r>
            <a:r>
              <a:rPr lang="en-US" dirty="0" err="1">
                <a:solidFill>
                  <a:schemeClr val="tx2"/>
                </a:solidFill>
              </a:rPr>
              <a:t>MedPro</a:t>
            </a:r>
            <a:r>
              <a:rPr lang="en-US" dirty="0">
                <a:solidFill>
                  <a:schemeClr val="tx2"/>
                </a:solidFill>
              </a:rPr>
              <a:t> in 2018 and helped our dental division achieve a trial win rate of 95% and a closed without payment rate over 80%. Jacqueline’s responsibilities include developing and delivering risk management and patient safety services to </a:t>
            </a:r>
            <a:r>
              <a:rPr lang="en-US" dirty="0" err="1">
                <a:solidFill>
                  <a:schemeClr val="tx2"/>
                </a:solidFill>
              </a:rPr>
              <a:t>MedPro</a:t>
            </a:r>
            <a:r>
              <a:rPr lang="en-US" dirty="0">
                <a:solidFill>
                  <a:schemeClr val="tx2"/>
                </a:solidFill>
              </a:rPr>
              <a:t>-insured dentists, </a:t>
            </a:r>
            <a:r>
              <a:rPr lang="en-US" dirty="0" smtClean="0">
                <a:solidFill>
                  <a:schemeClr val="tx2"/>
                </a:solidFill>
              </a:rPr>
              <a:t>students, </a:t>
            </a:r>
            <a:r>
              <a:rPr lang="en-US" dirty="0">
                <a:solidFill>
                  <a:schemeClr val="tx2"/>
                </a:solidFill>
              </a:rPr>
              <a:t>and national dental organizations. Jacqueline also serves in a business development role by providing educational seminars on risk reduction and proactive risk management to prospective clients, distribution partners and dental </a:t>
            </a:r>
            <a:r>
              <a:rPr lang="en-US" dirty="0" smtClean="0">
                <a:solidFill>
                  <a:schemeClr val="tx2"/>
                </a:solidFill>
              </a:rPr>
              <a:t>students.</a:t>
            </a:r>
            <a:endParaRPr lang="en-US" dirty="0">
              <a:solidFill>
                <a:schemeClr val="tx2"/>
              </a:solidFill>
            </a:endParaRPr>
          </a:p>
        </p:txBody>
      </p:sp>
      <p:sp>
        <p:nvSpPr>
          <p:cNvPr id="3" name="TextBox 2"/>
          <p:cNvSpPr txBox="1"/>
          <p:nvPr/>
        </p:nvSpPr>
        <p:spPr>
          <a:xfrm>
            <a:off x="414730" y="1770865"/>
            <a:ext cx="9022476" cy="1200329"/>
          </a:xfrm>
          <a:prstGeom prst="rect">
            <a:avLst/>
          </a:prstGeom>
          <a:noFill/>
        </p:spPr>
        <p:txBody>
          <a:bodyPr wrap="square" rtlCol="0">
            <a:spAutoFit/>
          </a:bodyPr>
          <a:lstStyle/>
          <a:p>
            <a:pPr algn="just"/>
            <a:r>
              <a:rPr lang="en-US" dirty="0">
                <a:solidFill>
                  <a:schemeClr val="tx2"/>
                </a:solidFill>
              </a:rPr>
              <a:t>Jacqueline Clarke received her BA in Literature and Film from Kalamazoo College in 2010, and her Juris Doctorate from Michigan State University College of Law in 2013. She is admitted to practice law in both the Michigan and Illinois state courts, as well as the United States District Courts for the Eastern and Western Districts of Michigan. </a:t>
            </a:r>
            <a:endParaRPr lang="en-US" sz="1800" dirty="0">
              <a:solidFill>
                <a:schemeClr val="tx2"/>
              </a:solidFill>
            </a:endParaRPr>
          </a:p>
        </p:txBody>
      </p:sp>
      <p:sp>
        <p:nvSpPr>
          <p:cNvPr id="5" name="TextBox 4"/>
          <p:cNvSpPr txBox="1"/>
          <p:nvPr/>
        </p:nvSpPr>
        <p:spPr>
          <a:xfrm>
            <a:off x="414730" y="3022600"/>
            <a:ext cx="11524858" cy="1477328"/>
          </a:xfrm>
          <a:prstGeom prst="rect">
            <a:avLst/>
          </a:prstGeom>
          <a:noFill/>
        </p:spPr>
        <p:txBody>
          <a:bodyPr wrap="square" rtlCol="0">
            <a:spAutoFit/>
          </a:bodyPr>
          <a:lstStyle/>
          <a:p>
            <a:pPr algn="just"/>
            <a:r>
              <a:rPr lang="en-US" dirty="0">
                <a:solidFill>
                  <a:schemeClr val="tx2"/>
                </a:solidFill>
              </a:rPr>
              <a:t>Before joining </a:t>
            </a:r>
            <a:r>
              <a:rPr lang="en-US" dirty="0" err="1">
                <a:solidFill>
                  <a:schemeClr val="tx2"/>
                </a:solidFill>
              </a:rPr>
              <a:t>MedPro</a:t>
            </a:r>
            <a:r>
              <a:rPr lang="en-US" dirty="0">
                <a:solidFill>
                  <a:schemeClr val="tx2"/>
                </a:solidFill>
              </a:rPr>
              <a:t> Group, she worked as a litigation attorney at Smith, </a:t>
            </a:r>
            <a:r>
              <a:rPr lang="en-US" dirty="0" err="1">
                <a:solidFill>
                  <a:schemeClr val="tx2"/>
                </a:solidFill>
              </a:rPr>
              <a:t>Haughey</a:t>
            </a:r>
            <a:r>
              <a:rPr lang="en-US" dirty="0">
                <a:solidFill>
                  <a:schemeClr val="tx2"/>
                </a:solidFill>
              </a:rPr>
              <a:t>, Rice &amp; </a:t>
            </a:r>
            <a:r>
              <a:rPr lang="en-US" dirty="0" err="1">
                <a:solidFill>
                  <a:schemeClr val="tx2"/>
                </a:solidFill>
              </a:rPr>
              <a:t>Roegge</a:t>
            </a:r>
            <a:r>
              <a:rPr lang="en-US" dirty="0">
                <a:solidFill>
                  <a:schemeClr val="tx2"/>
                </a:solidFill>
              </a:rPr>
              <a:t> in Ann Arbor, Michigan. There, she specialized in the defense of hospitals, healthcare facilities, physicians, nurses, and dentists in all stages of the licensing, claims, and litigation processes. She also provided risk management consultative services to a number of institutional clients, including the University of Michigan Health System, Spectrum Health, and Beaumont Health. </a:t>
            </a:r>
          </a:p>
        </p:txBody>
      </p:sp>
      <p:sp>
        <p:nvSpPr>
          <p:cNvPr id="6" name="Slide Number Placeholder 5"/>
          <p:cNvSpPr>
            <a:spLocks noGrp="1"/>
          </p:cNvSpPr>
          <p:nvPr>
            <p:ph type="sldNum" sz="quarter" idx="12"/>
          </p:nvPr>
        </p:nvSpPr>
        <p:spPr/>
        <p:txBody>
          <a:bodyPr/>
          <a:lstStyle/>
          <a:p>
            <a:fld id="{DA135043-C596-1A48-8BDA-03EB29A64DF4}" type="slidenum">
              <a:rPr lang="en-US" smtClean="0"/>
              <a:t>2</a:t>
            </a:fld>
            <a:endParaRPr lang="en-US" dirty="0"/>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9381" t="16328" r="12343"/>
          <a:stretch/>
        </p:blipFill>
        <p:spPr>
          <a:xfrm>
            <a:off x="9437206" y="457200"/>
            <a:ext cx="2335694" cy="2565400"/>
          </a:xfrm>
          <a:prstGeom prst="rect">
            <a:avLst/>
          </a:prstGeom>
        </p:spPr>
      </p:pic>
    </p:spTree>
    <p:custDataLst>
      <p:tags r:id="rId1"/>
    </p:custDataLst>
    <p:extLst>
      <p:ext uri="{BB962C8B-B14F-4D97-AF65-F5344CB8AC3E}">
        <p14:creationId xmlns:p14="http://schemas.microsoft.com/office/powerpoint/2010/main" val="20635377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71" y="304818"/>
            <a:ext cx="11058132" cy="709743"/>
          </a:xfrm>
        </p:spPr>
        <p:txBody>
          <a:bodyPr/>
          <a:lstStyle/>
          <a:p>
            <a:r>
              <a:rPr lang="en-US" dirty="0"/>
              <a:t>Most Frequent + Severe Injuries – Patient Selection Issues </a:t>
            </a:r>
          </a:p>
        </p:txBody>
      </p:sp>
      <p:sp>
        <p:nvSpPr>
          <p:cNvPr id="3" name="Slide Number Placeholder 2"/>
          <p:cNvSpPr>
            <a:spLocks noGrp="1"/>
          </p:cNvSpPr>
          <p:nvPr>
            <p:ph type="sldNum" sz="quarter" idx="12"/>
          </p:nvPr>
        </p:nvSpPr>
        <p:spPr/>
        <p:txBody>
          <a:bodyPr/>
          <a:lstStyle/>
          <a:p>
            <a:fld id="{DA135043-C596-1A48-8BDA-03EB29A64DF4}" type="slidenum">
              <a:rPr lang="en-US" smtClean="0"/>
              <a:t>20</a:t>
            </a:fld>
            <a:endParaRPr lang="en-US" dirty="0"/>
          </a:p>
        </p:txBody>
      </p:sp>
      <p:sp>
        <p:nvSpPr>
          <p:cNvPr id="4" name="Content Placeholder 3"/>
          <p:cNvSpPr>
            <a:spLocks noGrp="1"/>
          </p:cNvSpPr>
          <p:nvPr>
            <p:ph idx="1"/>
          </p:nvPr>
        </p:nvSpPr>
        <p:spPr>
          <a:xfrm>
            <a:off x="423271" y="1929384"/>
            <a:ext cx="11562783" cy="1510632"/>
          </a:xfrm>
        </p:spPr>
        <p:txBody>
          <a:bodyPr>
            <a:normAutofit/>
          </a:bodyPr>
          <a:lstStyle/>
          <a:p>
            <a:pPr marL="457200" indent="-457200">
              <a:buAutoNum type="arabicPeriod"/>
            </a:pPr>
            <a:r>
              <a:rPr lang="en-US" sz="2200" b="1" dirty="0" smtClean="0"/>
              <a:t>Periodontal Issues </a:t>
            </a:r>
            <a:r>
              <a:rPr lang="en-US" sz="2200" dirty="0" smtClean="0"/>
              <a:t>(11.1% of case volume; 7.37% of total dollars paid)</a:t>
            </a:r>
          </a:p>
          <a:p>
            <a:pPr marL="457200" indent="-457200">
              <a:buAutoNum type="arabicPeriod"/>
            </a:pPr>
            <a:r>
              <a:rPr lang="en-US" sz="2200" b="1" dirty="0" smtClean="0"/>
              <a:t>Implant Failure </a:t>
            </a:r>
            <a:r>
              <a:rPr lang="en-US" sz="2200" dirty="0" smtClean="0"/>
              <a:t>(8.95% of case volume; 6.1% of total dollars paid)</a:t>
            </a:r>
          </a:p>
          <a:p>
            <a:pPr marL="457200" indent="-457200">
              <a:buAutoNum type="arabicPeriod"/>
            </a:pPr>
            <a:r>
              <a:rPr lang="en-US" sz="2200" b="1" dirty="0" smtClean="0"/>
              <a:t>Open Margins Requiring Re-Do </a:t>
            </a:r>
            <a:r>
              <a:rPr lang="en-US" sz="2200" dirty="0" smtClean="0"/>
              <a:t>(8.64% of case volume; 5.8% of total dollars paid)</a:t>
            </a:r>
            <a:endParaRPr lang="en-US" sz="2200" dirty="0"/>
          </a:p>
        </p:txBody>
      </p:sp>
      <p:sp>
        <p:nvSpPr>
          <p:cNvPr id="6" name="Rounded Rectangle 5"/>
          <p:cNvSpPr/>
          <p:nvPr/>
        </p:nvSpPr>
        <p:spPr>
          <a:xfrm>
            <a:off x="1417320" y="1115869"/>
            <a:ext cx="9381744" cy="649946"/>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Rounded Rectangle 8"/>
          <p:cNvSpPr/>
          <p:nvPr/>
        </p:nvSpPr>
        <p:spPr>
          <a:xfrm>
            <a:off x="1417321" y="3572426"/>
            <a:ext cx="9381744" cy="649946"/>
          </a:xfrm>
          <a:prstGeom prst="round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Content Placeholder 3"/>
          <p:cNvSpPr txBox="1">
            <a:spLocks/>
          </p:cNvSpPr>
          <p:nvPr/>
        </p:nvSpPr>
        <p:spPr>
          <a:xfrm>
            <a:off x="423272" y="4664346"/>
            <a:ext cx="11562782" cy="1286490"/>
          </a:xfrm>
          <a:prstGeom prst="rect">
            <a:avLst/>
          </a:prstGeom>
        </p:spPr>
        <p:txBody>
          <a:bodyPr vert="horz" lIns="91440" tIns="45720" rIns="91440" bIns="45720" rtlCol="0">
            <a:normAutofit/>
          </a:bodyPr>
          <a:lstStyle>
            <a:lvl1pPr marL="230188" indent="-230188" algn="l" defTabSz="1306218" rtl="0" eaLnBrk="1" latinLnBrk="0" hangingPunct="1">
              <a:lnSpc>
                <a:spcPct val="90000"/>
              </a:lnSpc>
              <a:spcBef>
                <a:spcPts val="0"/>
              </a:spcBef>
              <a:spcAft>
                <a:spcPts val="800"/>
              </a:spcAft>
              <a:buFont typeface="Arial" panose="020B0604020202020204" pitchFamily="34" charset="0"/>
              <a:buChar char="•"/>
              <a:defRPr sz="2000" b="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sz="2200" b="1" dirty="0" smtClean="0"/>
              <a:t>Osteonecrosis</a:t>
            </a:r>
            <a:r>
              <a:rPr lang="en-US" sz="2200" dirty="0" smtClean="0"/>
              <a:t> (10.4% of total dollars paid; 4.6% of case volume)</a:t>
            </a:r>
          </a:p>
          <a:p>
            <a:pPr marL="457200" indent="-457200">
              <a:buFont typeface="Arial" panose="020B0604020202020204" pitchFamily="34" charset="0"/>
              <a:buAutoNum type="arabicPeriod"/>
            </a:pPr>
            <a:r>
              <a:rPr lang="en-US" sz="2200" b="1" dirty="0" smtClean="0"/>
              <a:t>Anesthesia—Death</a:t>
            </a:r>
            <a:r>
              <a:rPr lang="en-US" sz="2200" dirty="0" smtClean="0"/>
              <a:t> (7.45% of total dollars paid; 2.78% of case volume)</a:t>
            </a:r>
          </a:p>
          <a:p>
            <a:pPr marL="457200" indent="-457200">
              <a:buFont typeface="Arial" panose="020B0604020202020204" pitchFamily="34" charset="0"/>
              <a:buAutoNum type="arabicPeriod"/>
            </a:pPr>
            <a:r>
              <a:rPr lang="en-US" sz="2200" b="1" dirty="0" smtClean="0"/>
              <a:t>Infection</a:t>
            </a:r>
            <a:r>
              <a:rPr lang="en-US" sz="2200" dirty="0" smtClean="0"/>
              <a:t> (7.45% of total dollars paid; 7.71% of case volume)</a:t>
            </a:r>
            <a:endParaRPr lang="en-US" sz="2200" dirty="0"/>
          </a:p>
        </p:txBody>
      </p:sp>
      <p:sp>
        <p:nvSpPr>
          <p:cNvPr id="13" name="Rectangle 12"/>
          <p:cNvSpPr/>
          <p:nvPr/>
        </p:nvSpPr>
        <p:spPr>
          <a:xfrm>
            <a:off x="557718" y="6449742"/>
            <a:ext cx="11212749" cy="246221"/>
          </a:xfrm>
          <a:prstGeom prst="rect">
            <a:avLst/>
          </a:prstGeom>
        </p:spPr>
        <p:txBody>
          <a:bodyPr wrap="square">
            <a:spAutoFit/>
          </a:bodyPr>
          <a:lstStyle/>
          <a:p>
            <a:pPr lvl="0" defTabSz="892432">
              <a:defRPr/>
            </a:pPr>
            <a:r>
              <a:rPr lang="en-US" sz="1000" dirty="0">
                <a:solidFill>
                  <a:srgbClr val="002F6B"/>
                </a:solidFill>
              </a:rPr>
              <a:t>Data source: </a:t>
            </a:r>
            <a:r>
              <a:rPr lang="en-US" sz="1000" dirty="0" err="1">
                <a:solidFill>
                  <a:srgbClr val="002F6B"/>
                </a:solidFill>
              </a:rPr>
              <a:t>MedPro</a:t>
            </a:r>
            <a:r>
              <a:rPr lang="en-US" sz="1000" dirty="0">
                <a:solidFill>
                  <a:srgbClr val="002F6B"/>
                </a:solidFill>
              </a:rPr>
              <a:t> Group dental cases closed with &gt;/= $50,000 total dollars paid (expense + indemnity), </a:t>
            </a:r>
            <a:r>
              <a:rPr lang="en-US" sz="1000" dirty="0" smtClean="0">
                <a:solidFill>
                  <a:srgbClr val="002F6B"/>
                </a:solidFill>
              </a:rPr>
              <a:t>2009-2023 </a:t>
            </a:r>
            <a:r>
              <a:rPr lang="en-US" sz="1000" dirty="0">
                <a:solidFill>
                  <a:srgbClr val="002F6B"/>
                </a:solidFill>
              </a:rPr>
              <a:t>(</a:t>
            </a:r>
            <a:r>
              <a:rPr lang="en-US" sz="1000" dirty="0" smtClean="0">
                <a:solidFill>
                  <a:srgbClr val="002F6B"/>
                </a:solidFill>
              </a:rPr>
              <a:t>N=1,296)</a:t>
            </a:r>
            <a:endParaRPr lang="en-US" sz="1000" dirty="0">
              <a:solidFill>
                <a:srgbClr val="002F6B"/>
              </a:solidFill>
            </a:endParaRPr>
          </a:p>
        </p:txBody>
      </p:sp>
      <p:sp>
        <p:nvSpPr>
          <p:cNvPr id="14" name="Rectangle 13"/>
          <p:cNvSpPr/>
          <p:nvPr/>
        </p:nvSpPr>
        <p:spPr>
          <a:xfrm>
            <a:off x="1417322" y="3685033"/>
            <a:ext cx="9381742" cy="424732"/>
          </a:xfrm>
          <a:prstGeom prst="rect">
            <a:avLst/>
          </a:prstGeom>
        </p:spPr>
        <p:txBody>
          <a:bodyPr wrap="square">
            <a:spAutoFit/>
          </a:bodyPr>
          <a:lstStyle/>
          <a:p>
            <a:pPr lvl="0" algn="ctr" defTabSz="800100">
              <a:lnSpc>
                <a:spcPct val="90000"/>
              </a:lnSpc>
              <a:spcBef>
                <a:spcPct val="0"/>
              </a:spcBef>
              <a:spcAft>
                <a:spcPct val="35000"/>
              </a:spcAft>
            </a:pPr>
            <a:r>
              <a:rPr lang="en-US" sz="2400" b="1" dirty="0">
                <a:solidFill>
                  <a:srgbClr val="FFFFFF"/>
                </a:solidFill>
              </a:rPr>
              <a:t>Most Severe Categories of Injuries </a:t>
            </a:r>
          </a:p>
        </p:txBody>
      </p:sp>
      <p:sp>
        <p:nvSpPr>
          <p:cNvPr id="15" name="Rectangle 14"/>
          <p:cNvSpPr/>
          <p:nvPr/>
        </p:nvSpPr>
        <p:spPr>
          <a:xfrm>
            <a:off x="1417322" y="1243449"/>
            <a:ext cx="9381742" cy="424732"/>
          </a:xfrm>
          <a:prstGeom prst="rect">
            <a:avLst/>
          </a:prstGeom>
        </p:spPr>
        <p:txBody>
          <a:bodyPr wrap="square">
            <a:spAutoFit/>
          </a:bodyPr>
          <a:lstStyle/>
          <a:p>
            <a:pPr lvl="0" algn="ctr" defTabSz="800100">
              <a:lnSpc>
                <a:spcPct val="90000"/>
              </a:lnSpc>
              <a:spcBef>
                <a:spcPct val="0"/>
              </a:spcBef>
              <a:spcAft>
                <a:spcPct val="35000"/>
              </a:spcAft>
            </a:pPr>
            <a:r>
              <a:rPr lang="en-US" sz="2400" b="1" dirty="0">
                <a:solidFill>
                  <a:srgbClr val="FFFFFF"/>
                </a:solidFill>
              </a:rPr>
              <a:t>Most Frequent Categories of Injuries</a:t>
            </a:r>
          </a:p>
        </p:txBody>
      </p:sp>
    </p:spTree>
    <p:extLst>
      <p:ext uri="{BB962C8B-B14F-4D97-AF65-F5344CB8AC3E}">
        <p14:creationId xmlns:p14="http://schemas.microsoft.com/office/powerpoint/2010/main" val="2506058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0" y="363733"/>
            <a:ext cx="11058132" cy="709743"/>
          </a:xfrm>
        </p:spPr>
        <p:txBody>
          <a:bodyPr/>
          <a:lstStyle/>
          <a:p>
            <a:r>
              <a:rPr lang="en-US" dirty="0" smtClean="0"/>
              <a:t>Patient Selection Cases – Generally</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1327158"/>
              </p:ext>
            </p:extLst>
          </p:nvPr>
        </p:nvGraphicFramePr>
        <p:xfrm>
          <a:off x="731774" y="863600"/>
          <a:ext cx="10745788"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57718" y="6449742"/>
            <a:ext cx="11212749" cy="246221"/>
          </a:xfrm>
          <a:prstGeom prst="rect">
            <a:avLst/>
          </a:prstGeom>
        </p:spPr>
        <p:txBody>
          <a:bodyPr wrap="square">
            <a:spAutoFit/>
          </a:bodyPr>
          <a:lstStyle/>
          <a:p>
            <a:pPr lvl="0" defTabSz="892432">
              <a:defRPr/>
            </a:pPr>
            <a:r>
              <a:rPr lang="en-US" sz="1000" dirty="0">
                <a:solidFill>
                  <a:srgbClr val="002F6B"/>
                </a:solidFill>
              </a:rPr>
              <a:t>Data source: </a:t>
            </a:r>
            <a:r>
              <a:rPr lang="en-US" sz="1000" dirty="0" err="1">
                <a:solidFill>
                  <a:srgbClr val="002F6B"/>
                </a:solidFill>
              </a:rPr>
              <a:t>MedPro</a:t>
            </a:r>
            <a:r>
              <a:rPr lang="en-US" sz="1000" dirty="0">
                <a:solidFill>
                  <a:srgbClr val="002F6B"/>
                </a:solidFill>
              </a:rPr>
              <a:t> Group dental cases closed with &gt;/= $50,000 total dollars paid (expense + indemnity), </a:t>
            </a:r>
            <a:r>
              <a:rPr lang="en-US" sz="1000" dirty="0" smtClean="0">
                <a:solidFill>
                  <a:srgbClr val="002F6B"/>
                </a:solidFill>
              </a:rPr>
              <a:t>2009-2023 </a:t>
            </a:r>
            <a:r>
              <a:rPr lang="en-US" sz="1000" dirty="0">
                <a:solidFill>
                  <a:srgbClr val="002F6B"/>
                </a:solidFill>
              </a:rPr>
              <a:t>(</a:t>
            </a:r>
            <a:r>
              <a:rPr lang="en-US" sz="1000" dirty="0" smtClean="0">
                <a:solidFill>
                  <a:srgbClr val="002F6B"/>
                </a:solidFill>
              </a:rPr>
              <a:t>N=1,296)</a:t>
            </a:r>
            <a:endParaRPr lang="en-US" sz="1000" dirty="0">
              <a:solidFill>
                <a:srgbClr val="002F6B"/>
              </a:solidFill>
            </a:endParaRPr>
          </a:p>
        </p:txBody>
      </p:sp>
    </p:spTree>
    <p:extLst>
      <p:ext uri="{BB962C8B-B14F-4D97-AF65-F5344CB8AC3E}">
        <p14:creationId xmlns:p14="http://schemas.microsoft.com/office/powerpoint/2010/main" val="1449811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39284"/>
            <a:ext cx="12191999" cy="537385"/>
          </a:xfrm>
        </p:spPr>
        <p:txBody>
          <a:bodyPr/>
          <a:lstStyle/>
          <a:p>
            <a:r>
              <a:rPr lang="en-US" dirty="0" smtClean="0"/>
              <a:t>Patient Selection</a:t>
            </a:r>
            <a:endParaRPr lang="en-US" dirty="0"/>
          </a:p>
        </p:txBody>
      </p:sp>
      <p:sp>
        <p:nvSpPr>
          <p:cNvPr id="5" name="Title 3"/>
          <p:cNvSpPr txBox="1">
            <a:spLocks/>
          </p:cNvSpPr>
          <p:nvPr/>
        </p:nvSpPr>
        <p:spPr>
          <a:xfrm>
            <a:off x="1" y="4125762"/>
            <a:ext cx="12191999" cy="537385"/>
          </a:xfrm>
          <a:prstGeom prst="rect">
            <a:avLst/>
          </a:prstGeom>
        </p:spPr>
        <p:txBody>
          <a:bodyPr vert="horz" lIns="91440" tIns="45720" rIns="91440" bIns="45720" rtlCol="0" anchor="t">
            <a:noAutofit/>
          </a:bodyPr>
          <a:lstStyle>
            <a:lvl1pPr algn="ctr" defTabSz="1306218" rtl="0" eaLnBrk="1" latinLnBrk="0" hangingPunct="1">
              <a:lnSpc>
                <a:spcPct val="90000"/>
              </a:lnSpc>
              <a:spcBef>
                <a:spcPct val="0"/>
              </a:spcBef>
              <a:buNone/>
              <a:defRPr sz="3200" b="1" kern="1200">
                <a:solidFill>
                  <a:schemeClr val="tx2"/>
                </a:solidFill>
                <a:latin typeface="+mj-lt"/>
                <a:ea typeface="+mj-ea"/>
                <a:cs typeface="+mj-cs"/>
              </a:defRPr>
            </a:lvl1pPr>
          </a:lstStyle>
          <a:p>
            <a:r>
              <a:rPr lang="en-US" sz="2800" i="1" dirty="0" smtClean="0">
                <a:solidFill>
                  <a:schemeClr val="tx2">
                    <a:lumMod val="60000"/>
                    <a:lumOff val="40000"/>
                  </a:schemeClr>
                </a:solidFill>
              </a:rPr>
              <a:t>introduction</a:t>
            </a:r>
            <a:endParaRPr lang="en-US" sz="2800" i="1" dirty="0">
              <a:solidFill>
                <a:schemeClr val="tx2">
                  <a:lumMod val="60000"/>
                  <a:lumOff val="40000"/>
                </a:schemeClr>
              </a:solidFill>
            </a:endParaRPr>
          </a:p>
        </p:txBody>
      </p:sp>
    </p:spTree>
    <p:custDataLst>
      <p:tags r:id="rId1"/>
    </p:custDataLst>
    <p:extLst>
      <p:ext uri="{BB962C8B-B14F-4D97-AF65-F5344CB8AC3E}">
        <p14:creationId xmlns:p14="http://schemas.microsoft.com/office/powerpoint/2010/main" val="189242094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0" y="363733"/>
            <a:ext cx="11058132" cy="709743"/>
          </a:xfrm>
        </p:spPr>
        <p:txBody>
          <a:bodyPr/>
          <a:lstStyle/>
          <a:p>
            <a:r>
              <a:rPr lang="en-US" dirty="0" smtClean="0"/>
              <a:t>Patient Selection </a:t>
            </a:r>
            <a:r>
              <a:rPr lang="en-US" dirty="0"/>
              <a:t>Cases – Generally </a:t>
            </a:r>
          </a:p>
        </p:txBody>
      </p:sp>
      <p:sp>
        <p:nvSpPr>
          <p:cNvPr id="3" name="Slide Number Placeholder 2"/>
          <p:cNvSpPr>
            <a:spLocks noGrp="1"/>
          </p:cNvSpPr>
          <p:nvPr>
            <p:ph type="sldNum" sz="quarter" idx="12"/>
          </p:nvPr>
        </p:nvSpPr>
        <p:spPr/>
        <p:txBody>
          <a:bodyPr/>
          <a:lstStyle/>
          <a:p>
            <a:fld id="{DA135043-C596-1A48-8BDA-03EB29A64DF4}" type="slidenum">
              <a:rPr lang="en-US" smtClean="0"/>
              <a:t>23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4169194"/>
              </p:ext>
            </p:extLst>
          </p:nvPr>
        </p:nvGraphicFramePr>
        <p:xfrm>
          <a:off x="727075" y="863600"/>
          <a:ext cx="10745788"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27076" y="3220131"/>
            <a:ext cx="10868023" cy="1615827"/>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sz="2200" dirty="0" smtClean="0">
                <a:solidFill>
                  <a:schemeClr val="tx2"/>
                </a:solidFill>
              </a:rPr>
              <a:t>Who are they?</a:t>
            </a:r>
          </a:p>
          <a:p>
            <a:pPr marL="285750" indent="-285750" algn="l">
              <a:lnSpc>
                <a:spcPct val="90000"/>
              </a:lnSpc>
              <a:buFont typeface="Arial" panose="020B0604020202020204" pitchFamily="34" charset="0"/>
              <a:buChar char="•"/>
            </a:pPr>
            <a:endParaRPr lang="en-US" sz="2200" dirty="0" smtClean="0">
              <a:solidFill>
                <a:schemeClr val="tx2"/>
              </a:solidFill>
            </a:endParaRPr>
          </a:p>
          <a:p>
            <a:pPr marL="285750" indent="-285750" algn="l">
              <a:lnSpc>
                <a:spcPct val="90000"/>
              </a:lnSpc>
              <a:buFont typeface="Arial" panose="020B0604020202020204" pitchFamily="34" charset="0"/>
              <a:buChar char="•"/>
            </a:pPr>
            <a:r>
              <a:rPr lang="en-US" sz="2200" dirty="0" smtClean="0">
                <a:solidFill>
                  <a:schemeClr val="tx2"/>
                </a:solidFill>
              </a:rPr>
              <a:t>What can you do about them?</a:t>
            </a:r>
          </a:p>
          <a:p>
            <a:pPr marL="285750" indent="-285750" algn="l">
              <a:lnSpc>
                <a:spcPct val="90000"/>
              </a:lnSpc>
              <a:buFont typeface="Arial" panose="020B0604020202020204" pitchFamily="34" charset="0"/>
              <a:buChar char="•"/>
            </a:pPr>
            <a:endParaRPr lang="en-US" sz="2200" dirty="0" smtClean="0">
              <a:solidFill>
                <a:schemeClr val="tx2"/>
              </a:solidFill>
            </a:endParaRPr>
          </a:p>
          <a:p>
            <a:pPr marL="285750" indent="-285750" algn="l">
              <a:lnSpc>
                <a:spcPct val="90000"/>
              </a:lnSpc>
              <a:buFont typeface="Arial" panose="020B0604020202020204" pitchFamily="34" charset="0"/>
              <a:buChar char="•"/>
            </a:pPr>
            <a:r>
              <a:rPr lang="en-US" sz="2200" dirty="0" smtClean="0">
                <a:solidFill>
                  <a:schemeClr val="tx2"/>
                </a:solidFill>
              </a:rPr>
              <a:t>If you received a claim or lawsuit from them . . . would you be surprised?</a:t>
            </a:r>
            <a:endParaRPr lang="en-US" sz="2200" dirty="0">
              <a:solidFill>
                <a:schemeClr val="tx2"/>
              </a:solidFill>
            </a:endParaRPr>
          </a:p>
        </p:txBody>
      </p:sp>
      <p:sp>
        <p:nvSpPr>
          <p:cNvPr id="9" name="Rounded Rectangle 8"/>
          <p:cNvSpPr/>
          <p:nvPr/>
        </p:nvSpPr>
        <p:spPr>
          <a:xfrm>
            <a:off x="1417320" y="1462669"/>
            <a:ext cx="9381744" cy="1143494"/>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6" name="Rectangle 5"/>
          <p:cNvSpPr/>
          <p:nvPr/>
        </p:nvSpPr>
        <p:spPr>
          <a:xfrm>
            <a:off x="1611086" y="1666605"/>
            <a:ext cx="8904514" cy="757130"/>
          </a:xfrm>
          <a:prstGeom prst="rect">
            <a:avLst/>
          </a:prstGeom>
        </p:spPr>
        <p:txBody>
          <a:bodyPr wrap="square">
            <a:spAutoFit/>
          </a:bodyPr>
          <a:lstStyle/>
          <a:p>
            <a:pPr lvl="0" algn="ctr" defTabSz="800100">
              <a:lnSpc>
                <a:spcPct val="90000"/>
              </a:lnSpc>
              <a:spcBef>
                <a:spcPct val="0"/>
              </a:spcBef>
              <a:spcAft>
                <a:spcPct val="35000"/>
              </a:spcAft>
            </a:pPr>
            <a:r>
              <a:rPr lang="en-US" sz="2400" dirty="0">
                <a:solidFill>
                  <a:srgbClr val="FFFFFF"/>
                </a:solidFill>
                <a:latin typeface="+mj-lt"/>
              </a:rPr>
              <a:t>Think of the 5 patients in your practice who stress you out the most just by seeing their names on the </a:t>
            </a:r>
            <a:r>
              <a:rPr lang="en-US" sz="2400" dirty="0" smtClean="0">
                <a:solidFill>
                  <a:srgbClr val="FFFFFF"/>
                </a:solidFill>
                <a:latin typeface="+mj-lt"/>
              </a:rPr>
              <a:t>schedule?</a:t>
            </a:r>
            <a:endParaRPr lang="en-US" sz="2400" dirty="0">
              <a:solidFill>
                <a:srgbClr val="FFFFFF"/>
              </a:solidFill>
              <a:latin typeface="+mj-lt"/>
            </a:endParaRPr>
          </a:p>
        </p:txBody>
      </p:sp>
    </p:spTree>
    <p:extLst>
      <p:ext uri="{BB962C8B-B14F-4D97-AF65-F5344CB8AC3E}">
        <p14:creationId xmlns:p14="http://schemas.microsoft.com/office/powerpoint/2010/main" val="1781785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967" y="331758"/>
            <a:ext cx="11058132" cy="709743"/>
          </a:xfrm>
        </p:spPr>
        <p:txBody>
          <a:bodyPr/>
          <a:lstStyle/>
          <a:p>
            <a:r>
              <a:rPr lang="en-US" dirty="0" smtClean="0"/>
              <a:t>Recognizing the "Difficult Patient"</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24</a:t>
            </a:fld>
            <a:endParaRPr lang="en-US" dirty="0"/>
          </a:p>
        </p:txBody>
      </p:sp>
      <p:graphicFrame>
        <p:nvGraphicFramePr>
          <p:cNvPr id="7" name="Diagram 6"/>
          <p:cNvGraphicFramePr/>
          <p:nvPr>
            <p:extLst>
              <p:ext uri="{D42A27DB-BD31-4B8C-83A1-F6EECF244321}">
                <p14:modId xmlns:p14="http://schemas.microsoft.com/office/powerpoint/2010/main" val="1278225975"/>
              </p:ext>
            </p:extLst>
          </p:nvPr>
        </p:nvGraphicFramePr>
        <p:xfrm>
          <a:off x="1015999" y="1218937"/>
          <a:ext cx="7423666" cy="4625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57718" y="6449742"/>
            <a:ext cx="11212749" cy="246221"/>
          </a:xfrm>
          <a:prstGeom prst="rect">
            <a:avLst/>
          </a:prstGeom>
        </p:spPr>
        <p:txBody>
          <a:bodyPr wrap="square">
            <a:spAutoFit/>
          </a:bodyPr>
          <a:lstStyle/>
          <a:p>
            <a:pPr lvl="0" defTabSz="892432">
              <a:defRPr/>
            </a:pPr>
            <a:endParaRPr lang="en-US" sz="1000" dirty="0">
              <a:solidFill>
                <a:srgbClr val="002F6B"/>
              </a:solidFill>
            </a:endParaRPr>
          </a:p>
        </p:txBody>
      </p:sp>
      <p:graphicFrame>
        <p:nvGraphicFramePr>
          <p:cNvPr id="22" name="Diagram 21"/>
          <p:cNvGraphicFramePr/>
          <p:nvPr>
            <p:extLst>
              <p:ext uri="{D42A27DB-BD31-4B8C-83A1-F6EECF244321}">
                <p14:modId xmlns:p14="http://schemas.microsoft.com/office/powerpoint/2010/main" val="3323797140"/>
              </p:ext>
            </p:extLst>
          </p:nvPr>
        </p:nvGraphicFramePr>
        <p:xfrm>
          <a:off x="337931" y="1113338"/>
          <a:ext cx="11092070" cy="49197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p:cNvPicPr>
            <a:picLocks noChangeAspect="1"/>
          </p:cNvPicPr>
          <p:nvPr/>
        </p:nvPicPr>
        <p:blipFill rotWithShape="1">
          <a:blip r:embed="rId13" cstate="print">
            <a:extLst>
              <a:ext uri="{28A0092B-C50C-407E-A947-70E740481C1C}">
                <a14:useLocalDpi xmlns:a14="http://schemas.microsoft.com/office/drawing/2010/main" val="0"/>
              </a:ext>
            </a:extLst>
          </a:blip>
          <a:srcRect l="20307" t="10244" r="21499" b="6829"/>
          <a:stretch/>
        </p:blipFill>
        <p:spPr>
          <a:xfrm>
            <a:off x="6734953" y="259458"/>
            <a:ext cx="580248" cy="826611"/>
          </a:xfrm>
          <a:prstGeom prst="rect">
            <a:avLst/>
          </a:prstGeom>
        </p:spPr>
      </p:pic>
    </p:spTree>
    <p:extLst>
      <p:ext uri="{BB962C8B-B14F-4D97-AF65-F5344CB8AC3E}">
        <p14:creationId xmlns:p14="http://schemas.microsoft.com/office/powerpoint/2010/main" val="3617213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39284"/>
            <a:ext cx="12191999" cy="537385"/>
          </a:xfrm>
        </p:spPr>
        <p:txBody>
          <a:bodyPr/>
          <a:lstStyle/>
          <a:p>
            <a:r>
              <a:rPr lang="en-US" dirty="0" smtClean="0"/>
              <a:t>Cosmetic Patients</a:t>
            </a:r>
            <a:endParaRPr lang="en-US" dirty="0"/>
          </a:p>
        </p:txBody>
      </p:sp>
    </p:spTree>
    <p:custDataLst>
      <p:tags r:id="rId1"/>
    </p:custDataLst>
    <p:extLst>
      <p:ext uri="{BB962C8B-B14F-4D97-AF65-F5344CB8AC3E}">
        <p14:creationId xmlns:p14="http://schemas.microsoft.com/office/powerpoint/2010/main" val="27969893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st dications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4206716286"/>
              </p:ext>
            </p:extLst>
          </p:nvPr>
        </p:nvGraphicFramePr>
        <p:xfrm>
          <a:off x="533401" y="969620"/>
          <a:ext cx="11096624" cy="5476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smtClean="0">
                <a:solidFill>
                  <a:srgbClr val="002F6B"/>
                </a:solidFill>
                <a:latin typeface="Arial" panose="020B0604020202020204" pitchFamily="34" charset="0"/>
              </a:rPr>
              <a:t>Patient Selection: Case study #1</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26</a:t>
            </a:fld>
            <a:endParaRPr lang="en-US" dirty="0"/>
          </a:p>
        </p:txBody>
      </p:sp>
      <p:grpSp>
        <p:nvGrpSpPr>
          <p:cNvPr id="6" name="Group 5"/>
          <p:cNvGrpSpPr/>
          <p:nvPr/>
        </p:nvGrpSpPr>
        <p:grpSpPr>
          <a:xfrm>
            <a:off x="4703235" y="5686425"/>
            <a:ext cx="2478615" cy="337068"/>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Issues?</a:t>
              </a:r>
              <a:endParaRPr lang="en-US" sz="2000" b="1" kern="1200" dirty="0"/>
            </a:p>
          </p:txBody>
        </p:sp>
      </p:grpSp>
      <p:sp>
        <p:nvSpPr>
          <p:cNvPr id="4" name="TextBox 3"/>
          <p:cNvSpPr txBox="1"/>
          <p:nvPr/>
        </p:nvSpPr>
        <p:spPr>
          <a:xfrm>
            <a:off x="2506132" y="2177922"/>
            <a:ext cx="8796867" cy="1837426"/>
          </a:xfrm>
          <a:prstGeom prst="rect">
            <a:avLst/>
          </a:prstGeom>
          <a:noFill/>
        </p:spPr>
        <p:txBody>
          <a:bodyPr wrap="square" rtlCol="0">
            <a:spAutoFit/>
          </a:bodyPr>
          <a:lstStyle/>
          <a:p>
            <a:pPr algn="just">
              <a:lnSpc>
                <a:spcPct val="90000"/>
              </a:lnSpc>
            </a:pPr>
            <a:r>
              <a:rPr lang="en-US" dirty="0" smtClean="0">
                <a:solidFill>
                  <a:schemeClr val="tx2"/>
                </a:solidFill>
              </a:rPr>
              <a:t>A treated with Dr. B for 1 year 9 months. A wanted new crowns at #s 6, 7, 9, 26, 27, and 28. At each try-in, A would complain about the color, shape &amp; fit of the crowns. Dr. B re-made the crowns 6 separate times, at each point, placing temporaries only for A to request they be remade. Oftentimes, A would go home in temporaries, and then call on the weekend, demanding she be seen to have the crowns re-made. </a:t>
            </a:r>
          </a:p>
          <a:p>
            <a:pPr algn="just">
              <a:lnSpc>
                <a:spcPct val="90000"/>
              </a:lnSpc>
            </a:pPr>
            <a:endParaRPr lang="en-US" sz="1800" dirty="0">
              <a:solidFill>
                <a:schemeClr val="tx2"/>
              </a:solidFill>
            </a:endParaRPr>
          </a:p>
          <a:p>
            <a:pPr algn="just">
              <a:lnSpc>
                <a:spcPct val="90000"/>
              </a:lnSpc>
            </a:pPr>
            <a:r>
              <a:rPr lang="en-US" dirty="0" smtClean="0">
                <a:solidFill>
                  <a:schemeClr val="tx2"/>
                </a:solidFill>
              </a:rPr>
              <a:t>A finally agreed to have the 6</a:t>
            </a:r>
            <a:r>
              <a:rPr lang="en-US" baseline="30000" dirty="0" smtClean="0">
                <a:solidFill>
                  <a:schemeClr val="tx2"/>
                </a:solidFill>
              </a:rPr>
              <a:t>th</a:t>
            </a:r>
            <a:r>
              <a:rPr lang="en-US" dirty="0" smtClean="0">
                <a:solidFill>
                  <a:schemeClr val="tx2"/>
                </a:solidFill>
              </a:rPr>
              <a:t> set cemented. Soon thereafter, #9 fractured. </a:t>
            </a:r>
            <a:endParaRPr lang="en-US" sz="1800" dirty="0">
              <a:solidFill>
                <a:schemeClr val="tx2"/>
              </a:solidFill>
            </a:endParaRPr>
          </a:p>
        </p:txBody>
      </p:sp>
      <p:sp>
        <p:nvSpPr>
          <p:cNvPr id="10" name="TextBox 9"/>
          <p:cNvSpPr txBox="1"/>
          <p:nvPr/>
        </p:nvSpPr>
        <p:spPr>
          <a:xfrm>
            <a:off x="2506131" y="4264647"/>
            <a:ext cx="8796867" cy="1338828"/>
          </a:xfrm>
          <a:prstGeom prst="rect">
            <a:avLst/>
          </a:prstGeom>
          <a:noFill/>
        </p:spPr>
        <p:txBody>
          <a:bodyPr wrap="square" rtlCol="0">
            <a:spAutoFit/>
          </a:bodyPr>
          <a:lstStyle/>
          <a:p>
            <a:pPr algn="just">
              <a:lnSpc>
                <a:spcPct val="90000"/>
              </a:lnSpc>
            </a:pPr>
            <a:r>
              <a:rPr lang="en-US" dirty="0" smtClean="0">
                <a:solidFill>
                  <a:schemeClr val="tx2"/>
                </a:solidFill>
              </a:rPr>
              <a:t>During her time in </a:t>
            </a:r>
            <a:r>
              <a:rPr lang="en-US" dirty="0" err="1" smtClean="0">
                <a:solidFill>
                  <a:schemeClr val="tx2"/>
                </a:solidFill>
              </a:rPr>
              <a:t>tx</a:t>
            </a:r>
            <a:r>
              <a:rPr lang="en-US" dirty="0" smtClean="0">
                <a:solidFill>
                  <a:schemeClr val="tx2"/>
                </a:solidFill>
              </a:rPr>
              <a:t>, A fell behind on paying her bills. Dr. B did not charge her multiple appointments and versions of her crowns. When #9 fractured, Dr. B re-made the crown. However, Dr. B demanded payment for all of A's outstanding bills prior to placing the 7</a:t>
            </a:r>
            <a:r>
              <a:rPr lang="en-US" baseline="30000" dirty="0" smtClean="0">
                <a:solidFill>
                  <a:schemeClr val="tx2"/>
                </a:solidFill>
              </a:rPr>
              <a:t>th</a:t>
            </a:r>
            <a:r>
              <a:rPr lang="en-US" dirty="0" smtClean="0">
                <a:solidFill>
                  <a:schemeClr val="tx2"/>
                </a:solidFill>
              </a:rPr>
              <a:t> version of the #9 crown. A refused, and sued, claiming, in part, that Dr. B was "holding crown #9 hostage."</a:t>
            </a:r>
          </a:p>
        </p:txBody>
      </p:sp>
    </p:spTree>
    <p:custDataLst>
      <p:tags r:id="rId1"/>
    </p:custDataLst>
    <p:extLst>
      <p:ext uri="{BB962C8B-B14F-4D97-AF65-F5344CB8AC3E}">
        <p14:creationId xmlns:p14="http://schemas.microsoft.com/office/powerpoint/2010/main" val="391216391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a:t>
            </a:r>
            <a:r>
              <a:rPr lang="en-US" dirty="0">
                <a:solidFill>
                  <a:srgbClr val="002F6B"/>
                </a:solidFill>
                <a:latin typeface="Arial" panose="020B0604020202020204" pitchFamily="34" charset="0"/>
              </a:rPr>
              <a:t>1</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27</a:t>
            </a:fld>
            <a:endParaRPr lang="en-US" dirty="0"/>
          </a:p>
        </p:txBody>
      </p:sp>
      <p:grpSp>
        <p:nvGrpSpPr>
          <p:cNvPr id="5" name="Group 4"/>
          <p:cNvGrpSpPr/>
          <p:nvPr/>
        </p:nvGrpSpPr>
        <p:grpSpPr>
          <a:xfrm>
            <a:off x="328946" y="1568201"/>
            <a:ext cx="5038058" cy="4388902"/>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9" name="Rounded Rectangle 8"/>
          <p:cNvSpPr/>
          <p:nvPr/>
        </p:nvSpPr>
        <p:spPr>
          <a:xfrm>
            <a:off x="6310646" y="925947"/>
            <a:ext cx="5038058" cy="2992667"/>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Rectangle 10"/>
          <p:cNvSpPr/>
          <p:nvPr/>
        </p:nvSpPr>
        <p:spPr>
          <a:xfrm>
            <a:off x="681370" y="2192192"/>
            <a:ext cx="4157329" cy="646331"/>
          </a:xfrm>
          <a:prstGeom prst="rect">
            <a:avLst/>
          </a:prstGeom>
        </p:spPr>
        <p:txBody>
          <a:bodyPr wrap="square">
            <a:spAutoFit/>
          </a:bodyPr>
          <a:lstStyle/>
          <a:p>
            <a:pPr algn="just"/>
            <a:endParaRPr lang="en-US" dirty="0" smtClean="0">
              <a:solidFill>
                <a:schemeClr val="bg1"/>
              </a:solidFill>
              <a:latin typeface="+mj-lt"/>
              <a:ea typeface="Calibri" panose="020F0502020204030204" pitchFamily="34" charset="0"/>
            </a:endParaRPr>
          </a:p>
          <a:p>
            <a:pPr algn="just"/>
            <a:endParaRPr lang="en-US" dirty="0">
              <a:solidFill>
                <a:schemeClr val="bg1"/>
              </a:solidFill>
              <a:latin typeface="+mj-lt"/>
            </a:endParaRPr>
          </a:p>
        </p:txBody>
      </p:sp>
      <p:sp>
        <p:nvSpPr>
          <p:cNvPr id="12" name="Rectangle 11"/>
          <p:cNvSpPr/>
          <p:nvPr/>
        </p:nvSpPr>
        <p:spPr>
          <a:xfrm>
            <a:off x="481012" y="1893856"/>
            <a:ext cx="4733925" cy="4231928"/>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Initial "Red Flags"</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Patient A advised she had 3 prior </a:t>
            </a:r>
            <a:r>
              <a:rPr lang="en-US" sz="2000" dirty="0" err="1" smtClean="0">
                <a:solidFill>
                  <a:schemeClr val="bg1"/>
                </a:solidFill>
                <a:latin typeface="Arial" panose="020B0604020202020204" pitchFamily="34" charset="0"/>
                <a:ea typeface="Tahoma" panose="020B0604030504040204" pitchFamily="34" charset="0"/>
                <a:cs typeface="Arial" panose="020B0604020202020204" pitchFamily="34" charset="0"/>
              </a:rPr>
              <a:t>treaters</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and found their work to be "unsatisfactory."</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Getting 2</a:t>
            </a:r>
            <a:r>
              <a:rPr lang="en-US" sz="2000" baseline="30000" dirty="0" smtClean="0">
                <a:solidFill>
                  <a:schemeClr val="bg1"/>
                </a:solidFill>
                <a:latin typeface="Arial" panose="020B0604020202020204" pitchFamily="34" charset="0"/>
                <a:ea typeface="Tahoma" panose="020B0604030504040204" pitchFamily="34" charset="0"/>
                <a:cs typeface="Arial" panose="020B0604020202020204" pitchFamily="34" charset="0"/>
              </a:rPr>
              <a:t>nd</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and 3</a:t>
            </a:r>
            <a:r>
              <a:rPr lang="en-US" sz="2000" baseline="30000" dirty="0" smtClean="0">
                <a:solidFill>
                  <a:schemeClr val="bg1"/>
                </a:solidFill>
                <a:latin typeface="Arial" panose="020B0604020202020204" pitchFamily="34" charset="0"/>
                <a:ea typeface="Tahoma" panose="020B0604030504040204" pitchFamily="34" charset="0"/>
                <a:cs typeface="Arial" panose="020B0604020202020204" pitchFamily="34" charset="0"/>
              </a:rPr>
              <a:t>rd</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opinions is sometimes okay, but the extent + commentary should have alerted Dr. B that A could pose some additional challenges.</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
        <p:nvSpPr>
          <p:cNvPr id="13" name="Rounded Rectangle 12"/>
          <p:cNvSpPr/>
          <p:nvPr/>
        </p:nvSpPr>
        <p:spPr>
          <a:xfrm>
            <a:off x="6310646" y="4183278"/>
            <a:ext cx="5038058" cy="1773825"/>
          </a:xfrm>
          <a:prstGeom prst="roundRect">
            <a:avLst/>
          </a:prstGeom>
          <a:solidFill>
            <a:schemeClr val="bg2">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a:lstStyle/>
          <a:p>
            <a:pPr algn="just"/>
            <a:r>
              <a:rPr lang="en-US" sz="2400" b="1" dirty="0" smtClean="0"/>
              <a:t>Patient Payment</a:t>
            </a:r>
          </a:p>
          <a:p>
            <a:pPr algn="just"/>
            <a:endParaRPr lang="en-US" dirty="0"/>
          </a:p>
          <a:p>
            <a:pPr algn="just"/>
            <a:r>
              <a:rPr lang="en-US" dirty="0" smtClean="0"/>
              <a:t>How to handle patients who don't want to pay and threaten legal action?</a:t>
            </a:r>
          </a:p>
        </p:txBody>
      </p:sp>
      <p:sp>
        <p:nvSpPr>
          <p:cNvPr id="15" name="Rectangle 14"/>
          <p:cNvSpPr/>
          <p:nvPr/>
        </p:nvSpPr>
        <p:spPr>
          <a:xfrm>
            <a:off x="6462712" y="1208090"/>
            <a:ext cx="4733925" cy="2693045"/>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Documentation</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What were A's expectations? </a:t>
            </a: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Why didn't she like the crowns?</a:t>
            </a: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What was changed between each crown version?</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76585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967" y="331758"/>
            <a:ext cx="11058132" cy="709743"/>
          </a:xfrm>
        </p:spPr>
        <p:txBody>
          <a:bodyPr/>
          <a:lstStyle/>
          <a:p>
            <a:r>
              <a:rPr lang="en-US" dirty="0" smtClean="0"/>
              <a:t>The Cosmetic Patient</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28</a:t>
            </a:fld>
            <a:endParaRPr lang="en-US" dirty="0"/>
          </a:p>
        </p:txBody>
      </p:sp>
      <p:graphicFrame>
        <p:nvGraphicFramePr>
          <p:cNvPr id="7" name="Diagram 6"/>
          <p:cNvGraphicFramePr/>
          <p:nvPr>
            <p:extLst>
              <p:ext uri="{D42A27DB-BD31-4B8C-83A1-F6EECF244321}">
                <p14:modId xmlns:p14="http://schemas.microsoft.com/office/powerpoint/2010/main" val="652141402"/>
              </p:ext>
            </p:extLst>
          </p:nvPr>
        </p:nvGraphicFramePr>
        <p:xfrm>
          <a:off x="557718" y="1218937"/>
          <a:ext cx="11037381" cy="4625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57718" y="6449742"/>
            <a:ext cx="11212749" cy="246221"/>
          </a:xfrm>
          <a:prstGeom prst="rect">
            <a:avLst/>
          </a:prstGeom>
        </p:spPr>
        <p:txBody>
          <a:bodyPr wrap="square">
            <a:spAutoFit/>
          </a:bodyPr>
          <a:lstStyle/>
          <a:p>
            <a:pPr lvl="0" defTabSz="892432">
              <a:defRPr/>
            </a:pPr>
            <a:endParaRPr lang="en-US" sz="1000" dirty="0">
              <a:solidFill>
                <a:srgbClr val="002F6B"/>
              </a:solidFill>
            </a:endParaRPr>
          </a:p>
        </p:txBody>
      </p:sp>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24363" t="43902" r="24255" b="44715"/>
          <a:stretch/>
        </p:blipFill>
        <p:spPr>
          <a:xfrm>
            <a:off x="8071313" y="739926"/>
            <a:ext cx="3523786" cy="780587"/>
          </a:xfrm>
          <a:prstGeom prst="rect">
            <a:avLst/>
          </a:prstGeom>
        </p:spPr>
      </p:pic>
      <p:graphicFrame>
        <p:nvGraphicFramePr>
          <p:cNvPr id="10" name="Diagram 9"/>
          <p:cNvGraphicFramePr/>
          <p:nvPr>
            <p:extLst>
              <p:ext uri="{D42A27DB-BD31-4B8C-83A1-F6EECF244321}">
                <p14:modId xmlns:p14="http://schemas.microsoft.com/office/powerpoint/2010/main" val="2696947340"/>
              </p:ext>
            </p:extLst>
          </p:nvPr>
        </p:nvGraphicFramePr>
        <p:xfrm>
          <a:off x="414731" y="1082564"/>
          <a:ext cx="11074400" cy="30666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 10"/>
          <p:cNvGraphicFramePr/>
          <p:nvPr>
            <p:extLst>
              <p:ext uri="{D42A27DB-BD31-4B8C-83A1-F6EECF244321}">
                <p14:modId xmlns:p14="http://schemas.microsoft.com/office/powerpoint/2010/main" val="4268735551"/>
              </p:ext>
            </p:extLst>
          </p:nvPr>
        </p:nvGraphicFramePr>
        <p:xfrm>
          <a:off x="414731" y="4380764"/>
          <a:ext cx="11074400" cy="196748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072015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6147-315E-D48D-87EA-EAA2D32F5D06}"/>
              </a:ext>
            </a:extLst>
          </p:cNvPr>
          <p:cNvSpPr>
            <a:spLocks noGrp="1"/>
          </p:cNvSpPr>
          <p:nvPr>
            <p:ph type="title"/>
          </p:nvPr>
        </p:nvSpPr>
        <p:spPr/>
        <p:txBody>
          <a:bodyPr anchor="ctr">
            <a:normAutofit/>
          </a:bodyPr>
          <a:lstStyle/>
          <a:p>
            <a:r>
              <a:rPr lang="en-US" dirty="0" smtClean="0"/>
              <a:t>Cosmetic Patients—Why the Issues?</a:t>
            </a:r>
            <a:endParaRPr lang="en-US" dirty="0"/>
          </a:p>
        </p:txBody>
      </p:sp>
      <p:sp>
        <p:nvSpPr>
          <p:cNvPr id="7" name="Text Placeholder 6">
            <a:extLst>
              <a:ext uri="{FF2B5EF4-FFF2-40B4-BE49-F238E27FC236}">
                <a16:creationId xmlns:a16="http://schemas.microsoft.com/office/drawing/2014/main" id="{BB982D0A-772E-5B6C-423B-4FE564FDD87C}"/>
              </a:ext>
            </a:extLst>
          </p:cNvPr>
          <p:cNvSpPr>
            <a:spLocks noGrp="1"/>
          </p:cNvSpPr>
          <p:nvPr>
            <p:ph type="body" sz="quarter" idx="12"/>
          </p:nvPr>
        </p:nvSpPr>
        <p:spPr>
          <a:xfrm>
            <a:off x="723900" y="5897003"/>
            <a:ext cx="10748963" cy="313932"/>
          </a:xfrm>
          <a:solidFill>
            <a:schemeClr val="bg2">
              <a:lumMod val="50000"/>
            </a:schemeClr>
          </a:solidFill>
        </p:spPr>
        <p:txBody>
          <a:bodyPr/>
          <a:lstStyle/>
          <a:p>
            <a:r>
              <a:rPr lang="en-US" dirty="0"/>
              <a:t>The endpoint might be a moving and problematic target.</a:t>
            </a:r>
          </a:p>
        </p:txBody>
      </p:sp>
      <p:sp>
        <p:nvSpPr>
          <p:cNvPr id="3" name="Slide Number Placeholder 2">
            <a:extLst>
              <a:ext uri="{FF2B5EF4-FFF2-40B4-BE49-F238E27FC236}">
                <a16:creationId xmlns:a16="http://schemas.microsoft.com/office/drawing/2014/main" id="{91DBF762-CC43-FE22-B56C-97288DE6008B}"/>
              </a:ext>
            </a:extLst>
          </p:cNvPr>
          <p:cNvSpPr>
            <a:spLocks noGrp="1"/>
          </p:cNvSpPr>
          <p:nvPr>
            <p:ph type="sldNum" sz="quarter" idx="15"/>
          </p:nvPr>
        </p:nvSpPr>
        <p:spPr/>
        <p:txBody>
          <a:bodyPr anchor="ctr">
            <a:normAutofit/>
          </a:bodyPr>
          <a:lstStyle/>
          <a:p>
            <a:pPr>
              <a:spcAft>
                <a:spcPts val="600"/>
              </a:spcAft>
            </a:pPr>
            <a:fld id="{DA135043-C596-1A48-8BDA-03EB29A64DF4}" type="slidenum">
              <a:rPr lang="en-US" smtClean="0"/>
              <a:pPr>
                <a:spcAft>
                  <a:spcPts val="600"/>
                </a:spcAft>
              </a:pPr>
              <a:t>29</a:t>
            </a:fld>
            <a:endParaRPr lang="en-US"/>
          </a:p>
        </p:txBody>
      </p:sp>
      <p:grpSp>
        <p:nvGrpSpPr>
          <p:cNvPr id="15" name="Group 14">
            <a:extLst>
              <a:ext uri="{FF2B5EF4-FFF2-40B4-BE49-F238E27FC236}">
                <a16:creationId xmlns:a16="http://schemas.microsoft.com/office/drawing/2014/main" id="{54B217D8-C0C7-31F3-6850-7B029CDF717C}"/>
              </a:ext>
            </a:extLst>
          </p:cNvPr>
          <p:cNvGrpSpPr/>
          <p:nvPr/>
        </p:nvGrpSpPr>
        <p:grpSpPr>
          <a:xfrm rot="21122078">
            <a:off x="414731" y="1361826"/>
            <a:ext cx="4727593" cy="4013218"/>
            <a:chOff x="6222999" y="1067597"/>
            <a:chExt cx="5372100" cy="4520403"/>
          </a:xfrm>
        </p:grpSpPr>
        <p:pic>
          <p:nvPicPr>
            <p:cNvPr id="5" name="Picture 4">
              <a:extLst>
                <a:ext uri="{FF2B5EF4-FFF2-40B4-BE49-F238E27FC236}">
                  <a16:creationId xmlns:a16="http://schemas.microsoft.com/office/drawing/2014/main" id="{CF1B92A0-9DB7-9FFE-3012-9FE0E4D2440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rcRect l="12958" r="21009" b="1"/>
            <a:stretch/>
          </p:blipFill>
          <p:spPr>
            <a:xfrm rot="184773">
              <a:off x="6942363" y="1393371"/>
              <a:ext cx="4001408" cy="3693888"/>
            </a:xfrm>
            <a:prstGeom prst="rect">
              <a:avLst/>
            </a:prstGeom>
            <a:noFill/>
          </p:spPr>
        </p:pic>
        <p:sp>
          <p:nvSpPr>
            <p:cNvPr id="8" name="Freeform 2">
              <a:extLst>
                <a:ext uri="{FF2B5EF4-FFF2-40B4-BE49-F238E27FC236}">
                  <a16:creationId xmlns:a16="http://schemas.microsoft.com/office/drawing/2014/main" id="{91245ADB-9021-91B9-96CF-6F657DFDB730}"/>
                </a:ext>
              </a:extLst>
            </p:cNvPr>
            <p:cNvSpPr/>
            <p:nvPr/>
          </p:nvSpPr>
          <p:spPr>
            <a:xfrm>
              <a:off x="6222999" y="1067597"/>
              <a:ext cx="5372100" cy="4520403"/>
            </a:xfrm>
            <a:custGeom>
              <a:avLst/>
              <a:gdLst/>
              <a:ahLst/>
              <a:cxnLst/>
              <a:rect l="l" t="t" r="r" b="b"/>
              <a:pathLst>
                <a:path w="3939921" h="4114800">
                  <a:moveTo>
                    <a:pt x="0" y="0"/>
                  </a:moveTo>
                  <a:lnTo>
                    <a:pt x="3939920" y="0"/>
                  </a:lnTo>
                  <a:lnTo>
                    <a:pt x="3939920" y="4114800"/>
                  </a:lnTo>
                  <a:lnTo>
                    <a:pt x="0" y="4114800"/>
                  </a:lnTo>
                  <a:lnTo>
                    <a:pt x="0" y="0"/>
                  </a:lnTo>
                  <a:close/>
                </a:path>
              </a:pathLst>
            </a:custGeom>
            <a:blipFill>
              <a:blip r:embed="rId5">
                <a:lum bright="-40000" contrast="-40000"/>
                <a:extLst>
                  <a:ext uri="{96DAC541-7B7A-43D3-8B79-37D633B846F1}">
                    <asvg:svgBlip xmlns="" xmlns:asvg="http://schemas.microsoft.com/office/drawing/2016/SVG/main" r:embed="rId6"/>
                  </a:ext>
                </a:extLst>
              </a:blip>
              <a:stretch>
                <a:fillRect/>
              </a:stretch>
            </a:blipFill>
          </p:spPr>
          <p:txBody>
            <a:bodyPr/>
            <a:lstStyle/>
            <a:p>
              <a:endParaRPr lang="en-US"/>
            </a:p>
          </p:txBody>
        </p:sp>
      </p:grpSp>
      <p:graphicFrame>
        <p:nvGraphicFramePr>
          <p:cNvPr id="14" name="Diagram 13">
            <a:extLst>
              <a:ext uri="{FF2B5EF4-FFF2-40B4-BE49-F238E27FC236}">
                <a16:creationId xmlns:a16="http://schemas.microsoft.com/office/drawing/2014/main" id="{DD19C9DD-D60C-FBD8-8407-36E8B07B2824}"/>
              </a:ext>
            </a:extLst>
          </p:cNvPr>
          <p:cNvGraphicFramePr/>
          <p:nvPr>
            <p:extLst/>
          </p:nvPr>
        </p:nvGraphicFramePr>
        <p:xfrm>
          <a:off x="5167083" y="1744855"/>
          <a:ext cx="6129097" cy="32471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7312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2"/>
          <p:cNvSpPr>
            <a:spLocks noGrp="1"/>
          </p:cNvSpPr>
          <p:nvPr>
            <p:ph type="title"/>
          </p:nvPr>
        </p:nvSpPr>
        <p:spPr>
          <a:xfrm>
            <a:off x="414731" y="257328"/>
            <a:ext cx="11058132" cy="709743"/>
          </a:xfrm>
        </p:spPr>
        <p:txBody>
          <a:bodyPr/>
          <a:lstStyle/>
          <a:p>
            <a:r>
              <a:rPr lang="en-US" altLang="en-US" dirty="0"/>
              <a:t>Disclaimer</a:t>
            </a:r>
          </a:p>
        </p:txBody>
      </p:sp>
      <p:sp>
        <p:nvSpPr>
          <p:cNvPr id="4" name="Content Placeholder 3"/>
          <p:cNvSpPr>
            <a:spLocks noGrp="1"/>
          </p:cNvSpPr>
          <p:nvPr>
            <p:ph idx="4294967295"/>
          </p:nvPr>
        </p:nvSpPr>
        <p:spPr>
          <a:xfrm>
            <a:off x="414731" y="967071"/>
            <a:ext cx="10850563" cy="4625975"/>
          </a:xfrm>
        </p:spPr>
        <p:txBody>
          <a:bodyPr>
            <a:normAutofit/>
          </a:bodyPr>
          <a:lstStyle/>
          <a:p>
            <a:pPr marL="0" indent="0" algn="just">
              <a:buNone/>
              <a:defRPr/>
            </a:pPr>
            <a:r>
              <a:rPr lang="en-US" sz="2400" dirty="0">
                <a:solidFill>
                  <a:schemeClr val="accent1"/>
                </a:solidFill>
                <a:cs typeface="Tahoma" pitchFamily="34" charset="0"/>
              </a:rPr>
              <a:t>The information contained herein and presented by the speaker is based on sources believed to be accurate at the time they were referenced. The speaker has made a reasonable effort to ensure the accuracy of the information presented; however, no warranty or representation is made as to such accuracy. The speaker is not engaged in rendering legal or other professional services. The information contained herein does not constitute legal or medical advice and should not be construed as rules or establishing a standard of care. Because the facts applicable to your situation may vary, or the laws applicable in your jurisdiction may differ, if legal advice or other expert legal assistance is required, the services of an attorney or other competent legal professional should be sought. </a:t>
            </a:r>
            <a:endParaRPr lang="en-US" sz="2400" dirty="0">
              <a:solidFill>
                <a:schemeClr val="accent1"/>
              </a:solidFill>
            </a:endParaRPr>
          </a:p>
        </p:txBody>
      </p:sp>
      <p:sp>
        <p:nvSpPr>
          <p:cNvPr id="2" name="Slide Number Placeholder 1"/>
          <p:cNvSpPr>
            <a:spLocks noGrp="1"/>
          </p:cNvSpPr>
          <p:nvPr>
            <p:ph type="sldNum" sz="quarter" idx="12"/>
          </p:nvPr>
        </p:nvSpPr>
        <p:spPr/>
        <p:txBody>
          <a:bodyPr/>
          <a:lstStyle/>
          <a:p>
            <a:fld id="{DA135043-C596-1A48-8BDA-03EB29A64DF4}" type="slidenum">
              <a:rPr lang="en-US" smtClean="0"/>
              <a:t>3</a:t>
            </a:fld>
            <a:endParaRPr lang="en-US" dirty="0"/>
          </a:p>
        </p:txBody>
      </p:sp>
    </p:spTree>
    <p:custDataLst>
      <p:tags r:id="rId1"/>
    </p:custDataLst>
    <p:extLst>
      <p:ext uri="{BB962C8B-B14F-4D97-AF65-F5344CB8AC3E}">
        <p14:creationId xmlns:p14="http://schemas.microsoft.com/office/powerpoint/2010/main" val="276759807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141306"/>
            <a:ext cx="11058132" cy="1021288"/>
          </a:xfrm>
        </p:spPr>
        <p:txBody>
          <a:bodyPr/>
          <a:lstStyle/>
          <a:p>
            <a:r>
              <a:rPr lang="en-US" dirty="0" smtClean="0"/>
              <a:t>The Cosmetic Patient—Communication is Key</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30</a:t>
            </a:fld>
            <a:endParaRPr lang="en-US" dirty="0"/>
          </a:p>
        </p:txBody>
      </p:sp>
      <p:graphicFrame>
        <p:nvGraphicFramePr>
          <p:cNvPr id="5" name="Content Placeholder 4"/>
          <p:cNvGraphicFramePr>
            <a:graphicFrameLocks noGrp="1"/>
          </p:cNvGraphicFramePr>
          <p:nvPr>
            <p:ph idx="1"/>
            <p:extLst/>
          </p:nvPr>
        </p:nvGraphicFramePr>
        <p:xfrm>
          <a:off x="727075" y="1346200"/>
          <a:ext cx="10745788"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548833" y="992458"/>
          <a:ext cx="11182250" cy="42932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nvPr>
        </p:nvGraphicFramePr>
        <p:xfrm>
          <a:off x="522682" y="851049"/>
          <a:ext cx="11250218" cy="565262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3345174808"/>
              </p:ext>
            </p:extLst>
          </p:nvPr>
        </p:nvGraphicFramePr>
        <p:xfrm>
          <a:off x="548887" y="851050"/>
          <a:ext cx="11293708" cy="514480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796168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st dications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606240213"/>
              </p:ext>
            </p:extLst>
          </p:nvPr>
        </p:nvGraphicFramePr>
        <p:xfrm>
          <a:off x="533401" y="1128539"/>
          <a:ext cx="11096624" cy="5129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#2</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31</a:t>
            </a:fld>
            <a:endParaRPr lang="en-US" dirty="0"/>
          </a:p>
        </p:txBody>
      </p:sp>
      <p:grpSp>
        <p:nvGrpSpPr>
          <p:cNvPr id="6" name="Group 5"/>
          <p:cNvGrpSpPr/>
          <p:nvPr/>
        </p:nvGrpSpPr>
        <p:grpSpPr>
          <a:xfrm>
            <a:off x="4542473" y="5579817"/>
            <a:ext cx="3078479" cy="562493"/>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Outcome?</a:t>
              </a:r>
              <a:endParaRPr lang="en-US" sz="2000" b="1" kern="1200" dirty="0"/>
            </a:p>
          </p:txBody>
        </p:sp>
      </p:grpSp>
      <p:sp>
        <p:nvSpPr>
          <p:cNvPr id="10" name="TextBox 9"/>
          <p:cNvSpPr txBox="1"/>
          <p:nvPr/>
        </p:nvSpPr>
        <p:spPr>
          <a:xfrm>
            <a:off x="2181224" y="1214177"/>
            <a:ext cx="9039225" cy="590931"/>
          </a:xfrm>
          <a:prstGeom prst="rect">
            <a:avLst/>
          </a:prstGeom>
          <a:noFill/>
        </p:spPr>
        <p:txBody>
          <a:bodyPr wrap="square" rtlCol="0">
            <a:spAutoFit/>
          </a:bodyPr>
          <a:lstStyle/>
          <a:p>
            <a:pPr>
              <a:lnSpc>
                <a:spcPct val="90000"/>
              </a:lnSpc>
            </a:pP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54 YOF patient, A, presented to Dr. B and wanted new crowns at #6-11. A requested a "big, bright, beautiful smile." A's surrounding teeth had some staining, and were darker</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t>
            </a: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p:txBody>
      </p:sp>
      <p:sp>
        <p:nvSpPr>
          <p:cNvPr id="12" name="TextBox 11"/>
          <p:cNvSpPr txBox="1"/>
          <p:nvPr/>
        </p:nvSpPr>
        <p:spPr>
          <a:xfrm>
            <a:off x="2273301" y="1890746"/>
            <a:ext cx="8828086" cy="3970318"/>
          </a:xfrm>
          <a:prstGeom prst="rect">
            <a:avLst/>
          </a:prstGeom>
          <a:noFill/>
        </p:spPr>
        <p:txBody>
          <a:bodyPr wrap="square" rtlCol="0">
            <a:spAutoFit/>
          </a:bodyPr>
          <a:lstStyle/>
          <a:p>
            <a:pPr lvl="0" algn="just">
              <a:spcAft>
                <a:spcPts val="0"/>
              </a:spcAft>
            </a:pP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Dr. B prepped A's teeth and discussed with her crown shade. A advised she wanted Shade B1. Dr. B cemented crowns upon patient's approval.</a:t>
            </a:r>
          </a:p>
          <a:p>
            <a:pPr lvl="0" algn="just">
              <a:spcAft>
                <a:spcPts val="0"/>
              </a:spcAft>
            </a:pP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spcAft>
                <a:spcPts val="0"/>
              </a:spcAft>
            </a:pP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1 month later, A advised she did not like her crowns. She felt liker her teeth were not as white or as large as she wanted them, and she did not receive any many compliments as she had hoped</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t>
            </a:r>
          </a:p>
          <a:p>
            <a:pPr lvl="0" algn="just">
              <a:spcAft>
                <a:spcPts val="0"/>
              </a:spcAft>
            </a:pP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Dr. B explained a lighter shade would not match other teeth.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Dr. B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also explained upper teeth were touching her bottom lip, and a bigger size would not work. </a:t>
            </a:r>
          </a:p>
          <a:p>
            <a:pPr lvl="0" algn="just"/>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A wanted to proceed</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Dr. B remade the A's crowns per her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specifications. </a:t>
            </a:r>
          </a:p>
          <a:p>
            <a:pPr algn="just"/>
            <a:endPar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At try-in, the A became upset and said the crown was "too light" and the teeth were "too big</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t>
            </a: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7267917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#2</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32</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7026"/>
          <a:stretch/>
        </p:blipFill>
        <p:spPr>
          <a:xfrm>
            <a:off x="3439887" y="851049"/>
            <a:ext cx="5522928" cy="5490524"/>
          </a:xfrm>
          <a:prstGeom prst="rect">
            <a:avLst/>
          </a:prstGeom>
        </p:spPr>
      </p:pic>
      <p:sp>
        <p:nvSpPr>
          <p:cNvPr id="5" name="Oval 4"/>
          <p:cNvSpPr/>
          <p:nvPr/>
        </p:nvSpPr>
        <p:spPr>
          <a:xfrm>
            <a:off x="4177199" y="2159001"/>
            <a:ext cx="2782401" cy="46292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75" dirty="0"/>
          </a:p>
        </p:txBody>
      </p:sp>
    </p:spTree>
    <p:extLst>
      <p:ext uri="{BB962C8B-B14F-4D97-AF65-F5344CB8AC3E}">
        <p14:creationId xmlns:p14="http://schemas.microsoft.com/office/powerpoint/2010/main" val="313762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a:t>
            </a:r>
            <a:r>
              <a:rPr lang="en-US" dirty="0">
                <a:solidFill>
                  <a:srgbClr val="002F6B"/>
                </a:solidFill>
                <a:latin typeface="Arial" panose="020B0604020202020204" pitchFamily="34" charset="0"/>
              </a:rPr>
              <a:t>2</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33</a:t>
            </a:fld>
            <a:endParaRPr lang="en-US" dirty="0"/>
          </a:p>
        </p:txBody>
      </p:sp>
      <p:grpSp>
        <p:nvGrpSpPr>
          <p:cNvPr id="5" name="Group 4"/>
          <p:cNvGrpSpPr/>
          <p:nvPr/>
        </p:nvGrpSpPr>
        <p:grpSpPr>
          <a:xfrm>
            <a:off x="328946" y="1568201"/>
            <a:ext cx="5038058" cy="4388902"/>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9" name="Rounded Rectangle 8"/>
          <p:cNvSpPr/>
          <p:nvPr/>
        </p:nvSpPr>
        <p:spPr>
          <a:xfrm>
            <a:off x="6310646" y="925947"/>
            <a:ext cx="5038058" cy="2992667"/>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Rectangle 10"/>
          <p:cNvSpPr/>
          <p:nvPr/>
        </p:nvSpPr>
        <p:spPr>
          <a:xfrm>
            <a:off x="681370" y="2192192"/>
            <a:ext cx="4157329" cy="646331"/>
          </a:xfrm>
          <a:prstGeom prst="rect">
            <a:avLst/>
          </a:prstGeom>
        </p:spPr>
        <p:txBody>
          <a:bodyPr wrap="square">
            <a:spAutoFit/>
          </a:bodyPr>
          <a:lstStyle/>
          <a:p>
            <a:pPr algn="just"/>
            <a:endParaRPr lang="en-US" dirty="0" smtClean="0">
              <a:solidFill>
                <a:schemeClr val="bg1"/>
              </a:solidFill>
              <a:latin typeface="+mj-lt"/>
              <a:ea typeface="Calibri" panose="020F0502020204030204" pitchFamily="34" charset="0"/>
            </a:endParaRPr>
          </a:p>
          <a:p>
            <a:pPr algn="just"/>
            <a:endParaRPr lang="en-US" dirty="0">
              <a:solidFill>
                <a:schemeClr val="bg1"/>
              </a:solidFill>
              <a:latin typeface="+mj-lt"/>
            </a:endParaRPr>
          </a:p>
        </p:txBody>
      </p:sp>
      <p:sp>
        <p:nvSpPr>
          <p:cNvPr id="12" name="Rectangle 11"/>
          <p:cNvSpPr/>
          <p:nvPr/>
        </p:nvSpPr>
        <p:spPr>
          <a:xfrm>
            <a:off x="481012" y="1893856"/>
            <a:ext cx="4733925" cy="3616375"/>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Patient Communication</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Discussion with Patient A re: her initial expectations and </a:t>
            </a:r>
            <a:r>
              <a:rPr lang="en-US" sz="2000" i="1" dirty="0" smtClean="0">
                <a:solidFill>
                  <a:schemeClr val="bg1"/>
                </a:solidFill>
                <a:latin typeface="Arial" panose="020B0604020202020204" pitchFamily="34" charset="0"/>
                <a:ea typeface="Tahoma" panose="020B0604030504040204" pitchFamily="34" charset="0"/>
                <a:cs typeface="Arial" panose="020B0604020202020204" pitchFamily="34" charset="0"/>
              </a:rPr>
              <a:t>why</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her requested change may not work</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If you don't feel comfortable treating a patient due to unrealistic expectations . . . Consider referring elsewhere</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
        <p:nvSpPr>
          <p:cNvPr id="13" name="Rounded Rectangle 12"/>
          <p:cNvSpPr/>
          <p:nvPr/>
        </p:nvSpPr>
        <p:spPr>
          <a:xfrm>
            <a:off x="6310646" y="4183278"/>
            <a:ext cx="5038058" cy="1773825"/>
          </a:xfrm>
          <a:prstGeom prst="roundRect">
            <a:avLst/>
          </a:prstGeom>
          <a:solidFill>
            <a:schemeClr val="bg2">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a:lstStyle/>
          <a:p>
            <a:pPr algn="just"/>
            <a:r>
              <a:rPr lang="en-US" sz="2400" b="1" dirty="0" smtClean="0"/>
              <a:t>Promises</a:t>
            </a:r>
          </a:p>
          <a:p>
            <a:pPr algn="just"/>
            <a:endParaRPr lang="en-US" dirty="0"/>
          </a:p>
          <a:p>
            <a:pPr algn="just"/>
            <a:r>
              <a:rPr lang="en-US" dirty="0" smtClean="0"/>
              <a:t>Be careful what you tell patients. It is better to under-promise and over-deliver</a:t>
            </a:r>
          </a:p>
        </p:txBody>
      </p:sp>
      <p:sp>
        <p:nvSpPr>
          <p:cNvPr id="15" name="Rectangle 14"/>
          <p:cNvSpPr/>
          <p:nvPr/>
        </p:nvSpPr>
        <p:spPr>
          <a:xfrm>
            <a:off x="6462712" y="1208090"/>
            <a:ext cx="4733925" cy="3000821"/>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Who Controls Treatment?</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Patients can </a:t>
            </a:r>
            <a:r>
              <a:rPr lang="en-US" sz="2000" i="1" dirty="0" smtClean="0">
                <a:solidFill>
                  <a:schemeClr val="bg1"/>
                </a:solidFill>
                <a:latin typeface="Arial" panose="020B0604020202020204" pitchFamily="34" charset="0"/>
                <a:ea typeface="Tahoma" panose="020B0604030504040204" pitchFamily="34" charset="0"/>
                <a:cs typeface="Arial" panose="020B0604020202020204" pitchFamily="34" charset="0"/>
              </a:rPr>
              <a:t>request</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treatment, but they cannot </a:t>
            </a:r>
            <a:r>
              <a:rPr lang="en-US" sz="2000" i="1" dirty="0" smtClean="0">
                <a:solidFill>
                  <a:schemeClr val="bg1"/>
                </a:solidFill>
                <a:latin typeface="Arial" panose="020B0604020202020204" pitchFamily="34" charset="0"/>
                <a:ea typeface="Tahoma" panose="020B0604030504040204" pitchFamily="34" charset="0"/>
                <a:cs typeface="Arial" panose="020B0604020202020204" pitchFamily="34" charset="0"/>
              </a:rPr>
              <a:t>dictate</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what treatment is to be done.</a:t>
            </a:r>
          </a:p>
          <a:p>
            <a:pPr algn="just" defTabSz="1066800">
              <a:spcBef>
                <a:spcPct val="0"/>
              </a:spcBef>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i="1" dirty="0" smtClean="0">
                <a:solidFill>
                  <a:schemeClr val="bg1"/>
                </a:solidFill>
                <a:latin typeface="Arial" panose="020B0604020202020204" pitchFamily="34" charset="0"/>
                <a:ea typeface="Tahoma" panose="020B0604030504040204" pitchFamily="34" charset="0"/>
                <a:cs typeface="Arial" panose="020B0604020202020204" pitchFamily="34" charset="0"/>
              </a:rPr>
              <a:t>You</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are the professional</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3262904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Cosmetic Patient—What Creates a Claim</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34</a:t>
            </a:fld>
            <a:endParaRPr lang="en-US" dirty="0"/>
          </a:p>
        </p:txBody>
      </p:sp>
      <p:sp>
        <p:nvSpPr>
          <p:cNvPr id="4" name="Content Placeholder 3"/>
          <p:cNvSpPr>
            <a:spLocks noGrp="1"/>
          </p:cNvSpPr>
          <p:nvPr>
            <p:ph idx="1"/>
          </p:nvPr>
        </p:nvSpPr>
        <p:spPr>
          <a:xfrm>
            <a:off x="414731" y="864066"/>
            <a:ext cx="5947993" cy="5350092"/>
          </a:xfrm>
        </p:spPr>
        <p:txBody>
          <a:bodyPr/>
          <a:lstStyle/>
          <a:p>
            <a:r>
              <a:rPr lang="en-US" sz="2400" b="1" dirty="0" smtClean="0"/>
              <a:t>Promises are Risky</a:t>
            </a:r>
          </a:p>
          <a:p>
            <a:pPr lvl="1" algn="just"/>
            <a:r>
              <a:rPr lang="en-US" sz="2200" dirty="0" smtClean="0"/>
              <a:t>Advertising </a:t>
            </a:r>
            <a:r>
              <a:rPr lang="en-US" sz="2200" dirty="0"/>
              <a:t>strategies often are designed to promise emotional rather than physical </a:t>
            </a:r>
            <a:r>
              <a:rPr lang="en-US" sz="2200" dirty="0" smtClean="0"/>
              <a:t>results.</a:t>
            </a:r>
          </a:p>
          <a:p>
            <a:pPr lvl="1" algn="just"/>
            <a:r>
              <a:rPr lang="en-US" sz="2200" dirty="0" smtClean="0"/>
              <a:t>Ads promise an </a:t>
            </a:r>
            <a:r>
              <a:rPr lang="en-US" sz="2200" i="1" dirty="0" smtClean="0"/>
              <a:t>idealized </a:t>
            </a:r>
            <a:r>
              <a:rPr lang="en-US" sz="2200" dirty="0" smtClean="0"/>
              <a:t>outcome, as opposed to a specific physical result.  </a:t>
            </a:r>
          </a:p>
          <a:p>
            <a:pPr lvl="1" algn="just"/>
            <a:r>
              <a:rPr lang="en-US" sz="2200" dirty="0" smtClean="0"/>
              <a:t>"Past Patient Testimonials" can create unrealistic expectations. </a:t>
            </a:r>
          </a:p>
          <a:p>
            <a:pPr lvl="1" algn="just"/>
            <a:r>
              <a:rPr lang="en-US" sz="2200" dirty="0" smtClean="0"/>
              <a:t>Distinguish between educational materials vs marketing materials.</a:t>
            </a:r>
            <a:endParaRPr lang="en-US" sz="22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24" y="4527944"/>
            <a:ext cx="3321307" cy="17754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369" y="755054"/>
            <a:ext cx="4803689" cy="2791171"/>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29368"/>
          <a:stretch/>
        </p:blipFill>
        <p:spPr>
          <a:xfrm>
            <a:off x="6362724" y="3389887"/>
            <a:ext cx="5510505" cy="1928760"/>
          </a:xfrm>
          <a:prstGeom prst="rect">
            <a:avLst/>
          </a:prstGeom>
        </p:spPr>
      </p:pic>
    </p:spTree>
    <p:extLst>
      <p:ext uri="{BB962C8B-B14F-4D97-AF65-F5344CB8AC3E}">
        <p14:creationId xmlns:p14="http://schemas.microsoft.com/office/powerpoint/2010/main" val="1828822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141306"/>
            <a:ext cx="11058132" cy="1021288"/>
          </a:xfrm>
        </p:spPr>
        <p:txBody>
          <a:bodyPr/>
          <a:lstStyle/>
          <a:p>
            <a:r>
              <a:rPr lang="en-US" dirty="0" smtClean="0"/>
              <a:t>Cosmetic Patients—Keep Meticulous Records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8549430"/>
              </p:ext>
            </p:extLst>
          </p:nvPr>
        </p:nvGraphicFramePr>
        <p:xfrm>
          <a:off x="727075" y="1346200"/>
          <a:ext cx="10745788"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882807643"/>
              </p:ext>
            </p:extLst>
          </p:nvPr>
        </p:nvGraphicFramePr>
        <p:xfrm>
          <a:off x="548833" y="992458"/>
          <a:ext cx="11182250" cy="42932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2357973111"/>
              </p:ext>
            </p:extLst>
          </p:nvPr>
        </p:nvGraphicFramePr>
        <p:xfrm>
          <a:off x="548833" y="1145754"/>
          <a:ext cx="11250218" cy="48196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75663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st dications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602993233"/>
              </p:ext>
            </p:extLst>
          </p:nvPr>
        </p:nvGraphicFramePr>
        <p:xfrm>
          <a:off x="533401" y="1128539"/>
          <a:ext cx="11096624" cy="5129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#3</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36</a:t>
            </a:fld>
            <a:endParaRPr lang="en-US" dirty="0"/>
          </a:p>
        </p:txBody>
      </p:sp>
      <p:grpSp>
        <p:nvGrpSpPr>
          <p:cNvPr id="6" name="Group 5"/>
          <p:cNvGrpSpPr/>
          <p:nvPr/>
        </p:nvGrpSpPr>
        <p:grpSpPr>
          <a:xfrm>
            <a:off x="4542474" y="5661603"/>
            <a:ext cx="2919872" cy="480707"/>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Outcome?</a:t>
              </a:r>
              <a:endParaRPr lang="en-US" sz="2000" b="1" kern="1200" dirty="0"/>
            </a:p>
          </p:txBody>
        </p:sp>
      </p:grpSp>
      <p:sp>
        <p:nvSpPr>
          <p:cNvPr id="10" name="TextBox 9"/>
          <p:cNvSpPr txBox="1"/>
          <p:nvPr/>
        </p:nvSpPr>
        <p:spPr>
          <a:xfrm>
            <a:off x="2181224" y="1214177"/>
            <a:ext cx="9039225" cy="840230"/>
          </a:xfrm>
          <a:prstGeom prst="rect">
            <a:avLst/>
          </a:prstGeom>
          <a:noFill/>
        </p:spPr>
        <p:txBody>
          <a:bodyPr wrap="square" rtlCol="0">
            <a:spAutoFit/>
          </a:bodyPr>
          <a:lstStyle/>
          <a:p>
            <a:pPr>
              <a:lnSpc>
                <a:spcPct val="90000"/>
              </a:lnSpc>
            </a:pP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43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YOM,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patient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was "sold" on a veneer treatment plan that involved most of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his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teeth</a:t>
            </a:r>
            <a:endParaRPr lang="en-US" dirty="0"/>
          </a:p>
          <a:p>
            <a:pPr>
              <a:lnSpc>
                <a:spcPct val="90000"/>
              </a:lnSpc>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t>
            </a: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p:txBody>
      </p:sp>
      <p:sp>
        <p:nvSpPr>
          <p:cNvPr id="12" name="TextBox 11"/>
          <p:cNvSpPr txBox="1"/>
          <p:nvPr/>
        </p:nvSpPr>
        <p:spPr>
          <a:xfrm>
            <a:off x="2273301" y="1890746"/>
            <a:ext cx="8828086" cy="2585323"/>
          </a:xfrm>
          <a:prstGeom prst="rect">
            <a:avLst/>
          </a:prstGeom>
          <a:noFill/>
        </p:spPr>
        <p:txBody>
          <a:bodyPr wrap="square" rtlCol="0">
            <a:spAutoFit/>
          </a:bodyPr>
          <a:lstStyle/>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presented to 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with an online advertisement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he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had seen re: veneer treatment, as well as a treatment plan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he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had received from another dentist. </a:t>
            </a:r>
          </a:p>
          <a:p>
            <a:pPr lvl="0" algn="just">
              <a:spcAft>
                <a:spcPts val="0"/>
              </a:spcAft>
            </a:pP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spcAft>
                <a:spcPts val="0"/>
              </a:spcAft>
            </a:pP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Dr. B</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said he could beat the price quote the other dentist gave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noted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did have some periodontal issues involving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his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gums, but noted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he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was only there for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veneer placement. He told A to ensure he was keeping up on his oral hygiene, but did not advise that A go receive any additional </a:t>
            </a:r>
            <a:r>
              <a:rPr lang="en-US" dirty="0" err="1" smtClean="0">
                <a:solidFill>
                  <a:schemeClr val="tx2"/>
                </a:solidFill>
                <a:latin typeface="Arial" panose="020B0604020202020204" pitchFamily="34" charset="0"/>
                <a:ea typeface="Tahoma" panose="020B0604030504040204" pitchFamily="34" charset="0"/>
                <a:cs typeface="Arial" panose="020B0604020202020204" pitchFamily="34" charset="0"/>
              </a:rPr>
              <a:t>tx</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 for his </a:t>
            </a:r>
            <a:r>
              <a:rPr lang="en-US" dirty="0" err="1" smtClean="0">
                <a:solidFill>
                  <a:schemeClr val="tx2"/>
                </a:solidFill>
                <a:latin typeface="Arial" panose="020B0604020202020204" pitchFamily="34" charset="0"/>
                <a:ea typeface="Tahoma" panose="020B0604030504040204" pitchFamily="34" charset="0"/>
                <a:cs typeface="Arial" panose="020B0604020202020204" pitchFamily="34" charset="0"/>
              </a:rPr>
              <a:t>perio</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 issues.</a:t>
            </a:r>
          </a:p>
          <a:p>
            <a:pPr lvl="0" algn="just">
              <a:spcAft>
                <a:spcPts val="0"/>
              </a:spcAft>
            </a:pP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Dr. B completed the veneer work; the veneers turned out beautifully. </a:t>
            </a: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p:txBody>
      </p:sp>
      <p:sp>
        <p:nvSpPr>
          <p:cNvPr id="4" name="TextBox 3"/>
          <p:cNvSpPr txBox="1"/>
          <p:nvPr/>
        </p:nvSpPr>
        <p:spPr>
          <a:xfrm>
            <a:off x="2273301" y="4572074"/>
            <a:ext cx="9199561" cy="1089529"/>
          </a:xfrm>
          <a:prstGeom prst="rect">
            <a:avLst/>
          </a:prstGeom>
          <a:noFill/>
        </p:spPr>
        <p:txBody>
          <a:bodyPr wrap="square" rtlCol="0">
            <a:spAutoFit/>
          </a:bodyPr>
          <a:lstStyle/>
          <a:p>
            <a:pPr algn="l">
              <a:lnSpc>
                <a:spcPct val="90000"/>
              </a:lnSpc>
            </a:pPr>
            <a:r>
              <a:rPr lang="en-US" sz="1800" dirty="0" smtClean="0">
                <a:solidFill>
                  <a:schemeClr val="tx2"/>
                </a:solidFill>
              </a:rPr>
              <a:t>1 year later, A presented to a new dentist due to loose teeth. </a:t>
            </a:r>
            <a:r>
              <a:rPr lang="en-US" dirty="0" smtClean="0">
                <a:solidFill>
                  <a:schemeClr val="tx2"/>
                </a:solidFill>
              </a:rPr>
              <a:t>A ended up needing to have 5 teeth extracted due to periodontal disease. </a:t>
            </a:r>
          </a:p>
          <a:p>
            <a:pPr algn="l">
              <a:lnSpc>
                <a:spcPct val="90000"/>
              </a:lnSpc>
            </a:pPr>
            <a:endParaRPr lang="en-US" sz="1800" dirty="0">
              <a:solidFill>
                <a:schemeClr val="tx2"/>
              </a:solidFill>
            </a:endParaRPr>
          </a:p>
          <a:p>
            <a:pPr algn="l">
              <a:lnSpc>
                <a:spcPct val="90000"/>
              </a:lnSpc>
            </a:pPr>
            <a:r>
              <a:rPr lang="en-US" dirty="0" smtClean="0">
                <a:solidFill>
                  <a:schemeClr val="tx2"/>
                </a:solidFill>
              </a:rPr>
              <a:t>A sued, and alleged he should have undergone </a:t>
            </a:r>
            <a:r>
              <a:rPr lang="en-US" dirty="0" err="1" smtClean="0">
                <a:solidFill>
                  <a:schemeClr val="tx2"/>
                </a:solidFill>
              </a:rPr>
              <a:t>perio</a:t>
            </a:r>
            <a:r>
              <a:rPr lang="en-US" dirty="0" smtClean="0">
                <a:solidFill>
                  <a:schemeClr val="tx2"/>
                </a:solidFill>
              </a:rPr>
              <a:t> </a:t>
            </a:r>
            <a:r>
              <a:rPr lang="en-US" dirty="0" err="1" smtClean="0">
                <a:solidFill>
                  <a:schemeClr val="tx2"/>
                </a:solidFill>
              </a:rPr>
              <a:t>tx</a:t>
            </a:r>
            <a:r>
              <a:rPr lang="en-US" dirty="0" smtClean="0">
                <a:solidFill>
                  <a:schemeClr val="tx2"/>
                </a:solidFill>
              </a:rPr>
              <a:t> </a:t>
            </a:r>
            <a:r>
              <a:rPr lang="en-US" i="1" dirty="0" smtClean="0">
                <a:solidFill>
                  <a:schemeClr val="tx2"/>
                </a:solidFill>
              </a:rPr>
              <a:t>before</a:t>
            </a:r>
            <a:r>
              <a:rPr lang="en-US" dirty="0" smtClean="0">
                <a:solidFill>
                  <a:schemeClr val="tx2"/>
                </a:solidFill>
              </a:rPr>
              <a:t> beginning cosmetic </a:t>
            </a:r>
            <a:r>
              <a:rPr lang="en-US" dirty="0" err="1" smtClean="0">
                <a:solidFill>
                  <a:schemeClr val="tx2"/>
                </a:solidFill>
              </a:rPr>
              <a:t>tx</a:t>
            </a:r>
            <a:r>
              <a:rPr lang="en-US" dirty="0" smtClean="0">
                <a:solidFill>
                  <a:schemeClr val="tx2"/>
                </a:solidFill>
              </a:rPr>
              <a:t>. </a:t>
            </a:r>
            <a:endParaRPr lang="en-US" sz="1800" dirty="0">
              <a:solidFill>
                <a:schemeClr val="tx2"/>
              </a:solidFill>
            </a:endParaRPr>
          </a:p>
        </p:txBody>
      </p:sp>
    </p:spTree>
    <p:custDataLst>
      <p:tags r:id="rId1"/>
    </p:custDataLst>
    <p:extLst>
      <p:ext uri="{BB962C8B-B14F-4D97-AF65-F5344CB8AC3E}">
        <p14:creationId xmlns:p14="http://schemas.microsoft.com/office/powerpoint/2010/main" val="428547048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F6B"/>
                </a:solidFill>
                <a:latin typeface="Arial" panose="020B0604020202020204" pitchFamily="34" charset="0"/>
              </a:rPr>
              <a:t>Patient Selection: Case study #3</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37</a:t>
            </a:fld>
            <a:endParaRPr lang="en-US" dirty="0"/>
          </a:p>
        </p:txBody>
      </p:sp>
      <p:sp>
        <p:nvSpPr>
          <p:cNvPr id="4" name="TextBox 3"/>
          <p:cNvSpPr txBox="1"/>
          <p:nvPr/>
        </p:nvSpPr>
        <p:spPr>
          <a:xfrm>
            <a:off x="588723" y="3075022"/>
            <a:ext cx="10884140" cy="1089529"/>
          </a:xfrm>
          <a:prstGeom prst="rect">
            <a:avLst/>
          </a:prstGeom>
          <a:noFill/>
        </p:spPr>
        <p:txBody>
          <a:bodyPr wrap="square" rtlCol="0">
            <a:spAutoFit/>
          </a:bodyPr>
          <a:lstStyle/>
          <a:p>
            <a:pPr algn="just">
              <a:lnSpc>
                <a:spcPct val="90000"/>
              </a:lnSpc>
            </a:pPr>
            <a:r>
              <a:rPr lang="en-US" sz="2400" dirty="0" smtClean="0">
                <a:solidFill>
                  <a:schemeClr val="accent1"/>
                </a:solidFill>
              </a:rPr>
              <a:t>Post-trial </a:t>
            </a:r>
            <a:r>
              <a:rPr lang="en-US" sz="2400" dirty="0">
                <a:solidFill>
                  <a:schemeClr val="accent1"/>
                </a:solidFill>
              </a:rPr>
              <a:t>commentary from jury members indicated that they believed the dentist fully intended to “double dip” the patient by </a:t>
            </a:r>
            <a:r>
              <a:rPr lang="en-US" sz="2400" dirty="0" smtClean="0">
                <a:solidFill>
                  <a:schemeClr val="accent1"/>
                </a:solidFill>
              </a:rPr>
              <a:t>later selling </a:t>
            </a:r>
            <a:r>
              <a:rPr lang="en-US" sz="2400" dirty="0">
                <a:solidFill>
                  <a:schemeClr val="accent1"/>
                </a:solidFill>
              </a:rPr>
              <a:t>her bridges or implants for veneered teeth he expected would </a:t>
            </a:r>
            <a:r>
              <a:rPr lang="en-US" sz="2400" dirty="0" smtClean="0">
                <a:solidFill>
                  <a:schemeClr val="accent1"/>
                </a:solidFill>
              </a:rPr>
              <a:t>fail.</a:t>
            </a:r>
            <a:endParaRPr lang="en-US" sz="2400" dirty="0">
              <a:solidFill>
                <a:schemeClr val="accent1"/>
              </a:solidFill>
            </a:endParaRPr>
          </a:p>
        </p:txBody>
      </p:sp>
      <p:grpSp>
        <p:nvGrpSpPr>
          <p:cNvPr id="5" name="Group 4"/>
          <p:cNvGrpSpPr/>
          <p:nvPr/>
        </p:nvGrpSpPr>
        <p:grpSpPr>
          <a:xfrm>
            <a:off x="3745479" y="1361786"/>
            <a:ext cx="4396636" cy="1202498"/>
            <a:chOff x="0" y="13678"/>
            <a:chExt cx="2887577" cy="1155030"/>
          </a:xfrm>
        </p:grpSpPr>
        <p:sp>
          <p:nvSpPr>
            <p:cNvPr id="6" name="Rectangle 5"/>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TextBox 6"/>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600" b="1" kern="1200" dirty="0" smtClean="0"/>
                <a:t>Verdict for Plaintiff</a:t>
              </a:r>
              <a:endParaRPr lang="en-US" sz="2600" b="1" kern="1200" dirty="0"/>
            </a:p>
          </p:txBody>
        </p:sp>
      </p:grpSp>
    </p:spTree>
    <p:extLst>
      <p:ext uri="{BB962C8B-B14F-4D97-AF65-F5344CB8AC3E}">
        <p14:creationId xmlns:p14="http://schemas.microsoft.com/office/powerpoint/2010/main" val="3922620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strategies: cosmetic procedures</a:t>
            </a:r>
          </a:p>
        </p:txBody>
      </p:sp>
      <p:sp>
        <p:nvSpPr>
          <p:cNvPr id="3" name="Slide Number Placeholder 2"/>
          <p:cNvSpPr>
            <a:spLocks noGrp="1"/>
          </p:cNvSpPr>
          <p:nvPr>
            <p:ph type="sldNum" sz="quarter" idx="12"/>
          </p:nvPr>
        </p:nvSpPr>
        <p:spPr/>
        <p:txBody>
          <a:bodyPr/>
          <a:lstStyle/>
          <a:p>
            <a:fld id="{DA135043-C596-1A48-8BDA-03EB29A64DF4}" type="slidenum">
              <a:rPr lang="en-US" smtClean="0"/>
              <a:t>38</a:t>
            </a:fld>
            <a:endParaRPr lang="en-US" dirty="0"/>
          </a:p>
        </p:txBody>
      </p:sp>
      <p:graphicFrame>
        <p:nvGraphicFramePr>
          <p:cNvPr id="5" name="Diagram 4"/>
          <p:cNvGraphicFramePr/>
          <p:nvPr/>
        </p:nvGraphicFramePr>
        <p:xfrm>
          <a:off x="526585" y="953842"/>
          <a:ext cx="67105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5241" y="1672683"/>
            <a:ext cx="4696759" cy="3438408"/>
          </a:xfrm>
          <a:prstGeom prst="rect">
            <a:avLst/>
          </a:prstGeom>
        </p:spPr>
      </p:pic>
    </p:spTree>
    <p:extLst>
      <p:ext uri="{BB962C8B-B14F-4D97-AF65-F5344CB8AC3E}">
        <p14:creationId xmlns:p14="http://schemas.microsoft.com/office/powerpoint/2010/main" val="3504005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39284"/>
            <a:ext cx="12191999" cy="537385"/>
          </a:xfrm>
        </p:spPr>
        <p:txBody>
          <a:bodyPr/>
          <a:lstStyle/>
          <a:p>
            <a:r>
              <a:rPr lang="en-US" dirty="0" smtClean="0"/>
              <a:t>Emergency Patients</a:t>
            </a:r>
            <a:endParaRPr lang="en-US" dirty="0"/>
          </a:p>
        </p:txBody>
      </p:sp>
    </p:spTree>
    <p:custDataLst>
      <p:tags r:id="rId1"/>
    </p:custDataLst>
    <p:extLst>
      <p:ext uri="{BB962C8B-B14F-4D97-AF65-F5344CB8AC3E}">
        <p14:creationId xmlns:p14="http://schemas.microsoft.com/office/powerpoint/2010/main" val="188190558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361095"/>
            <a:ext cx="11058132" cy="709743"/>
          </a:xfrm>
        </p:spPr>
        <p:txBody>
          <a:bodyPr/>
          <a:lstStyle/>
          <a:p>
            <a:r>
              <a:rPr lang="en-US" dirty="0"/>
              <a:t>Objectives</a:t>
            </a:r>
          </a:p>
        </p:txBody>
      </p:sp>
      <p:graphicFrame>
        <p:nvGraphicFramePr>
          <p:cNvPr id="3" name="Diagram 2"/>
          <p:cNvGraphicFramePr/>
          <p:nvPr>
            <p:extLst>
              <p:ext uri="{D42A27DB-BD31-4B8C-83A1-F6EECF244321}">
                <p14:modId xmlns:p14="http://schemas.microsoft.com/office/powerpoint/2010/main" val="2459299990"/>
              </p:ext>
            </p:extLst>
          </p:nvPr>
        </p:nvGraphicFramePr>
        <p:xfrm>
          <a:off x="414731" y="1124114"/>
          <a:ext cx="11337491" cy="5663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DA135043-C596-1A48-8BDA-03EB29A64DF4}" type="slidenum">
              <a:rPr lang="en-US" smtClean="0"/>
              <a:t>4</a:t>
            </a:fld>
            <a:endParaRPr lang="en-US" dirty="0"/>
          </a:p>
        </p:txBody>
      </p:sp>
      <p:graphicFrame>
        <p:nvGraphicFramePr>
          <p:cNvPr id="10" name="Diagram 9"/>
          <p:cNvGraphicFramePr/>
          <p:nvPr>
            <p:extLst>
              <p:ext uri="{D42A27DB-BD31-4B8C-83A1-F6EECF244321}">
                <p14:modId xmlns:p14="http://schemas.microsoft.com/office/powerpoint/2010/main" val="1720295390"/>
              </p:ext>
            </p:extLst>
          </p:nvPr>
        </p:nvGraphicFramePr>
        <p:xfrm>
          <a:off x="505041" y="1124114"/>
          <a:ext cx="11348291" cy="51863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Picture 10"/>
          <p:cNvPicPr>
            <a:picLocks noChangeAspect="1"/>
          </p:cNvPicPr>
          <p:nvPr/>
        </p:nvPicPr>
        <p:blipFill>
          <a:blip r:embed="rId14"/>
          <a:stretch>
            <a:fillRect/>
          </a:stretch>
        </p:blipFill>
        <p:spPr>
          <a:xfrm>
            <a:off x="9054465" y="3276455"/>
            <a:ext cx="2639797" cy="2950720"/>
          </a:xfrm>
          <a:prstGeom prst="rect">
            <a:avLst/>
          </a:prstGeom>
        </p:spPr>
      </p:pic>
    </p:spTree>
    <p:custDataLst>
      <p:tags r:id="rId1"/>
    </p:custDataLst>
    <p:extLst>
      <p:ext uri="{BB962C8B-B14F-4D97-AF65-F5344CB8AC3E}">
        <p14:creationId xmlns:p14="http://schemas.microsoft.com/office/powerpoint/2010/main" val="5339660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st dications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025592086"/>
              </p:ext>
            </p:extLst>
          </p:nvPr>
        </p:nvGraphicFramePr>
        <p:xfrm>
          <a:off x="533401" y="1128539"/>
          <a:ext cx="11096624" cy="5129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#4</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40</a:t>
            </a:fld>
            <a:endParaRPr lang="en-US" dirty="0"/>
          </a:p>
        </p:txBody>
      </p:sp>
      <p:grpSp>
        <p:nvGrpSpPr>
          <p:cNvPr id="6" name="Group 5"/>
          <p:cNvGrpSpPr/>
          <p:nvPr/>
        </p:nvGrpSpPr>
        <p:grpSpPr>
          <a:xfrm>
            <a:off x="4542474" y="5412305"/>
            <a:ext cx="2919872" cy="663164"/>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1600" b="1" kern="1200" dirty="0" smtClean="0"/>
                <a:t>No Good Deed Goes Unpunished </a:t>
              </a:r>
              <a:endParaRPr lang="en-US" sz="1600" b="1" kern="1200" dirty="0"/>
            </a:p>
          </p:txBody>
        </p:sp>
      </p:grpSp>
      <p:sp>
        <p:nvSpPr>
          <p:cNvPr id="10" name="TextBox 9"/>
          <p:cNvSpPr txBox="1"/>
          <p:nvPr/>
        </p:nvSpPr>
        <p:spPr>
          <a:xfrm>
            <a:off x="2273301" y="1214177"/>
            <a:ext cx="9025320" cy="590931"/>
          </a:xfrm>
          <a:prstGeom prst="rect">
            <a:avLst/>
          </a:prstGeom>
          <a:noFill/>
        </p:spPr>
        <p:txBody>
          <a:bodyPr wrap="square" rtlCol="0">
            <a:spAutoFit/>
          </a:bodyPr>
          <a:lstStyle/>
          <a:p>
            <a:pPr>
              <a:lnSpc>
                <a:spcPct val="90000"/>
              </a:lnSpc>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17 YOM, A, presented as a new patient to Dr. B with a badly decayed and painful Tooth #31. A, a Medicaid patient, presented with his mother.</a:t>
            </a:r>
            <a:endParaRPr lang="en-US" dirty="0"/>
          </a:p>
        </p:txBody>
      </p:sp>
      <p:sp>
        <p:nvSpPr>
          <p:cNvPr id="12" name="TextBox 11"/>
          <p:cNvSpPr txBox="1"/>
          <p:nvPr/>
        </p:nvSpPr>
        <p:spPr>
          <a:xfrm>
            <a:off x="2273301" y="1995984"/>
            <a:ext cx="9025320" cy="2308324"/>
          </a:xfrm>
          <a:prstGeom prst="rect">
            <a:avLst/>
          </a:prstGeom>
          <a:noFill/>
        </p:spPr>
        <p:txBody>
          <a:bodyPr wrap="square" rtlCol="0">
            <a:spAutoFit/>
          </a:bodyPr>
          <a:lstStyle/>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Due to the complexity of the case, Dr. B, a general dentist, recommended A undergo a surgical extraction to remove #31; Dr. B advised he wanted to refer A to an OMS.</a:t>
            </a:r>
          </a:p>
          <a:p>
            <a:pPr lvl="0" algn="just">
              <a:spcAft>
                <a:spcPts val="0"/>
              </a:spcAft>
            </a:pP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A's mother advised that A was on Medicaid, and his benefits were about to run out, and he would not have time to be seen by an OMS before the benefits ran out.</a:t>
            </a:r>
          </a:p>
          <a:p>
            <a:pPr lvl="0" algn="just">
              <a:spcAft>
                <a:spcPts val="0"/>
              </a:spcAft>
            </a:pP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Dr. B agreed to perform the extraction of #31.</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The extraction was incredibly difficult, and took Dr. B a significant amount of time.</a:t>
            </a:r>
          </a:p>
        </p:txBody>
      </p:sp>
      <p:sp>
        <p:nvSpPr>
          <p:cNvPr id="4" name="TextBox 3"/>
          <p:cNvSpPr txBox="1"/>
          <p:nvPr/>
        </p:nvSpPr>
        <p:spPr>
          <a:xfrm>
            <a:off x="2273301" y="4572074"/>
            <a:ext cx="9199561" cy="840230"/>
          </a:xfrm>
          <a:prstGeom prst="rect">
            <a:avLst/>
          </a:prstGeom>
          <a:noFill/>
        </p:spPr>
        <p:txBody>
          <a:bodyPr wrap="square" rtlCol="0">
            <a:spAutoFit/>
          </a:bodyPr>
          <a:lstStyle/>
          <a:p>
            <a:pPr algn="l">
              <a:lnSpc>
                <a:spcPct val="90000"/>
              </a:lnSpc>
            </a:pPr>
            <a:r>
              <a:rPr lang="en-US" sz="1800" dirty="0" smtClean="0">
                <a:solidFill>
                  <a:schemeClr val="tx2"/>
                </a:solidFill>
              </a:rPr>
              <a:t>1 week after the extraction, A returned to Dr. B's office, complaining of R-sided numbness. Ultimately, A and his mother brought a lawsuit against Dr. B for a negligent extraction. </a:t>
            </a:r>
            <a:endParaRPr lang="en-US" sz="1800" dirty="0">
              <a:solidFill>
                <a:schemeClr val="tx2"/>
              </a:solidFill>
            </a:endParaRPr>
          </a:p>
        </p:txBody>
      </p:sp>
    </p:spTree>
    <p:custDataLst>
      <p:tags r:id="rId1"/>
    </p:custDataLst>
    <p:extLst>
      <p:ext uri="{BB962C8B-B14F-4D97-AF65-F5344CB8AC3E}">
        <p14:creationId xmlns:p14="http://schemas.microsoft.com/office/powerpoint/2010/main" val="1777914204"/>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a:t>
            </a:r>
            <a:r>
              <a:rPr lang="en-US" dirty="0">
                <a:solidFill>
                  <a:srgbClr val="002F6B"/>
                </a:solidFill>
                <a:latin typeface="Arial" panose="020B0604020202020204" pitchFamily="34" charset="0"/>
              </a:rPr>
              <a:t>4</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41</a:t>
            </a:fld>
            <a:endParaRPr lang="en-US" dirty="0"/>
          </a:p>
        </p:txBody>
      </p:sp>
      <p:grpSp>
        <p:nvGrpSpPr>
          <p:cNvPr id="5" name="Group 4"/>
          <p:cNvGrpSpPr/>
          <p:nvPr/>
        </p:nvGrpSpPr>
        <p:grpSpPr>
          <a:xfrm>
            <a:off x="328946" y="1568201"/>
            <a:ext cx="5038058" cy="4388902"/>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9" name="Rounded Rectangle 8"/>
          <p:cNvSpPr/>
          <p:nvPr/>
        </p:nvSpPr>
        <p:spPr>
          <a:xfrm>
            <a:off x="6310646" y="925947"/>
            <a:ext cx="5038058" cy="2992667"/>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Rectangle 10"/>
          <p:cNvSpPr/>
          <p:nvPr/>
        </p:nvSpPr>
        <p:spPr>
          <a:xfrm>
            <a:off x="681370" y="2192192"/>
            <a:ext cx="4157329" cy="646331"/>
          </a:xfrm>
          <a:prstGeom prst="rect">
            <a:avLst/>
          </a:prstGeom>
        </p:spPr>
        <p:txBody>
          <a:bodyPr wrap="square">
            <a:spAutoFit/>
          </a:bodyPr>
          <a:lstStyle/>
          <a:p>
            <a:pPr algn="just"/>
            <a:endParaRPr lang="en-US" dirty="0" smtClean="0">
              <a:solidFill>
                <a:schemeClr val="bg1"/>
              </a:solidFill>
              <a:latin typeface="+mj-lt"/>
              <a:ea typeface="Calibri" panose="020F0502020204030204" pitchFamily="34" charset="0"/>
            </a:endParaRPr>
          </a:p>
          <a:p>
            <a:pPr algn="just"/>
            <a:endParaRPr lang="en-US" dirty="0">
              <a:solidFill>
                <a:schemeClr val="bg1"/>
              </a:solidFill>
              <a:latin typeface="+mj-lt"/>
            </a:endParaRPr>
          </a:p>
        </p:txBody>
      </p:sp>
      <p:sp>
        <p:nvSpPr>
          <p:cNvPr id="12" name="Rectangle 11"/>
          <p:cNvSpPr/>
          <p:nvPr/>
        </p:nvSpPr>
        <p:spPr>
          <a:xfrm>
            <a:off x="481012" y="1893856"/>
            <a:ext cx="4733925" cy="4078039"/>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Scope of Treatment</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Do not treat beyond your comfort level.</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If referral to a specialist is warranted, refer the patient.</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Do not allow patient finances + timelines dictate compromise your professional judgment.</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
        <p:nvSpPr>
          <p:cNvPr id="13" name="Rounded Rectangle 12"/>
          <p:cNvSpPr/>
          <p:nvPr/>
        </p:nvSpPr>
        <p:spPr>
          <a:xfrm>
            <a:off x="6310646" y="4183278"/>
            <a:ext cx="5038058" cy="1773825"/>
          </a:xfrm>
          <a:prstGeom prst="roundRect">
            <a:avLst/>
          </a:prstGeom>
          <a:solidFill>
            <a:schemeClr val="bg2">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a:lstStyle/>
          <a:p>
            <a:pPr algn="just"/>
            <a:r>
              <a:rPr lang="en-US" sz="2400" b="1" dirty="0" smtClean="0"/>
              <a:t>Rushed Timelines</a:t>
            </a:r>
          </a:p>
          <a:p>
            <a:pPr algn="just"/>
            <a:endParaRPr lang="en-US" dirty="0"/>
          </a:p>
          <a:p>
            <a:pPr algn="just"/>
            <a:r>
              <a:rPr lang="en-US" dirty="0" smtClean="0"/>
              <a:t>Consider: does treatment need to occur </a:t>
            </a:r>
            <a:r>
              <a:rPr lang="en-US" i="1" dirty="0" smtClean="0"/>
              <a:t>now</a:t>
            </a:r>
            <a:r>
              <a:rPr lang="en-US" dirty="0" smtClean="0"/>
              <a:t> from a medical perspective, or because the patient </a:t>
            </a:r>
            <a:r>
              <a:rPr lang="en-US" i="1" dirty="0" smtClean="0"/>
              <a:t>wants it to</a:t>
            </a:r>
            <a:r>
              <a:rPr lang="en-US" dirty="0" smtClean="0"/>
              <a:t>?</a:t>
            </a:r>
          </a:p>
        </p:txBody>
      </p:sp>
      <p:sp>
        <p:nvSpPr>
          <p:cNvPr id="15" name="Rectangle 14"/>
          <p:cNvSpPr/>
          <p:nvPr/>
        </p:nvSpPr>
        <p:spPr>
          <a:xfrm>
            <a:off x="6462712" y="1208090"/>
            <a:ext cx="4733925" cy="1908215"/>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No Good Deed Goes Unpunished</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rPr>
              <a:t>The standard of care is the standard of care—kindness is not a factor</a:t>
            </a:r>
            <a:endParaRPr lang="en-US" sz="2000" dirty="0">
              <a:solidFill>
                <a:schemeClr val="bg1"/>
              </a:solidFill>
            </a:endParaRPr>
          </a:p>
        </p:txBody>
      </p:sp>
    </p:spTree>
    <p:extLst>
      <p:ext uri="{BB962C8B-B14F-4D97-AF65-F5344CB8AC3E}">
        <p14:creationId xmlns:p14="http://schemas.microsoft.com/office/powerpoint/2010/main" val="2869581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7677818" y="3769936"/>
            <a:ext cx="1847088" cy="369332"/>
            <a:chOff x="0" y="13678"/>
            <a:chExt cx="2887577" cy="1155030"/>
          </a:xfrm>
        </p:grpSpPr>
        <p:sp>
          <p:nvSpPr>
            <p:cNvPr id="24" name="Rectangle 23"/>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5" name="TextBox 24"/>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endParaRPr lang="en-US" sz="2000" b="1" kern="1200" dirty="0"/>
            </a:p>
          </p:txBody>
        </p:sp>
      </p:grpSp>
      <p:grpSp>
        <p:nvGrpSpPr>
          <p:cNvPr id="19" name="Group 18"/>
          <p:cNvGrpSpPr/>
          <p:nvPr/>
        </p:nvGrpSpPr>
        <p:grpSpPr>
          <a:xfrm>
            <a:off x="2084832" y="3772367"/>
            <a:ext cx="2093976" cy="369332"/>
            <a:chOff x="0" y="13678"/>
            <a:chExt cx="2887577" cy="1155030"/>
          </a:xfrm>
        </p:grpSpPr>
        <p:sp>
          <p:nvSpPr>
            <p:cNvPr id="20" name="Rectangle 19"/>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TextBox 20"/>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endParaRPr lang="en-US" sz="2000" b="1" kern="1200" dirty="0"/>
            </a:p>
          </p:txBody>
        </p:sp>
      </p:grpSp>
      <p:sp>
        <p:nvSpPr>
          <p:cNvPr id="2" name="Title 1"/>
          <p:cNvSpPr>
            <a:spLocks noGrp="1"/>
          </p:cNvSpPr>
          <p:nvPr>
            <p:ph type="title"/>
          </p:nvPr>
        </p:nvSpPr>
        <p:spPr/>
        <p:txBody>
          <a:bodyPr/>
          <a:lstStyle/>
          <a:p>
            <a:r>
              <a:rPr lang="en-US" dirty="0" smtClean="0"/>
              <a:t>Why Emergency Patients Pose Added Risk— </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42</a:t>
            </a:fld>
            <a:endParaRPr lang="en-US" dirty="0"/>
          </a:p>
        </p:txBody>
      </p:sp>
      <p:grpSp>
        <p:nvGrpSpPr>
          <p:cNvPr id="5" name="Group 4"/>
          <p:cNvGrpSpPr/>
          <p:nvPr/>
        </p:nvGrpSpPr>
        <p:grpSpPr>
          <a:xfrm>
            <a:off x="445087" y="748578"/>
            <a:ext cx="11058132" cy="692825"/>
            <a:chOff x="0" y="1651"/>
            <a:chExt cx="11293708" cy="823680"/>
          </a:xfrm>
          <a:solidFill>
            <a:schemeClr val="tx2"/>
          </a:solidFill>
        </p:grpSpPr>
        <p:sp>
          <p:nvSpPr>
            <p:cNvPr id="6" name="Rounded Rectangle 5"/>
            <p:cNvSpPr/>
            <p:nvPr/>
          </p:nvSpPr>
          <p:spPr>
            <a:xfrm>
              <a:off x="0" y="1651"/>
              <a:ext cx="11293708" cy="8236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40209" y="41860"/>
              <a:ext cx="11213290" cy="7432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en-US" sz="2200" dirty="0" smtClean="0"/>
                <a:t>Unanticipated Circumstances—costs, time constraints </a:t>
              </a:r>
              <a:endParaRPr lang="en-US" sz="2200" kern="1200" dirty="0"/>
            </a:p>
          </p:txBody>
        </p:sp>
      </p:grpSp>
      <p:grpSp>
        <p:nvGrpSpPr>
          <p:cNvPr id="9" name="Group 8"/>
          <p:cNvGrpSpPr/>
          <p:nvPr/>
        </p:nvGrpSpPr>
        <p:grpSpPr>
          <a:xfrm>
            <a:off x="405717" y="3033820"/>
            <a:ext cx="11058132" cy="692825"/>
            <a:chOff x="0" y="1651"/>
            <a:chExt cx="11293708" cy="823680"/>
          </a:xfrm>
          <a:solidFill>
            <a:srgbClr val="2496BF"/>
          </a:solidFill>
        </p:grpSpPr>
        <p:sp>
          <p:nvSpPr>
            <p:cNvPr id="10" name="Rounded Rectangle 9"/>
            <p:cNvSpPr/>
            <p:nvPr/>
          </p:nvSpPr>
          <p:spPr>
            <a:xfrm>
              <a:off x="0" y="1651"/>
              <a:ext cx="11293708" cy="8236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ounded Rectangle 4"/>
            <p:cNvSpPr txBox="1"/>
            <p:nvPr/>
          </p:nvSpPr>
          <p:spPr>
            <a:xfrm>
              <a:off x="40209" y="41860"/>
              <a:ext cx="11213290" cy="7432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Bef>
                  <a:spcPct val="0"/>
                </a:spcBef>
                <a:spcAft>
                  <a:spcPct val="35000"/>
                </a:spcAft>
              </a:pPr>
              <a:r>
                <a:rPr lang="en-US" sz="2200" dirty="0"/>
                <a:t>Higher anxiety than usual, for patient and dentist: </a:t>
              </a:r>
              <a:r>
                <a:rPr lang="en-US" sz="2200" dirty="0" smtClean="0"/>
                <a:t> </a:t>
              </a:r>
              <a:endParaRPr lang="en-US" sz="2200" kern="1200" dirty="0"/>
            </a:p>
          </p:txBody>
        </p:sp>
      </p:grpSp>
      <p:sp>
        <p:nvSpPr>
          <p:cNvPr id="12" name="TextBox 11"/>
          <p:cNvSpPr txBox="1"/>
          <p:nvPr/>
        </p:nvSpPr>
        <p:spPr>
          <a:xfrm>
            <a:off x="436864" y="4537661"/>
            <a:ext cx="5254419" cy="1588127"/>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dirty="0" smtClean="0">
                <a:solidFill>
                  <a:schemeClr val="tx2"/>
                </a:solidFill>
              </a:rPr>
              <a:t>No time to mentally prepare</a:t>
            </a:r>
          </a:p>
          <a:p>
            <a:pPr marL="285750" indent="-285750" algn="l">
              <a:lnSpc>
                <a:spcPct val="90000"/>
              </a:lnSpc>
              <a:buFont typeface="Arial" panose="020B0604020202020204" pitchFamily="34" charset="0"/>
              <a:buChar char="•"/>
            </a:pPr>
            <a:endParaRPr lang="en-US" dirty="0" smtClean="0">
              <a:solidFill>
                <a:schemeClr val="tx2"/>
              </a:solidFill>
            </a:endParaRPr>
          </a:p>
          <a:p>
            <a:pPr marL="285750" indent="-285750" algn="l">
              <a:lnSpc>
                <a:spcPct val="90000"/>
              </a:lnSpc>
              <a:buFont typeface="Arial" panose="020B0604020202020204" pitchFamily="34" charset="0"/>
              <a:buChar char="•"/>
            </a:pPr>
            <a:r>
              <a:rPr lang="en-US" dirty="0" smtClean="0">
                <a:solidFill>
                  <a:schemeClr val="tx2"/>
                </a:solidFill>
              </a:rPr>
              <a:t>Disruption of plans</a:t>
            </a:r>
          </a:p>
          <a:p>
            <a:pPr marL="285750" indent="-285750" algn="l">
              <a:lnSpc>
                <a:spcPct val="90000"/>
              </a:lnSpc>
              <a:buFont typeface="Arial" panose="020B0604020202020204" pitchFamily="34" charset="0"/>
              <a:buChar char="•"/>
            </a:pPr>
            <a:endParaRPr lang="en-US" dirty="0" smtClean="0">
              <a:solidFill>
                <a:schemeClr val="tx2"/>
              </a:solidFill>
            </a:endParaRPr>
          </a:p>
          <a:p>
            <a:pPr marL="285750" indent="-285750" algn="l">
              <a:lnSpc>
                <a:spcPct val="90000"/>
              </a:lnSpc>
              <a:buFont typeface="Arial" panose="020B0604020202020204" pitchFamily="34" charset="0"/>
              <a:buChar char="•"/>
            </a:pPr>
            <a:r>
              <a:rPr lang="en-US" dirty="0" smtClean="0">
                <a:solidFill>
                  <a:schemeClr val="tx2"/>
                </a:solidFill>
              </a:rPr>
              <a:t>Patients with dental phobias who avoid dentists until there is an emergency </a:t>
            </a:r>
            <a:endParaRPr lang="en-US" dirty="0">
              <a:solidFill>
                <a:schemeClr val="tx2"/>
              </a:solidFill>
            </a:endParaRPr>
          </a:p>
        </p:txBody>
      </p:sp>
      <p:grpSp>
        <p:nvGrpSpPr>
          <p:cNvPr id="13" name="Group 12"/>
          <p:cNvGrpSpPr/>
          <p:nvPr/>
        </p:nvGrpSpPr>
        <p:grpSpPr>
          <a:xfrm>
            <a:off x="414730" y="1486125"/>
            <a:ext cx="11058132" cy="692825"/>
            <a:chOff x="-115437" y="773974"/>
            <a:chExt cx="11293708" cy="823680"/>
          </a:xfrm>
          <a:solidFill>
            <a:schemeClr val="bg2">
              <a:lumMod val="25000"/>
            </a:schemeClr>
          </a:solidFill>
        </p:grpSpPr>
        <p:sp>
          <p:nvSpPr>
            <p:cNvPr id="14" name="Rounded Rectangle 13"/>
            <p:cNvSpPr/>
            <p:nvPr/>
          </p:nvSpPr>
          <p:spPr>
            <a:xfrm>
              <a:off x="-115437" y="773974"/>
              <a:ext cx="11293708" cy="8236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Rounded Rectangle 4"/>
            <p:cNvSpPr txBox="1"/>
            <p:nvPr/>
          </p:nvSpPr>
          <p:spPr>
            <a:xfrm>
              <a:off x="-44224" y="814185"/>
              <a:ext cx="11213290" cy="7432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r>
                <a:rPr lang="en-US" sz="2200" dirty="0"/>
                <a:t>Stop-Gap measures may be necessary—potentially unsatisfactory results temporarily</a:t>
              </a:r>
            </a:p>
          </p:txBody>
        </p:sp>
      </p:grpSp>
      <p:sp>
        <p:nvSpPr>
          <p:cNvPr id="17" name="TextBox 16"/>
          <p:cNvSpPr txBox="1"/>
          <p:nvPr/>
        </p:nvSpPr>
        <p:spPr>
          <a:xfrm>
            <a:off x="484458" y="3803757"/>
            <a:ext cx="5254419" cy="369332"/>
          </a:xfrm>
          <a:prstGeom prst="rect">
            <a:avLst/>
          </a:prstGeom>
          <a:noFill/>
        </p:spPr>
        <p:txBody>
          <a:bodyPr wrap="square" rtlCol="0">
            <a:spAutoFit/>
          </a:bodyPr>
          <a:lstStyle/>
          <a:p>
            <a:pPr algn="ctr">
              <a:lnSpc>
                <a:spcPct val="90000"/>
              </a:lnSpc>
            </a:pPr>
            <a:r>
              <a:rPr lang="en-US" sz="2000" dirty="0" smtClean="0">
                <a:solidFill>
                  <a:srgbClr val="FFFFFF"/>
                </a:solidFill>
              </a:rPr>
              <a:t>Patient</a:t>
            </a:r>
            <a:endParaRPr lang="en-US" sz="2000" dirty="0">
              <a:solidFill>
                <a:srgbClr val="FFFFFF"/>
              </a:solidFill>
            </a:endParaRPr>
          </a:p>
        </p:txBody>
      </p:sp>
      <p:sp>
        <p:nvSpPr>
          <p:cNvPr id="18" name="TextBox 17"/>
          <p:cNvSpPr txBox="1"/>
          <p:nvPr/>
        </p:nvSpPr>
        <p:spPr>
          <a:xfrm>
            <a:off x="5974153" y="3803757"/>
            <a:ext cx="5254419" cy="369332"/>
          </a:xfrm>
          <a:prstGeom prst="rect">
            <a:avLst/>
          </a:prstGeom>
          <a:noFill/>
        </p:spPr>
        <p:txBody>
          <a:bodyPr wrap="square" rtlCol="0">
            <a:spAutoFit/>
          </a:bodyPr>
          <a:lstStyle/>
          <a:p>
            <a:pPr algn="ctr">
              <a:lnSpc>
                <a:spcPct val="90000"/>
              </a:lnSpc>
            </a:pPr>
            <a:r>
              <a:rPr lang="en-US" sz="2000" dirty="0" smtClean="0">
                <a:solidFill>
                  <a:srgbClr val="FFFFFF"/>
                </a:solidFill>
              </a:rPr>
              <a:t>Dentist</a:t>
            </a:r>
            <a:endParaRPr lang="en-US" sz="2000" dirty="0">
              <a:solidFill>
                <a:srgbClr val="FFFFFF"/>
              </a:solidFill>
            </a:endParaRPr>
          </a:p>
        </p:txBody>
      </p:sp>
      <p:sp>
        <p:nvSpPr>
          <p:cNvPr id="26" name="TextBox 25"/>
          <p:cNvSpPr txBox="1"/>
          <p:nvPr/>
        </p:nvSpPr>
        <p:spPr>
          <a:xfrm>
            <a:off x="6209430" y="4288362"/>
            <a:ext cx="5254419" cy="1837426"/>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dirty="0" smtClean="0">
                <a:solidFill>
                  <a:schemeClr val="tx2"/>
                </a:solidFill>
              </a:rPr>
              <a:t>Interference with pre-planned schedule</a:t>
            </a:r>
          </a:p>
          <a:p>
            <a:pPr algn="l">
              <a:lnSpc>
                <a:spcPct val="90000"/>
              </a:lnSpc>
            </a:pPr>
            <a:endParaRPr lang="en-US" dirty="0" smtClean="0">
              <a:solidFill>
                <a:schemeClr val="tx2"/>
              </a:solidFill>
            </a:endParaRPr>
          </a:p>
          <a:p>
            <a:pPr marL="285750" indent="-285750" algn="l">
              <a:lnSpc>
                <a:spcPct val="90000"/>
              </a:lnSpc>
              <a:buFont typeface="Arial" panose="020B0604020202020204" pitchFamily="34" charset="0"/>
              <a:buChar char="•"/>
            </a:pPr>
            <a:r>
              <a:rPr lang="en-US" dirty="0" smtClean="0">
                <a:solidFill>
                  <a:schemeClr val="tx2"/>
                </a:solidFill>
              </a:rPr>
              <a:t>Treatment may be required that is beyond insured's specialty or comfort zone</a:t>
            </a:r>
          </a:p>
          <a:p>
            <a:pPr algn="l">
              <a:lnSpc>
                <a:spcPct val="90000"/>
              </a:lnSpc>
            </a:pPr>
            <a:endParaRPr lang="en-US" dirty="0" smtClean="0">
              <a:solidFill>
                <a:schemeClr val="tx2"/>
              </a:solidFill>
            </a:endParaRPr>
          </a:p>
          <a:p>
            <a:pPr marL="285750" indent="-285750" algn="l">
              <a:lnSpc>
                <a:spcPct val="90000"/>
              </a:lnSpc>
              <a:buFont typeface="Arial" panose="020B0604020202020204" pitchFamily="34" charset="0"/>
              <a:buChar char="•"/>
            </a:pPr>
            <a:r>
              <a:rPr lang="en-US" dirty="0" smtClean="0">
                <a:solidFill>
                  <a:schemeClr val="tx2"/>
                </a:solidFill>
              </a:rPr>
              <a:t>Results may be temporary or patient may want to control outcome</a:t>
            </a:r>
            <a:endParaRPr lang="en-US" dirty="0">
              <a:solidFill>
                <a:schemeClr val="tx2"/>
              </a:solidFill>
            </a:endParaRPr>
          </a:p>
        </p:txBody>
      </p:sp>
      <p:grpSp>
        <p:nvGrpSpPr>
          <p:cNvPr id="27" name="Group 26"/>
          <p:cNvGrpSpPr/>
          <p:nvPr/>
        </p:nvGrpSpPr>
        <p:grpSpPr>
          <a:xfrm>
            <a:off x="432939" y="2254219"/>
            <a:ext cx="11058132" cy="692825"/>
            <a:chOff x="-115437" y="773974"/>
            <a:chExt cx="11293708" cy="823680"/>
          </a:xfrm>
          <a:solidFill>
            <a:schemeClr val="accent2"/>
          </a:solidFill>
        </p:grpSpPr>
        <p:sp>
          <p:nvSpPr>
            <p:cNvPr id="28" name="Rounded Rectangle 27"/>
            <p:cNvSpPr/>
            <p:nvPr/>
          </p:nvSpPr>
          <p:spPr>
            <a:xfrm>
              <a:off x="-115437" y="773974"/>
              <a:ext cx="11293708" cy="8236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Rounded Rectangle 4"/>
            <p:cNvSpPr txBox="1"/>
            <p:nvPr/>
          </p:nvSpPr>
          <p:spPr>
            <a:xfrm>
              <a:off x="-44224" y="814185"/>
              <a:ext cx="11213290" cy="7432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r>
                <a:rPr lang="en-US" sz="2200" dirty="0" smtClean="0"/>
                <a:t>No pre-existing relationship or rapport with patient</a:t>
              </a:r>
              <a:endParaRPr lang="en-US" sz="2200" dirty="0"/>
            </a:p>
          </p:txBody>
        </p:sp>
      </p:grpSp>
    </p:spTree>
    <p:extLst>
      <p:ext uri="{BB962C8B-B14F-4D97-AF65-F5344CB8AC3E}">
        <p14:creationId xmlns:p14="http://schemas.microsoft.com/office/powerpoint/2010/main" val="2754142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A135043-C596-1A48-8BDA-03EB29A64DF4}" type="slidenum">
              <a:rPr lang="en-US" smtClean="0"/>
              <a:t>43</a:t>
            </a:fld>
            <a:endParaRPr lang="en-US" dirty="0"/>
          </a:p>
        </p:txBody>
      </p:sp>
      <p:sp>
        <p:nvSpPr>
          <p:cNvPr id="5" name="Title 2"/>
          <p:cNvSpPr>
            <a:spLocks noGrp="1"/>
          </p:cNvSpPr>
          <p:nvPr>
            <p:ph type="title"/>
          </p:nvPr>
        </p:nvSpPr>
        <p:spPr/>
        <p:txBody>
          <a:bodyPr/>
          <a:lstStyle/>
          <a:p>
            <a:r>
              <a:rPr lang="en-US" dirty="0"/>
              <a:t>Emergency Patients—Risk Considerations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8420856"/>
              </p:ext>
            </p:extLst>
          </p:nvPr>
        </p:nvGraphicFramePr>
        <p:xfrm>
          <a:off x="727075" y="863600"/>
          <a:ext cx="10745788"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5673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st dications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4037421935"/>
              </p:ext>
            </p:extLst>
          </p:nvPr>
        </p:nvGraphicFramePr>
        <p:xfrm>
          <a:off x="533401" y="1128539"/>
          <a:ext cx="11096624" cy="5129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#5</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44</a:t>
            </a:fld>
            <a:endParaRPr lang="en-US" dirty="0"/>
          </a:p>
        </p:txBody>
      </p:sp>
      <p:grpSp>
        <p:nvGrpSpPr>
          <p:cNvPr id="6" name="Group 5"/>
          <p:cNvGrpSpPr/>
          <p:nvPr/>
        </p:nvGrpSpPr>
        <p:grpSpPr>
          <a:xfrm>
            <a:off x="4542474" y="5487582"/>
            <a:ext cx="2919872" cy="480707"/>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Issues?</a:t>
              </a:r>
              <a:endParaRPr lang="en-US" sz="2000" b="1" kern="1200" dirty="0"/>
            </a:p>
          </p:txBody>
        </p:sp>
      </p:grpSp>
      <p:sp>
        <p:nvSpPr>
          <p:cNvPr id="10" name="TextBox 9"/>
          <p:cNvSpPr txBox="1"/>
          <p:nvPr/>
        </p:nvSpPr>
        <p:spPr>
          <a:xfrm>
            <a:off x="2273301" y="1253800"/>
            <a:ext cx="9025320" cy="341632"/>
          </a:xfrm>
          <a:prstGeom prst="rect">
            <a:avLst/>
          </a:prstGeom>
          <a:noFill/>
        </p:spPr>
        <p:txBody>
          <a:bodyPr wrap="square" rtlCol="0">
            <a:spAutoFit/>
          </a:bodyPr>
          <a:lstStyle/>
          <a:p>
            <a:pPr>
              <a:lnSpc>
                <a:spcPct val="90000"/>
              </a:lnSpc>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59 YOM, A, presented to Dr. B with a broken filling at #15.</a:t>
            </a:r>
            <a:endParaRPr lang="en-US" dirty="0"/>
          </a:p>
        </p:txBody>
      </p:sp>
      <p:sp>
        <p:nvSpPr>
          <p:cNvPr id="12" name="TextBox 11"/>
          <p:cNvSpPr txBox="1"/>
          <p:nvPr/>
        </p:nvSpPr>
        <p:spPr>
          <a:xfrm>
            <a:off x="2273301" y="1796366"/>
            <a:ext cx="9025320" cy="2308324"/>
          </a:xfrm>
          <a:prstGeom prst="rect">
            <a:avLst/>
          </a:prstGeom>
          <a:noFill/>
        </p:spPr>
        <p:txBody>
          <a:bodyPr wrap="square" rtlCol="0">
            <a:spAutoFit/>
          </a:bodyPr>
          <a:lstStyle/>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had a regular DDS, who had provided extensive treatment, but A could not get an appointment. Thus, he presented to Dr. B as an emergency patient. Dr. B noted that the #15 filling was dislodged, and A had extensive decay. Dr. B cleaned out #15, and placed a temporary—Dr. B told A that this was a temporary, and he needed to follow-up with his regular dentist for placement of a permanent crown.</a:t>
            </a:r>
          </a:p>
          <a:p>
            <a:pPr lvl="0" algn="just">
              <a:spcAft>
                <a:spcPts val="0"/>
              </a:spcAft>
            </a:pP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never got the crown. 6 months later, A presented to his general dentist, who advised that A now needed a RCT due to continued decay and infection. </a:t>
            </a:r>
          </a:p>
        </p:txBody>
      </p:sp>
      <p:sp>
        <p:nvSpPr>
          <p:cNvPr id="4" name="TextBox 3"/>
          <p:cNvSpPr txBox="1"/>
          <p:nvPr/>
        </p:nvSpPr>
        <p:spPr>
          <a:xfrm>
            <a:off x="2273301" y="4496235"/>
            <a:ext cx="9199561" cy="840230"/>
          </a:xfrm>
          <a:prstGeom prst="rect">
            <a:avLst/>
          </a:prstGeom>
          <a:noFill/>
        </p:spPr>
        <p:txBody>
          <a:bodyPr wrap="square" rtlCol="0">
            <a:spAutoFit/>
          </a:bodyPr>
          <a:lstStyle/>
          <a:p>
            <a:pPr algn="l">
              <a:lnSpc>
                <a:spcPct val="90000"/>
              </a:lnSpc>
            </a:pPr>
            <a:r>
              <a:rPr lang="en-US" sz="1800" dirty="0" smtClean="0">
                <a:solidFill>
                  <a:schemeClr val="tx2"/>
                </a:solidFill>
              </a:rPr>
              <a:t>A returned to Dr. B, demanding a refund for the filling she placed. Dr. B advised that the filling was meant to be a temporary solution; A advised he was allegedly never told about this, and sued Dr. B for the necessary RCT on #15.  </a:t>
            </a:r>
            <a:endParaRPr lang="en-US" sz="1800" dirty="0">
              <a:solidFill>
                <a:schemeClr val="tx2"/>
              </a:solidFill>
            </a:endParaRPr>
          </a:p>
        </p:txBody>
      </p:sp>
    </p:spTree>
    <p:custDataLst>
      <p:tags r:id="rId1"/>
    </p:custDataLst>
    <p:extLst>
      <p:ext uri="{BB962C8B-B14F-4D97-AF65-F5344CB8AC3E}">
        <p14:creationId xmlns:p14="http://schemas.microsoft.com/office/powerpoint/2010/main" val="154682909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st dications</a:t>
            </a:r>
            <a:endParaRPr lang="en-US" dirty="0">
              <a:latin typeface="Arial" panose="020B0604020202020204" pitchFamily="34" charset="0"/>
            </a:endParaRPr>
          </a:p>
        </p:txBody>
      </p:sp>
      <p:graphicFrame>
        <p:nvGraphicFramePr>
          <p:cNvPr id="2" name="Diagram 1"/>
          <p:cNvGraphicFramePr/>
          <p:nvPr>
            <p:extLst/>
          </p:nvPr>
        </p:nvGraphicFramePr>
        <p:xfrm>
          <a:off x="533401" y="1128539"/>
          <a:ext cx="11096624" cy="5129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#5</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45</a:t>
            </a:fld>
            <a:endParaRPr lang="en-US" dirty="0"/>
          </a:p>
        </p:txBody>
      </p:sp>
      <p:grpSp>
        <p:nvGrpSpPr>
          <p:cNvPr id="6" name="Group 5"/>
          <p:cNvGrpSpPr/>
          <p:nvPr/>
        </p:nvGrpSpPr>
        <p:grpSpPr>
          <a:xfrm>
            <a:off x="4542474" y="5487582"/>
            <a:ext cx="2919872" cy="480707"/>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Issues?</a:t>
              </a:r>
              <a:endParaRPr lang="en-US" sz="2000" b="1" kern="1200" dirty="0"/>
            </a:p>
          </p:txBody>
        </p:sp>
      </p:grpSp>
      <p:sp>
        <p:nvSpPr>
          <p:cNvPr id="10" name="TextBox 9"/>
          <p:cNvSpPr txBox="1"/>
          <p:nvPr/>
        </p:nvSpPr>
        <p:spPr>
          <a:xfrm>
            <a:off x="2273301" y="1253800"/>
            <a:ext cx="9025320" cy="341632"/>
          </a:xfrm>
          <a:prstGeom prst="rect">
            <a:avLst/>
          </a:prstGeom>
          <a:noFill/>
        </p:spPr>
        <p:txBody>
          <a:bodyPr wrap="square" rtlCol="0">
            <a:spAutoFit/>
          </a:bodyPr>
          <a:lstStyle/>
          <a:p>
            <a:pPr>
              <a:lnSpc>
                <a:spcPct val="90000"/>
              </a:lnSpc>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59 YOM, A, presented to Dr. B with a broken filling at #15.</a:t>
            </a:r>
            <a:endParaRPr lang="en-US" dirty="0"/>
          </a:p>
        </p:txBody>
      </p:sp>
      <p:sp>
        <p:nvSpPr>
          <p:cNvPr id="12" name="TextBox 11"/>
          <p:cNvSpPr txBox="1"/>
          <p:nvPr/>
        </p:nvSpPr>
        <p:spPr>
          <a:xfrm>
            <a:off x="2273301" y="1796366"/>
            <a:ext cx="9025320" cy="2308324"/>
          </a:xfrm>
          <a:prstGeom prst="rect">
            <a:avLst/>
          </a:prstGeom>
          <a:noFill/>
        </p:spPr>
        <p:txBody>
          <a:bodyPr wrap="square" rtlCol="0">
            <a:spAutoFit/>
          </a:bodyPr>
          <a:lstStyle/>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had a regular DDS, who had provided extensive treatment, but A could not get an appointment. Thus, he presented to Dr. B as an emergency patient. Dr. B noted that the #15 filling was dislodged, and A had extensive decay. Dr. B cleaned out #15, and placed a temporary—Dr. B told A that this was a temporary, and he needed to follow-up with his regular dentist for placement of a permanent crown.</a:t>
            </a:r>
          </a:p>
          <a:p>
            <a:pPr lvl="0" algn="just">
              <a:spcAft>
                <a:spcPts val="0"/>
              </a:spcAft>
            </a:pP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never got the crown. 6 months later, A presented to his general dentist, who advised that A now needed a RCT due to continued decay and infection. </a:t>
            </a:r>
          </a:p>
        </p:txBody>
      </p:sp>
      <p:sp>
        <p:nvSpPr>
          <p:cNvPr id="4" name="TextBox 3"/>
          <p:cNvSpPr txBox="1"/>
          <p:nvPr/>
        </p:nvSpPr>
        <p:spPr>
          <a:xfrm>
            <a:off x="2273301" y="4496235"/>
            <a:ext cx="9199561" cy="840230"/>
          </a:xfrm>
          <a:prstGeom prst="rect">
            <a:avLst/>
          </a:prstGeom>
          <a:noFill/>
        </p:spPr>
        <p:txBody>
          <a:bodyPr wrap="square" rtlCol="0">
            <a:spAutoFit/>
          </a:bodyPr>
          <a:lstStyle/>
          <a:p>
            <a:pPr algn="l">
              <a:lnSpc>
                <a:spcPct val="90000"/>
              </a:lnSpc>
            </a:pPr>
            <a:r>
              <a:rPr lang="en-US" sz="1800" dirty="0" smtClean="0">
                <a:solidFill>
                  <a:schemeClr val="tx2"/>
                </a:solidFill>
              </a:rPr>
              <a:t>A returned to Dr. B, demanding a refund for the filling she placed. Dr. B advised that the filling was meant to be a temporary solution; A advised he was allegedly never told about this, and sued Dr. B for the necessary RCT on #15.  </a:t>
            </a:r>
            <a:endParaRPr lang="en-US" sz="1800" dirty="0">
              <a:solidFill>
                <a:schemeClr val="tx2"/>
              </a:solidFill>
            </a:endParaRPr>
          </a:p>
        </p:txBody>
      </p:sp>
    </p:spTree>
    <p:custDataLst>
      <p:tags r:id="rId1"/>
    </p:custDataLst>
    <p:extLst>
      <p:ext uri="{BB962C8B-B14F-4D97-AF65-F5344CB8AC3E}">
        <p14:creationId xmlns:p14="http://schemas.microsoft.com/office/powerpoint/2010/main" val="4127340819"/>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a:t>
            </a:r>
            <a:r>
              <a:rPr lang="en-US" dirty="0">
                <a:solidFill>
                  <a:srgbClr val="002F6B"/>
                </a:solidFill>
                <a:latin typeface="Arial" panose="020B0604020202020204" pitchFamily="34" charset="0"/>
              </a:rPr>
              <a:t>5</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46</a:t>
            </a:fld>
            <a:endParaRPr lang="en-US" dirty="0"/>
          </a:p>
        </p:txBody>
      </p:sp>
      <p:grpSp>
        <p:nvGrpSpPr>
          <p:cNvPr id="5" name="Group 4"/>
          <p:cNvGrpSpPr/>
          <p:nvPr/>
        </p:nvGrpSpPr>
        <p:grpSpPr>
          <a:xfrm>
            <a:off x="328946" y="1568201"/>
            <a:ext cx="5038058" cy="4388902"/>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9" name="Rounded Rectangle 8"/>
          <p:cNvSpPr/>
          <p:nvPr/>
        </p:nvSpPr>
        <p:spPr>
          <a:xfrm>
            <a:off x="6310646" y="925947"/>
            <a:ext cx="5038058" cy="2992667"/>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Rectangle 10"/>
          <p:cNvSpPr/>
          <p:nvPr/>
        </p:nvSpPr>
        <p:spPr>
          <a:xfrm>
            <a:off x="681370" y="2192192"/>
            <a:ext cx="4157329" cy="646331"/>
          </a:xfrm>
          <a:prstGeom prst="rect">
            <a:avLst/>
          </a:prstGeom>
        </p:spPr>
        <p:txBody>
          <a:bodyPr wrap="square">
            <a:spAutoFit/>
          </a:bodyPr>
          <a:lstStyle/>
          <a:p>
            <a:pPr algn="just"/>
            <a:endParaRPr lang="en-US" dirty="0" smtClean="0">
              <a:solidFill>
                <a:schemeClr val="bg1"/>
              </a:solidFill>
              <a:latin typeface="+mj-lt"/>
              <a:ea typeface="Calibri" panose="020F0502020204030204" pitchFamily="34" charset="0"/>
            </a:endParaRPr>
          </a:p>
          <a:p>
            <a:pPr algn="just"/>
            <a:endParaRPr lang="en-US" dirty="0">
              <a:solidFill>
                <a:schemeClr val="bg1"/>
              </a:solidFill>
              <a:latin typeface="+mj-lt"/>
            </a:endParaRPr>
          </a:p>
        </p:txBody>
      </p:sp>
      <p:sp>
        <p:nvSpPr>
          <p:cNvPr id="12" name="Rectangle 11"/>
          <p:cNvSpPr/>
          <p:nvPr/>
        </p:nvSpPr>
        <p:spPr>
          <a:xfrm>
            <a:off x="481012" y="1893856"/>
            <a:ext cx="4733925" cy="4078039"/>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Emergency Patient</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Dr. B did not have knowledge of patient's dental </a:t>
            </a:r>
            <a:r>
              <a:rPr lang="en-US" sz="2000" dirty="0" err="1" smtClean="0">
                <a:solidFill>
                  <a:schemeClr val="bg1"/>
                </a:solidFill>
                <a:latin typeface="Arial" panose="020B0604020202020204" pitchFamily="34" charset="0"/>
                <a:ea typeface="Tahoma" panose="020B0604030504040204" pitchFamily="34" charset="0"/>
                <a:cs typeface="Arial" panose="020B0604020202020204" pitchFamily="34" charset="0"/>
              </a:rPr>
              <a:t>hx</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Dr. B was rendering </a:t>
            </a:r>
            <a:r>
              <a:rPr lang="en-US" sz="2000" b="1" dirty="0" err="1" smtClean="0">
                <a:solidFill>
                  <a:schemeClr val="bg1"/>
                </a:solidFill>
                <a:latin typeface="Arial" panose="020B0604020202020204" pitchFamily="34" charset="0"/>
                <a:ea typeface="Tahoma" panose="020B0604030504040204" pitchFamily="34" charset="0"/>
                <a:cs typeface="Arial" panose="020B0604020202020204" pitchFamily="34" charset="0"/>
              </a:rPr>
              <a:t>band-aid</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dentistry</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Patient A needed significant work done – is Dr. B on the hook for other issues in her mouth?</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
        <p:nvSpPr>
          <p:cNvPr id="13" name="Rounded Rectangle 12"/>
          <p:cNvSpPr/>
          <p:nvPr/>
        </p:nvSpPr>
        <p:spPr>
          <a:xfrm>
            <a:off x="6310646" y="4183278"/>
            <a:ext cx="5038058" cy="1773825"/>
          </a:xfrm>
          <a:prstGeom prst="roundRect">
            <a:avLst/>
          </a:prstGeom>
          <a:solidFill>
            <a:schemeClr val="bg2">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a:lstStyle/>
          <a:p>
            <a:pPr algn="just"/>
            <a:r>
              <a:rPr lang="en-US" sz="2400" b="1" dirty="0" smtClean="0"/>
              <a:t>Communication + Documentation</a:t>
            </a:r>
          </a:p>
          <a:p>
            <a:pPr algn="just"/>
            <a:endParaRPr lang="en-US" dirty="0"/>
          </a:p>
          <a:p>
            <a:pPr algn="just"/>
            <a:r>
              <a:rPr lang="en-US" dirty="0" smtClean="0"/>
              <a:t>If something is a temporary fix, make sure it is documented + you follow-up </a:t>
            </a:r>
            <a:r>
              <a:rPr lang="en-US" u="sng" dirty="0" smtClean="0"/>
              <a:t>in writing</a:t>
            </a:r>
            <a:r>
              <a:rPr lang="en-US" dirty="0" smtClean="0"/>
              <a:t>.</a:t>
            </a:r>
          </a:p>
        </p:txBody>
      </p:sp>
      <p:sp>
        <p:nvSpPr>
          <p:cNvPr id="15" name="Rectangle 14"/>
          <p:cNvSpPr/>
          <p:nvPr/>
        </p:nvSpPr>
        <p:spPr>
          <a:xfrm>
            <a:off x="6462712" y="1208090"/>
            <a:ext cx="4733925" cy="1846659"/>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Follow-Up System Failure</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rPr>
              <a:t>How do you ensure a patient like A returns to her general DDS to get the follow-up care she needs?</a:t>
            </a:r>
            <a:endParaRPr lang="en-US" sz="2000" dirty="0">
              <a:solidFill>
                <a:schemeClr val="bg1"/>
              </a:solidFill>
            </a:endParaRPr>
          </a:p>
        </p:txBody>
      </p:sp>
    </p:spTree>
    <p:extLst>
      <p:ext uri="{BB962C8B-B14F-4D97-AF65-F5344CB8AC3E}">
        <p14:creationId xmlns:p14="http://schemas.microsoft.com/office/powerpoint/2010/main" val="2587847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141306"/>
            <a:ext cx="11058132" cy="1021288"/>
          </a:xfrm>
        </p:spPr>
        <p:txBody>
          <a:bodyPr/>
          <a:lstStyle/>
          <a:p>
            <a:r>
              <a:rPr lang="en-US" dirty="0" smtClean="0"/>
              <a:t>Emergency Patients—Common Dental Injury Scenarios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47</a:t>
            </a:fld>
            <a:endParaRPr lang="en-US" dirty="0"/>
          </a:p>
        </p:txBody>
      </p:sp>
      <p:graphicFrame>
        <p:nvGraphicFramePr>
          <p:cNvPr id="5" name="Content Placeholder 4"/>
          <p:cNvGraphicFramePr>
            <a:graphicFrameLocks noGrp="1"/>
          </p:cNvGraphicFramePr>
          <p:nvPr>
            <p:ph idx="1"/>
            <p:extLst/>
          </p:nvPr>
        </p:nvGraphicFramePr>
        <p:xfrm>
          <a:off x="727075" y="1346200"/>
          <a:ext cx="10745788"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548833" y="992458"/>
          <a:ext cx="11182250" cy="42932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301272203"/>
              </p:ext>
            </p:extLst>
          </p:nvPr>
        </p:nvGraphicFramePr>
        <p:xfrm>
          <a:off x="514849" y="1130399"/>
          <a:ext cx="11250218" cy="46191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p:cNvSpPr txBox="1"/>
          <p:nvPr/>
        </p:nvSpPr>
        <p:spPr>
          <a:xfrm>
            <a:off x="727075" y="3055267"/>
            <a:ext cx="10745788" cy="769441"/>
          </a:xfrm>
          <a:prstGeom prst="rect">
            <a:avLst/>
          </a:prstGeom>
          <a:noFill/>
        </p:spPr>
        <p:txBody>
          <a:bodyPr wrap="square" rtlCol="0">
            <a:spAutoFit/>
          </a:bodyPr>
          <a:lstStyle/>
          <a:p>
            <a:pPr lvl="0"/>
            <a:r>
              <a:rPr lang="en-US" sz="2200" dirty="0" smtClean="0">
                <a:solidFill>
                  <a:srgbClr val="FFFFFF"/>
                </a:solidFill>
              </a:rPr>
              <a:t>Failure to consider the patient's </a:t>
            </a:r>
            <a:r>
              <a:rPr lang="en-US" sz="2200" u="sng" dirty="0" smtClean="0">
                <a:solidFill>
                  <a:srgbClr val="FFFFFF"/>
                </a:solidFill>
              </a:rPr>
              <a:t>overall dental health</a:t>
            </a:r>
            <a:r>
              <a:rPr lang="en-US" sz="2200" dirty="0" smtClean="0">
                <a:solidFill>
                  <a:srgbClr val="FFFFFF"/>
                </a:solidFill>
              </a:rPr>
              <a:t>; only focusing on at-issue problem</a:t>
            </a:r>
            <a:endParaRPr lang="en-US" sz="2400" dirty="0">
              <a:solidFill>
                <a:srgbClr val="FFFFFF"/>
              </a:solidFill>
            </a:endParaRPr>
          </a:p>
        </p:txBody>
      </p:sp>
    </p:spTree>
    <p:extLst>
      <p:ext uri="{BB962C8B-B14F-4D97-AF65-F5344CB8AC3E}">
        <p14:creationId xmlns:p14="http://schemas.microsoft.com/office/powerpoint/2010/main" val="15734888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st dications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035604806"/>
              </p:ext>
            </p:extLst>
          </p:nvPr>
        </p:nvGraphicFramePr>
        <p:xfrm>
          <a:off x="533401" y="1128539"/>
          <a:ext cx="11096624" cy="5129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#6</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48</a:t>
            </a:fld>
            <a:endParaRPr lang="en-US" dirty="0"/>
          </a:p>
        </p:txBody>
      </p:sp>
      <p:grpSp>
        <p:nvGrpSpPr>
          <p:cNvPr id="6" name="Group 5"/>
          <p:cNvGrpSpPr/>
          <p:nvPr/>
        </p:nvGrpSpPr>
        <p:grpSpPr>
          <a:xfrm>
            <a:off x="4542474" y="5661603"/>
            <a:ext cx="2919872" cy="480707"/>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Issues</a:t>
              </a:r>
              <a:endParaRPr lang="en-US" sz="2000" b="1" kern="1200" dirty="0"/>
            </a:p>
          </p:txBody>
        </p:sp>
      </p:grpSp>
      <p:sp>
        <p:nvSpPr>
          <p:cNvPr id="10" name="TextBox 9"/>
          <p:cNvSpPr txBox="1"/>
          <p:nvPr/>
        </p:nvSpPr>
        <p:spPr>
          <a:xfrm>
            <a:off x="2273301" y="1214177"/>
            <a:ext cx="9025320" cy="590931"/>
          </a:xfrm>
          <a:prstGeom prst="rect">
            <a:avLst/>
          </a:prstGeom>
          <a:noFill/>
        </p:spPr>
        <p:txBody>
          <a:bodyPr wrap="square" rtlCol="0">
            <a:spAutoFit/>
          </a:bodyPr>
          <a:lstStyle/>
          <a:p>
            <a:pPr>
              <a:lnSpc>
                <a:spcPct val="90000"/>
              </a:lnSpc>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45 YOM, A, presented as a new patient to Dr. B with pain at Tooth #5. A was an EAL patient, and completed his paperwork on the practice's </a:t>
            </a:r>
            <a:r>
              <a:rPr lang="en-US" i="1" dirty="0" smtClean="0">
                <a:solidFill>
                  <a:schemeClr val="tx2"/>
                </a:solidFill>
                <a:latin typeface="Arial" panose="020B0604020202020204" pitchFamily="34" charset="0"/>
                <a:ea typeface="Tahoma" panose="020B0604030504040204" pitchFamily="34" charset="0"/>
                <a:cs typeface="Arial" panose="020B0604020202020204" pitchFamily="34" charset="0"/>
              </a:rPr>
              <a:t>Patient History</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 form in Spanish.</a:t>
            </a:r>
            <a:endParaRPr lang="en-US" dirty="0"/>
          </a:p>
        </p:txBody>
      </p:sp>
      <p:sp>
        <p:nvSpPr>
          <p:cNvPr id="12" name="TextBox 11"/>
          <p:cNvSpPr txBox="1"/>
          <p:nvPr/>
        </p:nvSpPr>
        <p:spPr>
          <a:xfrm>
            <a:off x="2273301" y="2081849"/>
            <a:ext cx="9025320" cy="2308324"/>
          </a:xfrm>
          <a:prstGeom prst="rect">
            <a:avLst/>
          </a:prstGeom>
          <a:noFill/>
        </p:spPr>
        <p:txBody>
          <a:bodyPr wrap="square" rtlCol="0">
            <a:spAutoFit/>
          </a:bodyPr>
          <a:lstStyle/>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Dr. B evaluated A re: his complaints of pain. She noted that #5 was sensitive during the exam, and showed a carious lesion on imaging. Dr. B recommended a filling on #5, to which A consented; the filling was performed that day. </a:t>
            </a: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spcAft>
                <a:spcPts val="0"/>
              </a:spcAft>
            </a:pPr>
            <a:endPar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3 weeks after the restoration, A presented to his local urgent care with cc: fever, nausea, and vomiting. He exhibited s/s of a systolic murmur. A was referred to the ER where it was discovered he had bacterial endocarditis, requiring extensive cardiac treatment, including replacement of a pre-existing artificial heart valve. </a:t>
            </a:r>
          </a:p>
        </p:txBody>
      </p:sp>
      <p:sp>
        <p:nvSpPr>
          <p:cNvPr id="4" name="TextBox 3"/>
          <p:cNvSpPr txBox="1"/>
          <p:nvPr/>
        </p:nvSpPr>
        <p:spPr>
          <a:xfrm>
            <a:off x="2273301" y="4572074"/>
            <a:ext cx="9199561" cy="1089529"/>
          </a:xfrm>
          <a:prstGeom prst="rect">
            <a:avLst/>
          </a:prstGeom>
          <a:noFill/>
        </p:spPr>
        <p:txBody>
          <a:bodyPr wrap="square" rtlCol="0">
            <a:spAutoFit/>
          </a:bodyPr>
          <a:lstStyle/>
          <a:p>
            <a:pPr algn="l">
              <a:lnSpc>
                <a:spcPct val="90000"/>
              </a:lnSpc>
            </a:pPr>
            <a:r>
              <a:rPr lang="en-US" sz="1800" dirty="0" smtClean="0">
                <a:solidFill>
                  <a:schemeClr val="tx2"/>
                </a:solidFill>
              </a:rPr>
              <a:t>On A's </a:t>
            </a:r>
            <a:r>
              <a:rPr lang="en-US" i="1" dirty="0" smtClean="0">
                <a:solidFill>
                  <a:schemeClr val="tx2"/>
                </a:solidFill>
              </a:rPr>
              <a:t>Patient History</a:t>
            </a:r>
            <a:r>
              <a:rPr lang="en-US" dirty="0" smtClean="0">
                <a:solidFill>
                  <a:schemeClr val="tx2"/>
                </a:solidFill>
              </a:rPr>
              <a:t> form, he indicated he had a pre-existing </a:t>
            </a:r>
            <a:r>
              <a:rPr lang="en-US" dirty="0" err="1" smtClean="0">
                <a:solidFill>
                  <a:schemeClr val="tx2"/>
                </a:solidFill>
              </a:rPr>
              <a:t>hx</a:t>
            </a:r>
            <a:r>
              <a:rPr lang="en-US" dirty="0" smtClean="0">
                <a:solidFill>
                  <a:schemeClr val="tx2"/>
                </a:solidFill>
              </a:rPr>
              <a:t> of a heart murmur, with an artificial heart valve, and </a:t>
            </a:r>
            <a:r>
              <a:rPr lang="en-US" dirty="0" err="1" smtClean="0">
                <a:solidFill>
                  <a:schemeClr val="tx2"/>
                </a:solidFill>
              </a:rPr>
              <a:t>hx</a:t>
            </a:r>
            <a:r>
              <a:rPr lang="en-US" dirty="0" smtClean="0">
                <a:solidFill>
                  <a:schemeClr val="tx2"/>
                </a:solidFill>
              </a:rPr>
              <a:t> of cardiovascular disease. Dr. B, in her haste to treat A as a new patient, and due to the language barrier, admitted she did not review the self-completed </a:t>
            </a:r>
            <a:r>
              <a:rPr lang="en-US" i="1" dirty="0" smtClean="0">
                <a:solidFill>
                  <a:schemeClr val="tx2"/>
                </a:solidFill>
              </a:rPr>
              <a:t>History</a:t>
            </a:r>
            <a:r>
              <a:rPr lang="en-US" dirty="0" smtClean="0">
                <a:solidFill>
                  <a:schemeClr val="tx2"/>
                </a:solidFill>
              </a:rPr>
              <a:t> form, and did not speak with A about his medical </a:t>
            </a:r>
            <a:r>
              <a:rPr lang="en-US" dirty="0" err="1" smtClean="0">
                <a:solidFill>
                  <a:schemeClr val="tx2"/>
                </a:solidFill>
              </a:rPr>
              <a:t>hx</a:t>
            </a:r>
            <a:r>
              <a:rPr lang="en-US" dirty="0" smtClean="0">
                <a:solidFill>
                  <a:schemeClr val="tx2"/>
                </a:solidFill>
              </a:rPr>
              <a:t>. </a:t>
            </a:r>
            <a:endParaRPr lang="en-US" sz="1800" dirty="0">
              <a:solidFill>
                <a:schemeClr val="tx2"/>
              </a:solidFill>
            </a:endParaRPr>
          </a:p>
        </p:txBody>
      </p:sp>
    </p:spTree>
    <p:custDataLst>
      <p:tags r:id="rId1"/>
    </p:custDataLst>
    <p:extLst>
      <p:ext uri="{BB962C8B-B14F-4D97-AF65-F5344CB8AC3E}">
        <p14:creationId xmlns:p14="http://schemas.microsoft.com/office/powerpoint/2010/main" val="1793233253"/>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a:t>
            </a:r>
            <a:r>
              <a:rPr lang="en-US" dirty="0">
                <a:solidFill>
                  <a:srgbClr val="002F6B"/>
                </a:solidFill>
                <a:latin typeface="Arial" panose="020B0604020202020204" pitchFamily="34" charset="0"/>
              </a:rPr>
              <a:t>6</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49</a:t>
            </a:fld>
            <a:endParaRPr lang="en-US" dirty="0"/>
          </a:p>
        </p:txBody>
      </p:sp>
      <p:grpSp>
        <p:nvGrpSpPr>
          <p:cNvPr id="5" name="Group 4"/>
          <p:cNvGrpSpPr/>
          <p:nvPr/>
        </p:nvGrpSpPr>
        <p:grpSpPr>
          <a:xfrm>
            <a:off x="328946" y="1568201"/>
            <a:ext cx="5038058" cy="4388902"/>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9" name="Rounded Rectangle 8"/>
          <p:cNvSpPr/>
          <p:nvPr/>
        </p:nvSpPr>
        <p:spPr>
          <a:xfrm>
            <a:off x="6310646" y="925947"/>
            <a:ext cx="5038058" cy="2992667"/>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Rectangle 10"/>
          <p:cNvSpPr/>
          <p:nvPr/>
        </p:nvSpPr>
        <p:spPr>
          <a:xfrm>
            <a:off x="681370" y="2192192"/>
            <a:ext cx="4157329" cy="646331"/>
          </a:xfrm>
          <a:prstGeom prst="rect">
            <a:avLst/>
          </a:prstGeom>
        </p:spPr>
        <p:txBody>
          <a:bodyPr wrap="square">
            <a:spAutoFit/>
          </a:bodyPr>
          <a:lstStyle/>
          <a:p>
            <a:pPr algn="just"/>
            <a:endParaRPr lang="en-US" dirty="0" smtClean="0">
              <a:solidFill>
                <a:schemeClr val="bg1"/>
              </a:solidFill>
              <a:latin typeface="+mj-lt"/>
              <a:ea typeface="Calibri" panose="020F0502020204030204" pitchFamily="34" charset="0"/>
            </a:endParaRPr>
          </a:p>
          <a:p>
            <a:pPr algn="just"/>
            <a:endParaRPr lang="en-US" dirty="0">
              <a:solidFill>
                <a:schemeClr val="bg1"/>
              </a:solidFill>
              <a:latin typeface="+mj-lt"/>
            </a:endParaRPr>
          </a:p>
        </p:txBody>
      </p:sp>
      <p:sp>
        <p:nvSpPr>
          <p:cNvPr id="12" name="Rectangle 11"/>
          <p:cNvSpPr/>
          <p:nvPr/>
        </p:nvSpPr>
        <p:spPr>
          <a:xfrm>
            <a:off x="481012" y="1893856"/>
            <a:ext cx="4733925" cy="3616375"/>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Emergency Patients</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Need to have enough appointment time with the patient to ensure you can review patient medical health </a:t>
            </a:r>
            <a:r>
              <a:rPr lang="en-US" sz="2000" dirty="0" err="1" smtClean="0">
                <a:solidFill>
                  <a:schemeClr val="bg1"/>
                </a:solidFill>
                <a:latin typeface="Arial" panose="020B0604020202020204" pitchFamily="34" charset="0"/>
                <a:ea typeface="Tahoma" panose="020B0604030504040204" pitchFamily="34" charset="0"/>
                <a:cs typeface="Arial" panose="020B0604020202020204" pitchFamily="34" charset="0"/>
              </a:rPr>
              <a:t>hx</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and medications</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Patient health literacy is different than our own</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
        <p:nvSpPr>
          <p:cNvPr id="13" name="Rounded Rectangle 12"/>
          <p:cNvSpPr/>
          <p:nvPr/>
        </p:nvSpPr>
        <p:spPr>
          <a:xfrm>
            <a:off x="6310646" y="4183278"/>
            <a:ext cx="5038058" cy="1773825"/>
          </a:xfrm>
          <a:prstGeom prst="roundRect">
            <a:avLst/>
          </a:prstGeom>
          <a:solidFill>
            <a:schemeClr val="bg2">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a:lstStyle/>
          <a:p>
            <a:pPr algn="just"/>
            <a:r>
              <a:rPr lang="en-US" sz="2400" b="1" dirty="0" smtClean="0"/>
              <a:t>Follow-Up</a:t>
            </a:r>
          </a:p>
          <a:p>
            <a:pPr algn="just"/>
            <a:endParaRPr lang="en-US" dirty="0"/>
          </a:p>
          <a:p>
            <a:pPr algn="just"/>
            <a:r>
              <a:rPr lang="en-US" dirty="0" smtClean="0"/>
              <a:t>Follow-up re: new and emergent patients as to how treatment went</a:t>
            </a:r>
          </a:p>
        </p:txBody>
      </p:sp>
      <p:sp>
        <p:nvSpPr>
          <p:cNvPr id="15" name="Rectangle 14"/>
          <p:cNvSpPr/>
          <p:nvPr/>
        </p:nvSpPr>
        <p:spPr>
          <a:xfrm>
            <a:off x="6462712" y="1208090"/>
            <a:ext cx="4733925" cy="2308324"/>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EAL Patients</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rPr>
              <a:t>Translation Services</a:t>
            </a:r>
          </a:p>
          <a:p>
            <a:pPr algn="just" defTabSz="1066800">
              <a:spcBef>
                <a:spcPct val="0"/>
              </a:spcBef>
              <a:spcAft>
                <a:spcPts val="600"/>
              </a:spcAft>
            </a:pPr>
            <a:endParaRPr lang="en-US" sz="2000" dirty="0">
              <a:solidFill>
                <a:schemeClr val="bg1"/>
              </a:solidFill>
            </a:endParaRPr>
          </a:p>
          <a:p>
            <a:pPr algn="just" defTabSz="1066800">
              <a:spcBef>
                <a:spcPct val="0"/>
              </a:spcBef>
              <a:spcAft>
                <a:spcPts val="600"/>
              </a:spcAft>
            </a:pPr>
            <a:r>
              <a:rPr lang="en-US" sz="2000" dirty="0" smtClean="0">
                <a:solidFill>
                  <a:schemeClr val="bg1"/>
                </a:solidFill>
              </a:rPr>
              <a:t>Ensure you have forms available that the patient can understand</a:t>
            </a:r>
            <a:endParaRPr lang="en-US" sz="2000" dirty="0">
              <a:solidFill>
                <a:schemeClr val="bg1"/>
              </a:solidFill>
            </a:endParaRPr>
          </a:p>
        </p:txBody>
      </p:sp>
    </p:spTree>
    <p:extLst>
      <p:ext uri="{BB962C8B-B14F-4D97-AF65-F5344CB8AC3E}">
        <p14:creationId xmlns:p14="http://schemas.microsoft.com/office/powerpoint/2010/main" val="3603396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Definitions</a:t>
            </a:r>
            <a:endParaRPr lang="en-US" dirty="0"/>
          </a:p>
        </p:txBody>
      </p:sp>
    </p:spTree>
    <p:custDataLst>
      <p:tags r:id="rId1"/>
    </p:custDataLst>
    <p:extLst>
      <p:ext uri="{BB962C8B-B14F-4D97-AF65-F5344CB8AC3E}">
        <p14:creationId xmlns:p14="http://schemas.microsoft.com/office/powerpoint/2010/main" val="815883961"/>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141306"/>
            <a:ext cx="11058132" cy="1021288"/>
          </a:xfrm>
        </p:spPr>
        <p:txBody>
          <a:bodyPr/>
          <a:lstStyle/>
          <a:p>
            <a:r>
              <a:rPr lang="en-US" dirty="0" smtClean="0"/>
              <a:t>Relationship between problem-focused emergency visits + the failure to diagnose cancer</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50</a:t>
            </a:fld>
            <a:endParaRPr lang="en-US" dirty="0"/>
          </a:p>
        </p:txBody>
      </p:sp>
      <p:graphicFrame>
        <p:nvGraphicFramePr>
          <p:cNvPr id="5" name="Content Placeholder 4"/>
          <p:cNvGraphicFramePr>
            <a:graphicFrameLocks noGrp="1"/>
          </p:cNvGraphicFramePr>
          <p:nvPr>
            <p:ph idx="1"/>
            <p:extLst/>
          </p:nvPr>
        </p:nvGraphicFramePr>
        <p:xfrm>
          <a:off x="727075" y="1346200"/>
          <a:ext cx="10745788"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548833" y="992458"/>
          <a:ext cx="11182250" cy="42932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1329719909"/>
              </p:ext>
            </p:extLst>
          </p:nvPr>
        </p:nvGraphicFramePr>
        <p:xfrm>
          <a:off x="548833" y="1145754"/>
          <a:ext cx="11250218" cy="48196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Chart 9"/>
          <p:cNvGraphicFramePr/>
          <p:nvPr>
            <p:extLst>
              <p:ext uri="{D42A27DB-BD31-4B8C-83A1-F6EECF244321}">
                <p14:modId xmlns:p14="http://schemas.microsoft.com/office/powerpoint/2010/main" val="1846078274"/>
              </p:ext>
            </p:extLst>
          </p:nvPr>
        </p:nvGraphicFramePr>
        <p:xfrm>
          <a:off x="1387366" y="719666"/>
          <a:ext cx="9511862" cy="5418667"/>
        </p:xfrm>
        <a:graphic>
          <a:graphicData uri="http://schemas.openxmlformats.org/drawingml/2006/chart">
            <c:chart xmlns:c="http://schemas.openxmlformats.org/drawingml/2006/chart" xmlns:r="http://schemas.openxmlformats.org/officeDocument/2006/relationships" r:id="rId18"/>
          </a:graphicData>
        </a:graphic>
      </p:graphicFrame>
      <p:sp>
        <p:nvSpPr>
          <p:cNvPr id="11" name="TextBox 10"/>
          <p:cNvSpPr txBox="1"/>
          <p:nvPr/>
        </p:nvSpPr>
        <p:spPr>
          <a:xfrm>
            <a:off x="5791200" y="3815255"/>
            <a:ext cx="184731" cy="341632"/>
          </a:xfrm>
          <a:prstGeom prst="rect">
            <a:avLst/>
          </a:prstGeom>
          <a:noFill/>
        </p:spPr>
        <p:txBody>
          <a:bodyPr wrap="none" rtlCol="0">
            <a:spAutoFit/>
          </a:bodyPr>
          <a:lstStyle/>
          <a:p>
            <a:pPr algn="l">
              <a:lnSpc>
                <a:spcPct val="90000"/>
              </a:lnSpc>
            </a:pPr>
            <a:endParaRPr lang="en-US" sz="1800" dirty="0" err="1">
              <a:solidFill>
                <a:schemeClr val="tx2"/>
              </a:solidFill>
            </a:endParaRPr>
          </a:p>
        </p:txBody>
      </p:sp>
      <p:sp>
        <p:nvSpPr>
          <p:cNvPr id="12" name="TextBox 1"/>
          <p:cNvSpPr txBox="1"/>
          <p:nvPr/>
        </p:nvSpPr>
        <p:spPr>
          <a:xfrm>
            <a:off x="8443317" y="4595694"/>
            <a:ext cx="2384936" cy="3416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800" b="1" dirty="0" smtClean="0">
                <a:solidFill>
                  <a:schemeClr val="tx2"/>
                </a:solidFill>
              </a:rPr>
              <a:t>Infection</a:t>
            </a:r>
            <a:endParaRPr lang="en-US" sz="1800" b="1" dirty="0">
              <a:solidFill>
                <a:schemeClr val="tx2"/>
              </a:solidFill>
            </a:endParaRPr>
          </a:p>
        </p:txBody>
      </p:sp>
      <p:sp>
        <p:nvSpPr>
          <p:cNvPr id="14" name="TextBox 1"/>
          <p:cNvSpPr txBox="1"/>
          <p:nvPr/>
        </p:nvSpPr>
        <p:spPr>
          <a:xfrm>
            <a:off x="8443317" y="4937326"/>
            <a:ext cx="2396359" cy="3139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600" dirty="0" smtClean="0">
                <a:solidFill>
                  <a:schemeClr val="tx2"/>
                </a:solidFill>
              </a:rPr>
              <a:t>10.86</a:t>
            </a:r>
            <a:r>
              <a:rPr lang="en-US" sz="1400" dirty="0" smtClean="0">
                <a:solidFill>
                  <a:schemeClr val="tx2"/>
                </a:solidFill>
              </a:rPr>
              <a:t>%</a:t>
            </a:r>
            <a:endParaRPr lang="en-US" sz="1400" dirty="0">
              <a:solidFill>
                <a:schemeClr val="tx2"/>
              </a:solidFill>
            </a:endParaRPr>
          </a:p>
        </p:txBody>
      </p:sp>
      <p:sp>
        <p:nvSpPr>
          <p:cNvPr id="15" name="TextBox 1"/>
          <p:cNvSpPr txBox="1"/>
          <p:nvPr/>
        </p:nvSpPr>
        <p:spPr>
          <a:xfrm>
            <a:off x="9363880" y="3808505"/>
            <a:ext cx="2384936" cy="3416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800" b="1" dirty="0" smtClean="0">
                <a:solidFill>
                  <a:schemeClr val="tx2"/>
                </a:solidFill>
              </a:rPr>
              <a:t>Nerve Injury</a:t>
            </a:r>
            <a:endParaRPr lang="en-US" sz="1800" b="1" dirty="0">
              <a:solidFill>
                <a:schemeClr val="tx2"/>
              </a:solidFill>
            </a:endParaRPr>
          </a:p>
        </p:txBody>
      </p:sp>
      <p:sp>
        <p:nvSpPr>
          <p:cNvPr id="16" name="TextBox 1"/>
          <p:cNvSpPr txBox="1"/>
          <p:nvPr/>
        </p:nvSpPr>
        <p:spPr>
          <a:xfrm>
            <a:off x="8384741" y="2730817"/>
            <a:ext cx="2384936" cy="5909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800" b="1" dirty="0" smtClean="0">
                <a:solidFill>
                  <a:schemeClr val="tx2"/>
                </a:solidFill>
              </a:rPr>
              <a:t>Medication Reaction</a:t>
            </a:r>
            <a:endParaRPr lang="en-US" sz="1800" b="1" dirty="0">
              <a:solidFill>
                <a:schemeClr val="tx2"/>
              </a:solidFill>
            </a:endParaRPr>
          </a:p>
        </p:txBody>
      </p:sp>
      <p:sp>
        <p:nvSpPr>
          <p:cNvPr id="21" name="TextBox 1"/>
          <p:cNvSpPr txBox="1"/>
          <p:nvPr/>
        </p:nvSpPr>
        <p:spPr>
          <a:xfrm>
            <a:off x="8959850" y="3283511"/>
            <a:ext cx="1193800" cy="3139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600" dirty="0" smtClean="0">
                <a:solidFill>
                  <a:schemeClr val="tx2"/>
                </a:solidFill>
              </a:rPr>
              <a:t>8.70</a:t>
            </a:r>
            <a:r>
              <a:rPr lang="en-US" sz="1400" dirty="0" smtClean="0">
                <a:solidFill>
                  <a:schemeClr val="tx2"/>
                </a:solidFill>
              </a:rPr>
              <a:t>%</a:t>
            </a:r>
            <a:endParaRPr lang="en-US" sz="1400" dirty="0">
              <a:solidFill>
                <a:schemeClr val="tx2"/>
              </a:solidFill>
            </a:endParaRPr>
          </a:p>
        </p:txBody>
      </p:sp>
      <p:sp>
        <p:nvSpPr>
          <p:cNvPr id="22" name="TextBox 1"/>
          <p:cNvSpPr txBox="1"/>
          <p:nvPr/>
        </p:nvSpPr>
        <p:spPr>
          <a:xfrm>
            <a:off x="9957492" y="4108997"/>
            <a:ext cx="1193800" cy="3139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600" dirty="0" smtClean="0">
                <a:solidFill>
                  <a:schemeClr val="tx2"/>
                </a:solidFill>
              </a:rPr>
              <a:t>4.34</a:t>
            </a:r>
            <a:r>
              <a:rPr lang="en-US" sz="1400" dirty="0" smtClean="0">
                <a:solidFill>
                  <a:schemeClr val="tx2"/>
                </a:solidFill>
              </a:rPr>
              <a:t>%</a:t>
            </a:r>
            <a:endParaRPr lang="en-US" sz="1400" dirty="0">
              <a:solidFill>
                <a:schemeClr val="tx2"/>
              </a:solidFill>
            </a:endParaRPr>
          </a:p>
        </p:txBody>
      </p:sp>
      <p:cxnSp>
        <p:nvCxnSpPr>
          <p:cNvPr id="24" name="Straight Arrow Connector 23"/>
          <p:cNvCxnSpPr/>
          <p:nvPr/>
        </p:nvCxnSpPr>
        <p:spPr>
          <a:xfrm flipH="1">
            <a:off x="3378467" y="3283511"/>
            <a:ext cx="2597464" cy="31393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V="1">
            <a:off x="8001000" y="3034743"/>
            <a:ext cx="1017012" cy="45977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Straight Arrow Connector 27"/>
          <p:cNvCxnSpPr/>
          <p:nvPr/>
        </p:nvCxnSpPr>
        <p:spPr>
          <a:xfrm>
            <a:off x="7095067" y="3597443"/>
            <a:ext cx="2192236" cy="91338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 name="Straight Arrow Connector 31"/>
          <p:cNvCxnSpPr/>
          <p:nvPr/>
        </p:nvCxnSpPr>
        <p:spPr>
          <a:xfrm>
            <a:off x="8443317" y="3643074"/>
            <a:ext cx="1327859" cy="34299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32779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39284"/>
            <a:ext cx="12191999" cy="537385"/>
          </a:xfrm>
        </p:spPr>
        <p:txBody>
          <a:bodyPr/>
          <a:lstStyle/>
          <a:p>
            <a:r>
              <a:rPr lang="en-US" dirty="0" smtClean="0"/>
              <a:t>Second Opinion Patients</a:t>
            </a:r>
            <a:endParaRPr lang="en-US" dirty="0"/>
          </a:p>
        </p:txBody>
      </p:sp>
    </p:spTree>
    <p:custDataLst>
      <p:tags r:id="rId1"/>
    </p:custDataLst>
    <p:extLst>
      <p:ext uri="{BB962C8B-B14F-4D97-AF65-F5344CB8AC3E}">
        <p14:creationId xmlns:p14="http://schemas.microsoft.com/office/powerpoint/2010/main" val="1183922775"/>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smtClean="0"/>
              <a:t>Second Opinion </a:t>
            </a:r>
            <a:r>
              <a:rPr lang="en-US" dirty="0"/>
              <a:t>Patients Pose Added Risk— </a:t>
            </a:r>
          </a:p>
        </p:txBody>
      </p:sp>
      <p:sp>
        <p:nvSpPr>
          <p:cNvPr id="3" name="Slide Number Placeholder 2"/>
          <p:cNvSpPr>
            <a:spLocks noGrp="1"/>
          </p:cNvSpPr>
          <p:nvPr>
            <p:ph type="sldNum" sz="quarter" idx="12"/>
          </p:nvPr>
        </p:nvSpPr>
        <p:spPr/>
        <p:txBody>
          <a:bodyPr/>
          <a:lstStyle/>
          <a:p>
            <a:fld id="{DA135043-C596-1A48-8BDA-03EB29A64DF4}" type="slidenum">
              <a:rPr lang="en-US" smtClean="0"/>
              <a:t>52</a:t>
            </a:fld>
            <a:endParaRPr lang="en-US" dirty="0"/>
          </a:p>
        </p:txBody>
      </p:sp>
      <p:graphicFrame>
        <p:nvGraphicFramePr>
          <p:cNvPr id="5" name="Diagram 4"/>
          <p:cNvGraphicFramePr/>
          <p:nvPr>
            <p:extLst>
              <p:ext uri="{D42A27DB-BD31-4B8C-83A1-F6EECF244321}">
                <p14:modId xmlns:p14="http://schemas.microsoft.com/office/powerpoint/2010/main" val="4124906973"/>
              </p:ext>
            </p:extLst>
          </p:nvPr>
        </p:nvGraphicFramePr>
        <p:xfrm>
          <a:off x="749610" y="851049"/>
          <a:ext cx="7714166" cy="5694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32350" r="30336"/>
          <a:stretch/>
        </p:blipFill>
        <p:spPr>
          <a:xfrm>
            <a:off x="8895061" y="851049"/>
            <a:ext cx="2912681" cy="5519854"/>
          </a:xfrm>
          <a:prstGeom prst="rect">
            <a:avLst/>
          </a:prstGeom>
        </p:spPr>
      </p:pic>
    </p:spTree>
    <p:extLst>
      <p:ext uri="{BB962C8B-B14F-4D97-AF65-F5344CB8AC3E}">
        <p14:creationId xmlns:p14="http://schemas.microsoft.com/office/powerpoint/2010/main" val="16011873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141306"/>
            <a:ext cx="11058132" cy="1021288"/>
          </a:xfrm>
        </p:spPr>
        <p:txBody>
          <a:bodyPr/>
          <a:lstStyle/>
          <a:p>
            <a:r>
              <a:rPr lang="en-US" dirty="0" smtClean="0"/>
              <a:t>Second Opinion Patients—Risk Considerations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53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8549430"/>
              </p:ext>
            </p:extLst>
          </p:nvPr>
        </p:nvGraphicFramePr>
        <p:xfrm>
          <a:off x="727075" y="1346200"/>
          <a:ext cx="10745788"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982882761"/>
              </p:ext>
            </p:extLst>
          </p:nvPr>
        </p:nvGraphicFramePr>
        <p:xfrm>
          <a:off x="548833" y="1163650"/>
          <a:ext cx="11182250" cy="42932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Group 6"/>
          <p:cNvGrpSpPr/>
          <p:nvPr/>
        </p:nvGrpSpPr>
        <p:grpSpPr>
          <a:xfrm>
            <a:off x="5993175" y="4824321"/>
            <a:ext cx="3121700" cy="815099"/>
            <a:chOff x="0" y="13678"/>
            <a:chExt cx="2887577" cy="1155030"/>
          </a:xfrm>
        </p:grpSpPr>
        <p:sp>
          <p:nvSpPr>
            <p:cNvPr id="8" name="Rectangle 7"/>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TextBox 8"/>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Avoid JOUSTING</a:t>
              </a:r>
              <a:endParaRPr lang="en-US" sz="2000" b="1" kern="1200" dirty="0"/>
            </a:p>
          </p:txBody>
        </p:sp>
      </p:grpSp>
    </p:spTree>
    <p:extLst>
      <p:ext uri="{BB962C8B-B14F-4D97-AF65-F5344CB8AC3E}">
        <p14:creationId xmlns:p14="http://schemas.microsoft.com/office/powerpoint/2010/main" val="37258803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32319715"/>
              </p:ext>
            </p:extLst>
          </p:nvPr>
        </p:nvGraphicFramePr>
        <p:xfrm>
          <a:off x="533401" y="1128540"/>
          <a:ext cx="11096624" cy="5476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smtClean="0">
                <a:solidFill>
                  <a:srgbClr val="002F6B"/>
                </a:solidFill>
                <a:latin typeface="Arial" panose="020B0604020202020204" pitchFamily="34" charset="0"/>
              </a:rPr>
              <a:t>Patient Selection: Case study #7</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54</a:t>
            </a:fld>
            <a:endParaRPr lang="en-US" dirty="0"/>
          </a:p>
        </p:txBody>
      </p:sp>
    </p:spTree>
    <p:custDataLst>
      <p:tags r:id="rId1"/>
    </p:custDataLst>
    <p:extLst>
      <p:ext uri="{BB962C8B-B14F-4D97-AF65-F5344CB8AC3E}">
        <p14:creationId xmlns:p14="http://schemas.microsoft.com/office/powerpoint/2010/main" val="2934506842"/>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01522" y="0"/>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st dications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093797632"/>
              </p:ext>
            </p:extLst>
          </p:nvPr>
        </p:nvGraphicFramePr>
        <p:xfrm>
          <a:off x="533401" y="1128540"/>
          <a:ext cx="11096624" cy="5025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smtClean="0">
                <a:solidFill>
                  <a:srgbClr val="002F6B"/>
                </a:solidFill>
                <a:latin typeface="Arial" panose="020B0604020202020204" pitchFamily="34" charset="0"/>
              </a:rPr>
              <a:t>Patient Selection: Case study #7</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55</a:t>
            </a:fld>
            <a:endParaRPr lang="en-US" dirty="0"/>
          </a:p>
        </p:txBody>
      </p:sp>
      <p:grpSp>
        <p:nvGrpSpPr>
          <p:cNvPr id="6" name="Group 5"/>
          <p:cNvGrpSpPr/>
          <p:nvPr/>
        </p:nvGrpSpPr>
        <p:grpSpPr>
          <a:xfrm>
            <a:off x="4483861" y="3965005"/>
            <a:ext cx="2919872" cy="480707"/>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Issues</a:t>
              </a:r>
              <a:endParaRPr lang="en-US" sz="2000" b="1" kern="1200" dirty="0"/>
            </a:p>
          </p:txBody>
        </p:sp>
      </p:grpSp>
    </p:spTree>
    <p:custDataLst>
      <p:tags r:id="rId1"/>
    </p:custDataLst>
    <p:extLst>
      <p:ext uri="{BB962C8B-B14F-4D97-AF65-F5344CB8AC3E}">
        <p14:creationId xmlns:p14="http://schemas.microsoft.com/office/powerpoint/2010/main" val="3531084701"/>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a:t>
            </a:r>
            <a:r>
              <a:rPr lang="en-US" dirty="0">
                <a:solidFill>
                  <a:srgbClr val="002F6B"/>
                </a:solidFill>
                <a:latin typeface="Arial" panose="020B0604020202020204" pitchFamily="34" charset="0"/>
              </a:rPr>
              <a:t>7</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56</a:t>
            </a:fld>
            <a:endParaRPr lang="en-US" dirty="0"/>
          </a:p>
        </p:txBody>
      </p:sp>
      <p:grpSp>
        <p:nvGrpSpPr>
          <p:cNvPr id="5" name="Group 4"/>
          <p:cNvGrpSpPr/>
          <p:nvPr/>
        </p:nvGrpSpPr>
        <p:grpSpPr>
          <a:xfrm>
            <a:off x="328946" y="1568201"/>
            <a:ext cx="5038058" cy="4388902"/>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9" name="Rounded Rectangle 8"/>
          <p:cNvSpPr/>
          <p:nvPr/>
        </p:nvSpPr>
        <p:spPr>
          <a:xfrm>
            <a:off x="6310646" y="925947"/>
            <a:ext cx="5038058" cy="2992667"/>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Rectangle 10"/>
          <p:cNvSpPr/>
          <p:nvPr/>
        </p:nvSpPr>
        <p:spPr>
          <a:xfrm>
            <a:off x="681370" y="2192192"/>
            <a:ext cx="4157329" cy="646331"/>
          </a:xfrm>
          <a:prstGeom prst="rect">
            <a:avLst/>
          </a:prstGeom>
        </p:spPr>
        <p:txBody>
          <a:bodyPr wrap="square">
            <a:spAutoFit/>
          </a:bodyPr>
          <a:lstStyle/>
          <a:p>
            <a:pPr algn="just"/>
            <a:endParaRPr lang="en-US" dirty="0" smtClean="0">
              <a:solidFill>
                <a:schemeClr val="bg1"/>
              </a:solidFill>
              <a:latin typeface="+mj-lt"/>
              <a:ea typeface="Calibri" panose="020F0502020204030204" pitchFamily="34" charset="0"/>
            </a:endParaRPr>
          </a:p>
          <a:p>
            <a:pPr algn="just"/>
            <a:endParaRPr lang="en-US" dirty="0">
              <a:solidFill>
                <a:schemeClr val="bg1"/>
              </a:solidFill>
              <a:latin typeface="+mj-lt"/>
            </a:endParaRPr>
          </a:p>
        </p:txBody>
      </p:sp>
      <p:sp>
        <p:nvSpPr>
          <p:cNvPr id="12" name="Rectangle 11"/>
          <p:cNvSpPr/>
          <p:nvPr/>
        </p:nvSpPr>
        <p:spPr>
          <a:xfrm>
            <a:off x="481012" y="1893856"/>
            <a:ext cx="4733925" cy="3308598"/>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Patient Relationship</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Just because you have a pre-existing relationship with a patient does not mean they won't sue you</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Treat them as you would any other patient</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
        <p:nvSpPr>
          <p:cNvPr id="13" name="Rounded Rectangle 12"/>
          <p:cNvSpPr/>
          <p:nvPr/>
        </p:nvSpPr>
        <p:spPr>
          <a:xfrm>
            <a:off x="6310646" y="4183278"/>
            <a:ext cx="5038058" cy="1773825"/>
          </a:xfrm>
          <a:prstGeom prst="roundRect">
            <a:avLst/>
          </a:prstGeom>
          <a:solidFill>
            <a:schemeClr val="bg2">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a:lstStyle/>
          <a:p>
            <a:pPr algn="just"/>
            <a:r>
              <a:rPr lang="en-US" sz="2400" b="1" dirty="0" smtClean="0"/>
              <a:t>Documentation</a:t>
            </a:r>
          </a:p>
          <a:p>
            <a:pPr algn="just"/>
            <a:endParaRPr lang="en-US" dirty="0"/>
          </a:p>
          <a:p>
            <a:pPr algn="just"/>
            <a:r>
              <a:rPr lang="en-US" dirty="0" smtClean="0"/>
              <a:t>Document patient's condition </a:t>
            </a:r>
            <a:r>
              <a:rPr lang="en-US" u="sng" dirty="0" smtClean="0"/>
              <a:t>at the start</a:t>
            </a:r>
            <a:r>
              <a:rPr lang="en-US" dirty="0" smtClean="0"/>
              <a:t> of treatment—in the event the patient goes elsewhere</a:t>
            </a:r>
          </a:p>
        </p:txBody>
      </p:sp>
      <p:sp>
        <p:nvSpPr>
          <p:cNvPr id="15" name="Rectangle 14"/>
          <p:cNvSpPr/>
          <p:nvPr/>
        </p:nvSpPr>
        <p:spPr>
          <a:xfrm>
            <a:off x="6462712" y="1208090"/>
            <a:ext cx="4733925" cy="1846659"/>
          </a:xfrm>
          <a:prstGeom prst="rect">
            <a:avLst/>
          </a:prstGeom>
        </p:spPr>
        <p:txBody>
          <a:bodyPr wrap="square">
            <a:spAutoFit/>
          </a:bodyPr>
          <a:lstStyle/>
          <a:p>
            <a:pPr algn="just" defTabSz="1066800">
              <a:spcBef>
                <a:spcPct val="0"/>
              </a:spcBef>
              <a:spcAft>
                <a:spcPts val="600"/>
              </a:spcAft>
            </a:pPr>
            <a:r>
              <a:rPr lang="en-US" sz="2400" b="1" dirty="0" smtClean="0">
                <a:solidFill>
                  <a:schemeClr val="bg1"/>
                </a:solidFill>
                <a:latin typeface="Arial" panose="020B0604020202020204" pitchFamily="34" charset="0"/>
                <a:ea typeface="Tahoma" panose="020B0604030504040204" pitchFamily="34" charset="0"/>
                <a:cs typeface="Arial" panose="020B0604020202020204" pitchFamily="34" charset="0"/>
              </a:rPr>
              <a:t>Request for Joust</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rPr>
              <a:t>Patient A asked Dr. B if she would provide an opinion/testimony against other dentist—Code Red!</a:t>
            </a:r>
            <a:endParaRPr lang="en-US" sz="2000" dirty="0">
              <a:solidFill>
                <a:schemeClr val="bg1"/>
              </a:solidFill>
            </a:endParaRPr>
          </a:p>
        </p:txBody>
      </p:sp>
    </p:spTree>
    <p:extLst>
      <p:ext uri="{BB962C8B-B14F-4D97-AF65-F5344CB8AC3E}">
        <p14:creationId xmlns:p14="http://schemas.microsoft.com/office/powerpoint/2010/main" val="4325926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39284"/>
            <a:ext cx="12191999" cy="537385"/>
          </a:xfrm>
        </p:spPr>
        <p:txBody>
          <a:bodyPr/>
          <a:lstStyle/>
          <a:p>
            <a:r>
              <a:rPr lang="en-US" dirty="0" smtClean="0"/>
              <a:t>New Patients</a:t>
            </a:r>
            <a:endParaRPr lang="en-US" dirty="0"/>
          </a:p>
        </p:txBody>
      </p:sp>
    </p:spTree>
    <p:custDataLst>
      <p:tags r:id="rId1"/>
    </p:custDataLst>
    <p:extLst>
      <p:ext uri="{BB962C8B-B14F-4D97-AF65-F5344CB8AC3E}">
        <p14:creationId xmlns:p14="http://schemas.microsoft.com/office/powerpoint/2010/main" val="312909026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Patients—Risk </a:t>
            </a:r>
            <a:r>
              <a:rPr lang="en-US" dirty="0"/>
              <a:t>Considerations</a:t>
            </a:r>
          </a:p>
        </p:txBody>
      </p:sp>
      <p:sp>
        <p:nvSpPr>
          <p:cNvPr id="3" name="Slide Number Placeholder 2"/>
          <p:cNvSpPr>
            <a:spLocks noGrp="1"/>
          </p:cNvSpPr>
          <p:nvPr>
            <p:ph type="sldNum" sz="quarter" idx="12"/>
          </p:nvPr>
        </p:nvSpPr>
        <p:spPr/>
        <p:txBody>
          <a:bodyPr/>
          <a:lstStyle/>
          <a:p>
            <a:fld id="{DA135043-C596-1A48-8BDA-03EB29A64DF4}" type="slidenum">
              <a:rPr lang="en-US" smtClean="0"/>
              <a:t>58</a:t>
            </a:fld>
            <a:endParaRPr lang="en-US" dirty="0"/>
          </a:p>
        </p:txBody>
      </p:sp>
      <p:graphicFrame>
        <p:nvGraphicFramePr>
          <p:cNvPr id="4" name="Diagram 3"/>
          <p:cNvGraphicFramePr/>
          <p:nvPr/>
        </p:nvGraphicFramePr>
        <p:xfrm>
          <a:off x="414731" y="989669"/>
          <a:ext cx="11058132" cy="5087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20307" t="10244" r="21499" b="6829"/>
          <a:stretch/>
        </p:blipFill>
        <p:spPr>
          <a:xfrm>
            <a:off x="8681318" y="2598233"/>
            <a:ext cx="2160450" cy="3077737"/>
          </a:xfrm>
          <a:prstGeom prst="rect">
            <a:avLst/>
          </a:prstGeom>
        </p:spPr>
      </p:pic>
    </p:spTree>
    <p:extLst>
      <p:ext uri="{BB962C8B-B14F-4D97-AF65-F5344CB8AC3E}">
        <p14:creationId xmlns:p14="http://schemas.microsoft.com/office/powerpoint/2010/main" val="11801857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39284"/>
            <a:ext cx="12191999" cy="537385"/>
          </a:xfrm>
        </p:spPr>
        <p:txBody>
          <a:bodyPr/>
          <a:lstStyle/>
          <a:p>
            <a:r>
              <a:rPr lang="en-US" dirty="0" err="1" smtClean="0"/>
              <a:t>Nonadherent</a:t>
            </a:r>
            <a:r>
              <a:rPr lang="en-US" dirty="0" smtClean="0"/>
              <a:t> Patients</a:t>
            </a:r>
            <a:endParaRPr lang="en-US" dirty="0"/>
          </a:p>
        </p:txBody>
      </p:sp>
    </p:spTree>
    <p:custDataLst>
      <p:tags r:id="rId1"/>
    </p:custDataLst>
    <p:extLst>
      <p:ext uri="{BB962C8B-B14F-4D97-AF65-F5344CB8AC3E}">
        <p14:creationId xmlns:p14="http://schemas.microsoft.com/office/powerpoint/2010/main" val="209061901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496177"/>
            <a:ext cx="11058132" cy="709743"/>
          </a:xfrm>
        </p:spPr>
        <p:txBody>
          <a:bodyPr/>
          <a:lstStyle/>
          <a:p>
            <a:r>
              <a:rPr lang="en-US" dirty="0" smtClean="0"/>
              <a:t>Professional Malpractice—Definition</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6</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lgn="just">
              <a:buNone/>
            </a:pPr>
            <a:r>
              <a:rPr lang="en-US" sz="2800" dirty="0" smtClean="0"/>
              <a:t>When </a:t>
            </a:r>
            <a:r>
              <a:rPr lang="en-US" sz="2800" dirty="0"/>
              <a:t>a medical professional provides care </a:t>
            </a:r>
            <a:r>
              <a:rPr lang="en-US" sz="2800" dirty="0" smtClean="0"/>
              <a:t>that </a:t>
            </a:r>
            <a:r>
              <a:rPr lang="en-US" sz="2800" dirty="0"/>
              <a:t>diverges from what is accepted as the </a:t>
            </a:r>
            <a:r>
              <a:rPr lang="en-US" sz="2800" u="sng" dirty="0"/>
              <a:t>standard of care </a:t>
            </a:r>
            <a:r>
              <a:rPr lang="en-US" sz="2800" dirty="0"/>
              <a:t>as recognized by the medical community, which directly </a:t>
            </a:r>
            <a:r>
              <a:rPr lang="en-US" sz="2800" u="sng" dirty="0"/>
              <a:t>causes</a:t>
            </a:r>
            <a:r>
              <a:rPr lang="en-US" sz="2800" dirty="0"/>
              <a:t> </a:t>
            </a:r>
            <a:r>
              <a:rPr lang="en-US" sz="2800" u="sng" dirty="0"/>
              <a:t>damages</a:t>
            </a:r>
            <a:r>
              <a:rPr lang="en-US" sz="2800" dirty="0"/>
              <a:t>.</a:t>
            </a:r>
          </a:p>
          <a:p>
            <a:endParaRPr lang="en-US"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162" y="2558336"/>
            <a:ext cx="9342977" cy="4671489"/>
          </a:xfrm>
          <a:prstGeom prst="rect">
            <a:avLst/>
          </a:prstGeom>
        </p:spPr>
      </p:pic>
    </p:spTree>
    <p:extLst>
      <p:ext uri="{BB962C8B-B14F-4D97-AF65-F5344CB8AC3E}">
        <p14:creationId xmlns:p14="http://schemas.microsoft.com/office/powerpoint/2010/main" val="41103530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st dications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041932452"/>
              </p:ext>
            </p:extLst>
          </p:nvPr>
        </p:nvGraphicFramePr>
        <p:xfrm>
          <a:off x="533401" y="1128539"/>
          <a:ext cx="11096624" cy="5129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#8</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60</a:t>
            </a:fld>
            <a:endParaRPr lang="en-US" dirty="0"/>
          </a:p>
        </p:txBody>
      </p:sp>
      <p:grpSp>
        <p:nvGrpSpPr>
          <p:cNvPr id="6" name="Group 5"/>
          <p:cNvGrpSpPr/>
          <p:nvPr/>
        </p:nvGrpSpPr>
        <p:grpSpPr>
          <a:xfrm>
            <a:off x="4542474" y="5690955"/>
            <a:ext cx="2672142" cy="327625"/>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Issues</a:t>
              </a:r>
              <a:endParaRPr lang="en-US" sz="2000" b="1" kern="1200" dirty="0"/>
            </a:p>
          </p:txBody>
        </p:sp>
      </p:grpSp>
      <p:sp>
        <p:nvSpPr>
          <p:cNvPr id="10" name="TextBox 9"/>
          <p:cNvSpPr txBox="1"/>
          <p:nvPr/>
        </p:nvSpPr>
        <p:spPr>
          <a:xfrm>
            <a:off x="2273301" y="1214177"/>
            <a:ext cx="9025320" cy="590931"/>
          </a:xfrm>
          <a:prstGeom prst="rect">
            <a:avLst/>
          </a:prstGeom>
          <a:noFill/>
        </p:spPr>
        <p:txBody>
          <a:bodyPr wrap="square" rtlCol="0">
            <a:spAutoFit/>
          </a:bodyPr>
          <a:lstStyle/>
          <a:p>
            <a:pPr algn="just">
              <a:lnSpc>
                <a:spcPct val="90000"/>
              </a:lnSpc>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53 YOM patient, A, was referred to insured, Dr. B, an OMS, for a left mandibular cyst. The cyst was followed radiologically, but had recently enlarged, and was causing pain.</a:t>
            </a:r>
            <a:endParaRPr lang="en-US" dirty="0"/>
          </a:p>
        </p:txBody>
      </p:sp>
      <p:sp>
        <p:nvSpPr>
          <p:cNvPr id="12" name="TextBox 11"/>
          <p:cNvSpPr txBox="1"/>
          <p:nvPr/>
        </p:nvSpPr>
        <p:spPr>
          <a:xfrm>
            <a:off x="2273301" y="1906635"/>
            <a:ext cx="9321798" cy="2308324"/>
          </a:xfrm>
          <a:prstGeom prst="rect">
            <a:avLst/>
          </a:prstGeom>
          <a:noFill/>
        </p:spPr>
        <p:txBody>
          <a:bodyPr wrap="square" rtlCol="0">
            <a:spAutoFit/>
          </a:bodyPr>
          <a:lstStyle/>
          <a:p>
            <a:pPr lvl="0" algn="just"/>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Dr. B performed a surgical excision and resection of A's cyst. He sent fragments of the cyst to a pathologist for assessment. </a:t>
            </a:r>
          </a:p>
          <a:p>
            <a:pPr lvl="0" algn="just"/>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Dr. B scheduled A for a follow-up visit 1 month post-op to check on how he was doing, as well as to discuss the pathologist's findings. </a:t>
            </a:r>
          </a:p>
          <a:p>
            <a:pPr lvl="0" algn="just"/>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cancelled his follow-up appointment with Dr. B, and Dr. B's office did not call A to reschedule. A never returned to Dr. B's practice, moved, and established care elsewhere.</a:t>
            </a:r>
            <a:endParaRPr lang="en-US" dirty="0"/>
          </a:p>
        </p:txBody>
      </p:sp>
      <p:sp>
        <p:nvSpPr>
          <p:cNvPr id="4" name="TextBox 3"/>
          <p:cNvSpPr txBox="1"/>
          <p:nvPr/>
        </p:nvSpPr>
        <p:spPr>
          <a:xfrm>
            <a:off x="2273301" y="4323936"/>
            <a:ext cx="9199561" cy="1089529"/>
          </a:xfrm>
          <a:prstGeom prst="rect">
            <a:avLst/>
          </a:prstGeom>
          <a:noFill/>
        </p:spPr>
        <p:txBody>
          <a:bodyPr wrap="square" rtlCol="0">
            <a:spAutoFit/>
          </a:bodyPr>
          <a:lstStyle/>
          <a:p>
            <a:pPr algn="just">
              <a:lnSpc>
                <a:spcPct val="90000"/>
              </a:lnSpc>
            </a:pPr>
            <a:r>
              <a:rPr lang="en-US" dirty="0" smtClean="0">
                <a:solidFill>
                  <a:schemeClr val="accent1"/>
                </a:solidFill>
                <a:latin typeface="+mj-lt"/>
                <a:ea typeface="Tahoma" panose="020B0604030504040204" pitchFamily="34" charset="0"/>
                <a:cs typeface="Arial" panose="020B0604020202020204" pitchFamily="34" charset="0"/>
              </a:rPr>
              <a:t>8 years later, A developed acute numbness and a L foot drop. He underwent an MRI which revealed a large mass at the L5 vertebral body. A PET Scan revealed </a:t>
            </a:r>
            <a:r>
              <a:rPr lang="en-US" dirty="0">
                <a:solidFill>
                  <a:schemeClr val="accent1"/>
                </a:solidFill>
                <a:latin typeface="+mj-lt"/>
              </a:rPr>
              <a:t>metastatic lesions w/in </a:t>
            </a:r>
            <a:r>
              <a:rPr lang="en-US" dirty="0" err="1">
                <a:solidFill>
                  <a:schemeClr val="accent1"/>
                </a:solidFill>
                <a:latin typeface="+mj-lt"/>
              </a:rPr>
              <a:t>Plf's</a:t>
            </a:r>
            <a:r>
              <a:rPr lang="en-US" dirty="0">
                <a:solidFill>
                  <a:schemeClr val="accent1"/>
                </a:solidFill>
                <a:latin typeface="+mj-lt"/>
              </a:rPr>
              <a:t> lumbar spine, sacrum, R 3</a:t>
            </a:r>
            <a:r>
              <a:rPr lang="en-US" baseline="30000" dirty="0">
                <a:solidFill>
                  <a:schemeClr val="accent1"/>
                </a:solidFill>
                <a:latin typeface="+mj-lt"/>
              </a:rPr>
              <a:t>rd</a:t>
            </a:r>
            <a:r>
              <a:rPr lang="en-US" dirty="0">
                <a:solidFill>
                  <a:schemeClr val="accent1"/>
                </a:solidFill>
                <a:latin typeface="+mj-lt"/>
              </a:rPr>
              <a:t> and 4</a:t>
            </a:r>
            <a:r>
              <a:rPr lang="en-US" baseline="30000" dirty="0">
                <a:solidFill>
                  <a:schemeClr val="accent1"/>
                </a:solidFill>
                <a:latin typeface="+mj-lt"/>
              </a:rPr>
              <a:t>th</a:t>
            </a:r>
            <a:r>
              <a:rPr lang="en-US" dirty="0">
                <a:solidFill>
                  <a:schemeClr val="accent1"/>
                </a:solidFill>
                <a:latin typeface="+mj-lt"/>
              </a:rPr>
              <a:t> ribs, sternum, and left </a:t>
            </a:r>
            <a:r>
              <a:rPr lang="en-US" dirty="0" smtClean="0">
                <a:solidFill>
                  <a:schemeClr val="accent1"/>
                </a:solidFill>
                <a:latin typeface="+mj-lt"/>
              </a:rPr>
              <a:t>mandible. It was subsequently discovered Dr. B failed to fully enucleate the lesion 8 years prior.</a:t>
            </a:r>
            <a:endParaRPr lang="en-US" sz="1800" dirty="0">
              <a:solidFill>
                <a:schemeClr val="accent1"/>
              </a:solidFill>
              <a:latin typeface="+mj-lt"/>
            </a:endParaRPr>
          </a:p>
        </p:txBody>
      </p:sp>
    </p:spTree>
    <p:custDataLst>
      <p:tags r:id="rId1"/>
    </p:custDataLst>
    <p:extLst>
      <p:ext uri="{BB962C8B-B14F-4D97-AF65-F5344CB8AC3E}">
        <p14:creationId xmlns:p14="http://schemas.microsoft.com/office/powerpoint/2010/main" val="130187012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a:t>
            </a:r>
            <a:r>
              <a:rPr lang="en-US" dirty="0">
                <a:solidFill>
                  <a:srgbClr val="002F6B"/>
                </a:solidFill>
                <a:latin typeface="Arial" panose="020B0604020202020204" pitchFamily="34" charset="0"/>
              </a:rPr>
              <a:t>8</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61</a:t>
            </a:fld>
            <a:endParaRPr lang="en-US" dirty="0"/>
          </a:p>
        </p:txBody>
      </p:sp>
      <p:grpSp>
        <p:nvGrpSpPr>
          <p:cNvPr id="5" name="Group 4"/>
          <p:cNvGrpSpPr/>
          <p:nvPr/>
        </p:nvGrpSpPr>
        <p:grpSpPr>
          <a:xfrm>
            <a:off x="328946" y="1568201"/>
            <a:ext cx="5038058" cy="4388902"/>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9" name="Rounded Rectangle 8"/>
          <p:cNvSpPr/>
          <p:nvPr/>
        </p:nvSpPr>
        <p:spPr>
          <a:xfrm>
            <a:off x="6310646" y="925947"/>
            <a:ext cx="5038058" cy="2992667"/>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Rectangle 10"/>
          <p:cNvSpPr/>
          <p:nvPr/>
        </p:nvSpPr>
        <p:spPr>
          <a:xfrm>
            <a:off x="681370" y="2192192"/>
            <a:ext cx="4157329" cy="646331"/>
          </a:xfrm>
          <a:prstGeom prst="rect">
            <a:avLst/>
          </a:prstGeom>
        </p:spPr>
        <p:txBody>
          <a:bodyPr wrap="square">
            <a:spAutoFit/>
          </a:bodyPr>
          <a:lstStyle/>
          <a:p>
            <a:pPr algn="just"/>
            <a:endParaRPr lang="en-US" dirty="0" smtClean="0">
              <a:solidFill>
                <a:schemeClr val="bg1"/>
              </a:solidFill>
              <a:latin typeface="+mj-lt"/>
              <a:ea typeface="Calibri" panose="020F0502020204030204" pitchFamily="34" charset="0"/>
            </a:endParaRPr>
          </a:p>
          <a:p>
            <a:pPr algn="just"/>
            <a:endParaRPr lang="en-US" dirty="0">
              <a:solidFill>
                <a:schemeClr val="bg1"/>
              </a:solidFill>
              <a:latin typeface="+mj-lt"/>
            </a:endParaRPr>
          </a:p>
        </p:txBody>
      </p:sp>
      <p:sp>
        <p:nvSpPr>
          <p:cNvPr id="12" name="Rectangle 11"/>
          <p:cNvSpPr/>
          <p:nvPr/>
        </p:nvSpPr>
        <p:spPr>
          <a:xfrm>
            <a:off x="481012" y="1893856"/>
            <a:ext cx="4733925" cy="4170372"/>
          </a:xfrm>
          <a:prstGeom prst="rect">
            <a:avLst/>
          </a:prstGeom>
        </p:spPr>
        <p:txBody>
          <a:bodyPr wrap="square">
            <a:spAutoFit/>
          </a:bodyPr>
          <a:lstStyle/>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Yes, the patient was </a:t>
            </a:r>
            <a:r>
              <a:rPr lang="en-US" sz="2000" dirty="0" err="1" smtClean="0">
                <a:solidFill>
                  <a:schemeClr val="bg1"/>
                </a:solidFill>
                <a:latin typeface="Arial" panose="020B0604020202020204" pitchFamily="34" charset="0"/>
                <a:ea typeface="Tahoma" panose="020B0604030504040204" pitchFamily="34" charset="0"/>
                <a:cs typeface="Arial" panose="020B0604020202020204" pitchFamily="34" charset="0"/>
              </a:rPr>
              <a:t>nonadherent</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in that he failed to follow-up . . . </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 . But Dr. B's office failed to have a system in place where they called the patient to schedule a follow-up appointment for the patient. </a:t>
            </a:r>
          </a:p>
          <a:p>
            <a:pPr algn="just" defTabSz="1066800">
              <a:spcBef>
                <a:spcPct val="0"/>
              </a:spcBef>
              <a:spcAft>
                <a:spcPts val="600"/>
              </a:spcAft>
            </a:pPr>
            <a:endPar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Further, Dr. B's office needed to explain to the patient </a:t>
            </a:r>
            <a:r>
              <a:rPr lang="en-US" sz="2000" i="1" dirty="0" smtClean="0">
                <a:solidFill>
                  <a:schemeClr val="bg1"/>
                </a:solidFill>
                <a:latin typeface="Arial" panose="020B0604020202020204" pitchFamily="34" charset="0"/>
                <a:ea typeface="Tahoma" panose="020B0604030504040204" pitchFamily="34" charset="0"/>
                <a:cs typeface="Arial" panose="020B0604020202020204" pitchFamily="34" charset="0"/>
              </a:rPr>
              <a:t>why</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follow-up, in his case, was important.</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
        <p:nvSpPr>
          <p:cNvPr id="13" name="Rounded Rectangle 12"/>
          <p:cNvSpPr/>
          <p:nvPr/>
        </p:nvSpPr>
        <p:spPr>
          <a:xfrm>
            <a:off x="6310646" y="4233078"/>
            <a:ext cx="5038058" cy="1724025"/>
          </a:xfrm>
          <a:prstGeom prst="roundRect">
            <a:avLst/>
          </a:prstGeom>
          <a:solidFill>
            <a:schemeClr val="bg2">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a:lstStyle/>
          <a:p>
            <a:endParaRPr lang="en-US" dirty="0" smtClean="0"/>
          </a:p>
          <a:p>
            <a:pPr algn="just"/>
            <a:r>
              <a:rPr lang="en-US" dirty="0" smtClean="0"/>
              <a:t>Further, Dr. B's office </a:t>
            </a:r>
            <a:r>
              <a:rPr lang="en-US" i="1" dirty="0" smtClean="0"/>
              <a:t>did</a:t>
            </a:r>
            <a:r>
              <a:rPr lang="en-US" dirty="0" smtClean="0"/>
              <a:t> receive the pathology report, indicating the lesion was malignant . . . . Dr. B's office received a fax of the report, and failed to alert Dr. B.</a:t>
            </a:r>
          </a:p>
        </p:txBody>
      </p:sp>
      <p:sp>
        <p:nvSpPr>
          <p:cNvPr id="15" name="Rectangle 14"/>
          <p:cNvSpPr/>
          <p:nvPr/>
        </p:nvSpPr>
        <p:spPr>
          <a:xfrm>
            <a:off x="6462712" y="1568200"/>
            <a:ext cx="4733925" cy="1708160"/>
          </a:xfrm>
          <a:prstGeom prst="rect">
            <a:avLst/>
          </a:prstGeom>
        </p:spPr>
        <p:txBody>
          <a:bodyPr wrap="square">
            <a:spAutoFit/>
          </a:bodyPr>
          <a:lstStyle/>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Dr. B did not have a system in place that would have alerted him to the fact that he was awaiting a pathology report, and needed to follow-up with the patient.</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41829026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A135043-C596-1A48-8BDA-03EB29A64DF4}" type="slidenum">
              <a:rPr lang="en-US" smtClean="0"/>
              <a:t>62</a:t>
            </a:fld>
            <a:endParaRPr lang="en-US" dirty="0"/>
          </a:p>
        </p:txBody>
      </p:sp>
      <p:sp>
        <p:nvSpPr>
          <p:cNvPr id="5" name="Title 2"/>
          <p:cNvSpPr>
            <a:spLocks noGrp="1"/>
          </p:cNvSpPr>
          <p:nvPr>
            <p:ph type="title"/>
          </p:nvPr>
        </p:nvSpPr>
        <p:spPr>
          <a:xfrm>
            <a:off x="414731" y="153857"/>
            <a:ext cx="11058132" cy="709743"/>
          </a:xfrm>
        </p:spPr>
        <p:txBody>
          <a:bodyPr/>
          <a:lstStyle/>
          <a:p>
            <a:r>
              <a:rPr lang="en-US" dirty="0" err="1" smtClean="0"/>
              <a:t>Nonadherent</a:t>
            </a:r>
            <a:r>
              <a:rPr lang="en-US" dirty="0" smtClean="0"/>
              <a:t> patients—risk considerations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6645690"/>
              </p:ext>
            </p:extLst>
          </p:nvPr>
        </p:nvGraphicFramePr>
        <p:xfrm>
          <a:off x="727075" y="863600"/>
          <a:ext cx="10745788"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30991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141306"/>
            <a:ext cx="11058132" cy="1021288"/>
          </a:xfrm>
        </p:spPr>
        <p:txBody>
          <a:bodyPr/>
          <a:lstStyle/>
          <a:p>
            <a:r>
              <a:rPr lang="en-US" dirty="0" err="1" smtClean="0"/>
              <a:t>Nonadherent</a:t>
            </a:r>
            <a:r>
              <a:rPr lang="en-US" dirty="0" smtClean="0"/>
              <a:t> Patients—unique patient situations </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63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8549430"/>
              </p:ext>
            </p:extLst>
          </p:nvPr>
        </p:nvGraphicFramePr>
        <p:xfrm>
          <a:off x="727075" y="1346200"/>
          <a:ext cx="10745788"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449982908"/>
              </p:ext>
            </p:extLst>
          </p:nvPr>
        </p:nvGraphicFramePr>
        <p:xfrm>
          <a:off x="548833" y="992458"/>
          <a:ext cx="11182250" cy="42932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9" name="Group 8"/>
          <p:cNvGrpSpPr/>
          <p:nvPr/>
        </p:nvGrpSpPr>
        <p:grpSpPr>
          <a:xfrm>
            <a:off x="493104" y="1033529"/>
            <a:ext cx="11293708" cy="823680"/>
            <a:chOff x="0" y="1651"/>
            <a:chExt cx="11293708" cy="823680"/>
          </a:xfrm>
        </p:grpSpPr>
        <p:sp>
          <p:nvSpPr>
            <p:cNvPr id="10" name="Rounded Rectangle 9"/>
            <p:cNvSpPr/>
            <p:nvPr/>
          </p:nvSpPr>
          <p:spPr>
            <a:xfrm>
              <a:off x="0" y="1651"/>
              <a:ext cx="11293708" cy="8236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ounded Rectangle 4"/>
            <p:cNvSpPr txBox="1"/>
            <p:nvPr/>
          </p:nvSpPr>
          <p:spPr>
            <a:xfrm>
              <a:off x="40209" y="41860"/>
              <a:ext cx="11213290" cy="743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200" kern="1200" dirty="0" smtClean="0"/>
                <a:t>Why ar</a:t>
              </a:r>
              <a:r>
                <a:rPr lang="en-US" sz="2200" dirty="0" smtClean="0"/>
                <a:t>e some patients </a:t>
              </a:r>
              <a:r>
                <a:rPr lang="en-US" sz="2200" dirty="0" err="1" smtClean="0"/>
                <a:t>nonadherent</a:t>
              </a:r>
              <a:r>
                <a:rPr lang="en-US" sz="2200" dirty="0" smtClean="0"/>
                <a:t>? </a:t>
              </a:r>
              <a:endParaRPr lang="en-US" sz="2200" kern="1200" dirty="0"/>
            </a:p>
          </p:txBody>
        </p:sp>
      </p:grpSp>
      <p:sp>
        <p:nvSpPr>
          <p:cNvPr id="12" name="TextBox 11"/>
          <p:cNvSpPr txBox="1"/>
          <p:nvPr/>
        </p:nvSpPr>
        <p:spPr>
          <a:xfrm>
            <a:off x="671346" y="2032718"/>
            <a:ext cx="10745788" cy="3388620"/>
          </a:xfrm>
          <a:prstGeom prst="rect">
            <a:avLst/>
          </a:prstGeom>
          <a:noFill/>
        </p:spPr>
        <p:txBody>
          <a:bodyPr wrap="square" rtlCol="0">
            <a:spAutoFit/>
          </a:bodyPr>
          <a:lstStyle/>
          <a:p>
            <a:pPr marL="285750" indent="-285750" fontAlgn="base">
              <a:buFont typeface="Arial" panose="020B0604020202020204" pitchFamily="34" charset="0"/>
              <a:buChar char="•"/>
            </a:pPr>
            <a:r>
              <a:rPr lang="en-US" sz="2200" dirty="0" smtClean="0">
                <a:solidFill>
                  <a:schemeClr val="accent1"/>
                </a:solidFill>
              </a:rPr>
              <a:t>Health Literacy, in general </a:t>
            </a:r>
          </a:p>
          <a:p>
            <a:pPr marL="285750" indent="-285750" fontAlgn="base">
              <a:buFont typeface="Arial" panose="020B0604020202020204" pitchFamily="34" charset="0"/>
              <a:buChar char="•"/>
            </a:pPr>
            <a:endParaRPr lang="en-US" sz="2200" dirty="0">
              <a:solidFill>
                <a:schemeClr val="accent1"/>
              </a:solidFill>
            </a:endParaRPr>
          </a:p>
          <a:p>
            <a:pPr marL="285750" indent="-285750" fontAlgn="base">
              <a:buFont typeface="Arial" panose="020B0604020202020204" pitchFamily="34" charset="0"/>
              <a:buChar char="•"/>
            </a:pPr>
            <a:r>
              <a:rPr lang="en-US" sz="2200" dirty="0" smtClean="0">
                <a:solidFill>
                  <a:schemeClr val="accent1"/>
                </a:solidFill>
              </a:rPr>
              <a:t>Lack </a:t>
            </a:r>
            <a:r>
              <a:rPr lang="en-US" sz="2200" dirty="0">
                <a:solidFill>
                  <a:schemeClr val="accent1"/>
                </a:solidFill>
              </a:rPr>
              <a:t>of understanding about their diagnosis and treatment </a:t>
            </a:r>
          </a:p>
          <a:p>
            <a:pPr marL="285750" indent="-285750" fontAlgn="base">
              <a:buFont typeface="Arial" panose="020B0604020202020204" pitchFamily="34" charset="0"/>
              <a:buChar char="•"/>
            </a:pPr>
            <a:endParaRPr lang="en-US" sz="2200" dirty="0" smtClean="0">
              <a:solidFill>
                <a:schemeClr val="accent1"/>
              </a:solidFill>
            </a:endParaRPr>
          </a:p>
          <a:p>
            <a:pPr marL="285750" indent="-285750" fontAlgn="base">
              <a:buFont typeface="Arial" panose="020B0604020202020204" pitchFamily="34" charset="0"/>
              <a:buChar char="•"/>
            </a:pPr>
            <a:r>
              <a:rPr lang="en-US" sz="2200" dirty="0" smtClean="0">
                <a:solidFill>
                  <a:schemeClr val="accent1"/>
                </a:solidFill>
              </a:rPr>
              <a:t>Socioeconomic </a:t>
            </a:r>
            <a:r>
              <a:rPr lang="en-US" sz="2200" dirty="0">
                <a:solidFill>
                  <a:schemeClr val="accent1"/>
                </a:solidFill>
              </a:rPr>
              <a:t>challenges and cost </a:t>
            </a:r>
            <a:r>
              <a:rPr lang="en-US" sz="2200" dirty="0" smtClean="0">
                <a:solidFill>
                  <a:schemeClr val="accent1"/>
                </a:solidFill>
              </a:rPr>
              <a:t>concerns</a:t>
            </a:r>
          </a:p>
          <a:p>
            <a:pPr marL="285750" indent="-285750" fontAlgn="base">
              <a:buFont typeface="Arial" panose="020B0604020202020204" pitchFamily="34" charset="0"/>
              <a:buChar char="•"/>
            </a:pPr>
            <a:endParaRPr lang="en-US" sz="2200" dirty="0" smtClean="0">
              <a:solidFill>
                <a:schemeClr val="accent1"/>
              </a:solidFill>
            </a:endParaRPr>
          </a:p>
          <a:p>
            <a:pPr marL="285750" indent="-285750" fontAlgn="base">
              <a:buFont typeface="Arial" panose="020B0604020202020204" pitchFamily="34" charset="0"/>
              <a:buChar char="•"/>
            </a:pPr>
            <a:r>
              <a:rPr lang="en-US" sz="2200" dirty="0" smtClean="0">
                <a:solidFill>
                  <a:schemeClr val="accent1"/>
                </a:solidFill>
              </a:rPr>
              <a:t>Individual </a:t>
            </a:r>
            <a:r>
              <a:rPr lang="en-US" sz="2200" dirty="0">
                <a:solidFill>
                  <a:schemeClr val="accent1"/>
                </a:solidFill>
              </a:rPr>
              <a:t>traits, including memory and other cognitive </a:t>
            </a:r>
            <a:r>
              <a:rPr lang="en-US" sz="2200" dirty="0" smtClean="0">
                <a:solidFill>
                  <a:schemeClr val="accent1"/>
                </a:solidFill>
              </a:rPr>
              <a:t>challenges</a:t>
            </a:r>
          </a:p>
          <a:p>
            <a:pPr fontAlgn="base"/>
            <a:endParaRPr lang="en-US" sz="2200" dirty="0">
              <a:solidFill>
                <a:schemeClr val="accent1"/>
              </a:solidFill>
            </a:endParaRPr>
          </a:p>
          <a:p>
            <a:pPr marL="285750" indent="-285750" fontAlgn="base">
              <a:buFont typeface="Arial" panose="020B0604020202020204" pitchFamily="34" charset="0"/>
              <a:buChar char="•"/>
            </a:pPr>
            <a:r>
              <a:rPr lang="en-US" sz="2200" dirty="0" smtClean="0">
                <a:solidFill>
                  <a:schemeClr val="accent1"/>
                </a:solidFill>
              </a:rPr>
              <a:t>Level communication with healthcare provider about treatment plan </a:t>
            </a:r>
            <a:endParaRPr lang="en-US" sz="2200" dirty="0">
              <a:solidFill>
                <a:schemeClr val="accent1"/>
              </a:solidFill>
            </a:endParaRPr>
          </a:p>
          <a:p>
            <a:pPr algn="l">
              <a:lnSpc>
                <a:spcPct val="90000"/>
              </a:lnSpc>
            </a:pPr>
            <a:endParaRPr lang="en-US" sz="1800" dirty="0" err="1">
              <a:solidFill>
                <a:schemeClr val="tx2"/>
              </a:solidFill>
            </a:endParaRPr>
          </a:p>
        </p:txBody>
      </p:sp>
      <p:grpSp>
        <p:nvGrpSpPr>
          <p:cNvPr id="13" name="Group 12"/>
          <p:cNvGrpSpPr/>
          <p:nvPr/>
        </p:nvGrpSpPr>
        <p:grpSpPr>
          <a:xfrm>
            <a:off x="2783891" y="5403164"/>
            <a:ext cx="6632155" cy="692825"/>
            <a:chOff x="0" y="1651"/>
            <a:chExt cx="11293708" cy="823680"/>
          </a:xfrm>
          <a:solidFill>
            <a:srgbClr val="2496BF"/>
          </a:solidFill>
        </p:grpSpPr>
        <p:sp>
          <p:nvSpPr>
            <p:cNvPr id="14" name="Rounded Rectangle 13"/>
            <p:cNvSpPr/>
            <p:nvPr/>
          </p:nvSpPr>
          <p:spPr>
            <a:xfrm>
              <a:off x="0" y="1651"/>
              <a:ext cx="11293708" cy="8236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Rounded Rectangle 4"/>
            <p:cNvSpPr txBox="1"/>
            <p:nvPr/>
          </p:nvSpPr>
          <p:spPr>
            <a:xfrm>
              <a:off x="40209" y="41860"/>
              <a:ext cx="11213290" cy="7432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200" kern="1200" dirty="0" smtClean="0"/>
                <a:t>Documentation &amp; Communication is </a:t>
              </a:r>
              <a:r>
                <a:rPr lang="en-US" sz="2200" i="1" kern="1200" dirty="0" smtClean="0"/>
                <a:t>Key</a:t>
              </a:r>
              <a:endParaRPr lang="en-US" sz="2200" kern="1200" dirty="0"/>
            </a:p>
          </p:txBody>
        </p:sp>
      </p:grpSp>
    </p:spTree>
    <p:extLst>
      <p:ext uri="{BB962C8B-B14F-4D97-AF65-F5344CB8AC3E}">
        <p14:creationId xmlns:p14="http://schemas.microsoft.com/office/powerpoint/2010/main" val="2380643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Nonadherent</a:t>
            </a:r>
            <a:r>
              <a:rPr lang="en-US" dirty="0"/>
              <a:t> </a:t>
            </a:r>
            <a:r>
              <a:rPr lang="en-US" dirty="0" smtClean="0"/>
              <a:t>Patients—system breakdowns affecting adherence </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64</a:t>
            </a:fld>
            <a:endParaRPr lang="en-US" dirty="0"/>
          </a:p>
        </p:txBody>
      </p:sp>
      <p:graphicFrame>
        <p:nvGraphicFramePr>
          <p:cNvPr id="5" name="Diagram 4"/>
          <p:cNvGraphicFramePr/>
          <p:nvPr>
            <p:extLst>
              <p:ext uri="{D42A27DB-BD31-4B8C-83A1-F6EECF244321}">
                <p14:modId xmlns:p14="http://schemas.microsoft.com/office/powerpoint/2010/main" val="1123311660"/>
              </p:ext>
            </p:extLst>
          </p:nvPr>
        </p:nvGraphicFramePr>
        <p:xfrm>
          <a:off x="548887" y="917251"/>
          <a:ext cx="11293708" cy="5267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2032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st dications</a:t>
            </a:r>
            <a:endParaRPr lang="en-US" dirty="0">
              <a:latin typeface="Arial" panose="020B0604020202020204" pitchFamily="34" charset="0"/>
            </a:endParaRPr>
          </a:p>
        </p:txBody>
      </p:sp>
      <p:graphicFrame>
        <p:nvGraphicFramePr>
          <p:cNvPr id="2" name="Diagram 1"/>
          <p:cNvGraphicFramePr/>
          <p:nvPr>
            <p:extLst/>
          </p:nvPr>
        </p:nvGraphicFramePr>
        <p:xfrm>
          <a:off x="533401" y="1128539"/>
          <a:ext cx="11096624" cy="5129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#9</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65</a:t>
            </a:fld>
            <a:endParaRPr lang="en-US" dirty="0"/>
          </a:p>
        </p:txBody>
      </p:sp>
      <p:grpSp>
        <p:nvGrpSpPr>
          <p:cNvPr id="6" name="Group 5"/>
          <p:cNvGrpSpPr/>
          <p:nvPr/>
        </p:nvGrpSpPr>
        <p:grpSpPr>
          <a:xfrm>
            <a:off x="4542474" y="5814685"/>
            <a:ext cx="2672142" cy="327625"/>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Issues</a:t>
              </a:r>
              <a:endParaRPr lang="en-US" sz="2000" b="1" kern="1200" dirty="0"/>
            </a:p>
          </p:txBody>
        </p:sp>
      </p:grpSp>
      <p:sp>
        <p:nvSpPr>
          <p:cNvPr id="10" name="TextBox 9"/>
          <p:cNvSpPr txBox="1"/>
          <p:nvPr/>
        </p:nvSpPr>
        <p:spPr>
          <a:xfrm>
            <a:off x="2273301" y="1214177"/>
            <a:ext cx="9025320" cy="590931"/>
          </a:xfrm>
          <a:prstGeom prst="rect">
            <a:avLst/>
          </a:prstGeom>
          <a:noFill/>
        </p:spPr>
        <p:txBody>
          <a:bodyPr wrap="square" rtlCol="0">
            <a:spAutoFit/>
          </a:bodyPr>
          <a:lstStyle/>
          <a:p>
            <a:pPr algn="just">
              <a:lnSpc>
                <a:spcPct val="90000"/>
              </a:lnSpc>
            </a:pP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40 YOM,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presented to 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for a </a:t>
            </a:r>
            <a:r>
              <a:rPr lang="en-US" dirty="0" err="1">
                <a:solidFill>
                  <a:schemeClr val="tx2"/>
                </a:solidFill>
                <a:latin typeface="Arial" panose="020B0604020202020204" pitchFamily="34" charset="0"/>
                <a:ea typeface="Tahoma" panose="020B0604030504040204" pitchFamily="34" charset="0"/>
                <a:cs typeface="Arial" panose="020B0604020202020204" pitchFamily="34" charset="0"/>
              </a:rPr>
              <a:t>prophy</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 visit. 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noted a lesion on the inside of A</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's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right cheek, and asked if he had been chewing on it.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denied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this.</a:t>
            </a:r>
            <a:endParaRPr lang="en-US" dirty="0"/>
          </a:p>
        </p:txBody>
      </p:sp>
      <p:sp>
        <p:nvSpPr>
          <p:cNvPr id="12" name="TextBox 11"/>
          <p:cNvSpPr txBox="1"/>
          <p:nvPr/>
        </p:nvSpPr>
        <p:spPr>
          <a:xfrm>
            <a:off x="2273301" y="1906635"/>
            <a:ext cx="9025320" cy="2862322"/>
          </a:xfrm>
          <a:prstGeom prst="rect">
            <a:avLst/>
          </a:prstGeom>
          <a:noFill/>
        </p:spPr>
        <p:txBody>
          <a:bodyPr wrap="square" rtlCol="0">
            <a:spAutoFit/>
          </a:bodyPr>
          <a:lstStyle/>
          <a:p>
            <a:pPr lvl="0" algn="just"/>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Dr. B</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advised A</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he wanted to see him back in 1 month for a recall appointment.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did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not return for 3 months. 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observed there was still a slight abnormality on the inside of the cheek.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Dr. B advised A to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return in 1 month. 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intended to biopsy the area if A</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returned with an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abnormality. </a:t>
            </a:r>
          </a:p>
          <a:p>
            <a:pPr lvl="0" algn="just"/>
            <a:endPar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A</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did not return for 1 year and 7 months.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Dr. B's office did not follow-up with A at any point during his absence to reschedule an appointment, or check up on his status.</a:t>
            </a:r>
          </a:p>
          <a:p>
            <a:pPr lvl="0" algn="just"/>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When A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did return, he complained of pain in his jaw and in his gums. 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observed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a more prominent lesion on the inside of the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A's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cheek, and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performed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a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biopsy.</a:t>
            </a:r>
            <a:endParaRPr lang="en-US" dirty="0"/>
          </a:p>
        </p:txBody>
      </p:sp>
      <p:sp>
        <p:nvSpPr>
          <p:cNvPr id="4" name="TextBox 3"/>
          <p:cNvSpPr txBox="1"/>
          <p:nvPr/>
        </p:nvSpPr>
        <p:spPr>
          <a:xfrm>
            <a:off x="2273301" y="4804376"/>
            <a:ext cx="9199561" cy="1089529"/>
          </a:xfrm>
          <a:prstGeom prst="rect">
            <a:avLst/>
          </a:prstGeom>
          <a:noFill/>
        </p:spPr>
        <p:txBody>
          <a:bodyPr wrap="square" rtlCol="0">
            <a:spAutoFit/>
          </a:bodyPr>
          <a:lstStyle/>
          <a:p>
            <a:pPr algn="just">
              <a:lnSpc>
                <a:spcPct val="90000"/>
              </a:lnSpc>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was diagnosed with squamous cell carcinoma of the jaw, requiring a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hemi-</a:t>
            </a:r>
            <a:r>
              <a:rPr lang="en-US" dirty="0" err="1" smtClean="0">
                <a:solidFill>
                  <a:schemeClr val="tx2"/>
                </a:solidFill>
                <a:latin typeface="Arial" panose="020B0604020202020204" pitchFamily="34" charset="0"/>
                <a:ea typeface="Tahoma" panose="020B0604030504040204" pitchFamily="34" charset="0"/>
                <a:cs typeface="Arial" panose="020B0604020202020204" pitchFamily="34" charset="0"/>
              </a:rPr>
              <a:t>mandibulectomy</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 bone grafting from his leg, chemotherapy, and radiation.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has had two subsequent reoccurrences of his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cancer</a:t>
            </a:r>
            <a:r>
              <a:rPr lang="en-US" dirty="0" smtClean="0">
                <a:solidFill>
                  <a:schemeClr val="tx2"/>
                </a:solidFill>
              </a:rPr>
              <a:t>. He has been advised that a third recurrence would likely be fatal.</a:t>
            </a:r>
            <a:endParaRPr lang="en-US" sz="1800" dirty="0">
              <a:solidFill>
                <a:schemeClr val="tx2"/>
              </a:solidFill>
            </a:endParaRPr>
          </a:p>
        </p:txBody>
      </p:sp>
    </p:spTree>
    <p:custDataLst>
      <p:tags r:id="rId1"/>
    </p:custDataLst>
    <p:extLst>
      <p:ext uri="{BB962C8B-B14F-4D97-AF65-F5344CB8AC3E}">
        <p14:creationId xmlns:p14="http://schemas.microsoft.com/office/powerpoint/2010/main" val="4092420168"/>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a:t>
            </a:r>
            <a:r>
              <a:rPr lang="en-US" dirty="0">
                <a:solidFill>
                  <a:srgbClr val="002F6B"/>
                </a:solidFill>
                <a:latin typeface="Arial" panose="020B0604020202020204" pitchFamily="34" charset="0"/>
              </a:rPr>
              <a:t>9</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66</a:t>
            </a:fld>
            <a:endParaRPr lang="en-US" dirty="0"/>
          </a:p>
        </p:txBody>
      </p:sp>
      <p:grpSp>
        <p:nvGrpSpPr>
          <p:cNvPr id="5" name="Group 4"/>
          <p:cNvGrpSpPr/>
          <p:nvPr/>
        </p:nvGrpSpPr>
        <p:grpSpPr>
          <a:xfrm>
            <a:off x="328946" y="1693632"/>
            <a:ext cx="5038058" cy="3859443"/>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9" name="Rounded Rectangle 8"/>
          <p:cNvSpPr/>
          <p:nvPr/>
        </p:nvSpPr>
        <p:spPr>
          <a:xfrm>
            <a:off x="6310646" y="925947"/>
            <a:ext cx="5038058" cy="2992667"/>
          </a:xfrm>
          <a:prstGeom prst="roundRect">
            <a:avLst/>
          </a:prstGeom>
          <a:solidFill>
            <a:schemeClr val="accent3">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Rectangle 10"/>
          <p:cNvSpPr/>
          <p:nvPr/>
        </p:nvSpPr>
        <p:spPr>
          <a:xfrm>
            <a:off x="681370" y="2192192"/>
            <a:ext cx="4157329" cy="646331"/>
          </a:xfrm>
          <a:prstGeom prst="rect">
            <a:avLst/>
          </a:prstGeom>
        </p:spPr>
        <p:txBody>
          <a:bodyPr wrap="square">
            <a:spAutoFit/>
          </a:bodyPr>
          <a:lstStyle/>
          <a:p>
            <a:pPr algn="just"/>
            <a:endParaRPr lang="en-US" dirty="0" smtClean="0">
              <a:solidFill>
                <a:schemeClr val="bg1"/>
              </a:solidFill>
              <a:latin typeface="+mj-lt"/>
              <a:ea typeface="Calibri" panose="020F0502020204030204" pitchFamily="34" charset="0"/>
            </a:endParaRPr>
          </a:p>
          <a:p>
            <a:pPr algn="just"/>
            <a:endParaRPr lang="en-US" dirty="0">
              <a:solidFill>
                <a:schemeClr val="bg1"/>
              </a:solidFill>
              <a:latin typeface="+mj-lt"/>
            </a:endParaRPr>
          </a:p>
        </p:txBody>
      </p:sp>
      <p:sp>
        <p:nvSpPr>
          <p:cNvPr id="12" name="Rectangle 11"/>
          <p:cNvSpPr/>
          <p:nvPr/>
        </p:nvSpPr>
        <p:spPr>
          <a:xfrm>
            <a:off x="481012" y="1998255"/>
            <a:ext cx="4733925" cy="3554819"/>
          </a:xfrm>
          <a:prstGeom prst="rect">
            <a:avLst/>
          </a:prstGeom>
        </p:spPr>
        <p:txBody>
          <a:bodyPr wrap="square">
            <a:spAutoFit/>
          </a:bodyPr>
          <a:lstStyle/>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Yes, the patient delayed in following up with insured because of travel. </a:t>
            </a:r>
          </a:p>
          <a:p>
            <a:pPr algn="just" defTabSz="1066800">
              <a:spcBef>
                <a:spcPct val="0"/>
              </a:spcBef>
              <a:spcAft>
                <a:spcPts val="600"/>
              </a:spcAft>
            </a:pP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But given the abnormality observed, it was incumbent to the insured to: </a:t>
            </a:r>
          </a:p>
          <a:p>
            <a:pPr marL="285750" indent="-285750" algn="just" defTabSz="1066800">
              <a:spcBef>
                <a:spcPct val="0"/>
              </a:spcBef>
              <a:spcAft>
                <a:spcPts val="600"/>
              </a:spcAft>
              <a:buFont typeface="Arial" panose="020B0604020202020204" pitchFamily="34" charset="0"/>
              <a:buChar char="•"/>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Explain </a:t>
            </a:r>
            <a:r>
              <a:rPr lang="en-US" sz="2000" i="1" dirty="0" smtClean="0">
                <a:solidFill>
                  <a:schemeClr val="bg1"/>
                </a:solidFill>
                <a:latin typeface="Arial" panose="020B0604020202020204" pitchFamily="34" charset="0"/>
                <a:ea typeface="Tahoma" panose="020B0604030504040204" pitchFamily="34" charset="0"/>
                <a:cs typeface="Arial" panose="020B0604020202020204" pitchFamily="34" charset="0"/>
              </a:rPr>
              <a:t>why</a:t>
            </a: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 the patient needed to follow-up, and </a:t>
            </a:r>
          </a:p>
          <a:p>
            <a:pPr marL="285750" indent="-285750" algn="just" defTabSz="1066800">
              <a:spcBef>
                <a:spcPct val="0"/>
              </a:spcBef>
              <a:spcAft>
                <a:spcPts val="600"/>
              </a:spcAft>
              <a:buFont typeface="Arial" panose="020B0604020202020204" pitchFamily="34" charset="0"/>
              <a:buChar char="•"/>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Call the patient when he did not return and advise him to follow-up.</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
        <p:nvSpPr>
          <p:cNvPr id="13" name="Rounded Rectangle 12"/>
          <p:cNvSpPr/>
          <p:nvPr/>
        </p:nvSpPr>
        <p:spPr>
          <a:xfrm>
            <a:off x="6310646" y="4233078"/>
            <a:ext cx="5038058" cy="1724025"/>
          </a:xfrm>
          <a:prstGeom prst="roundRect">
            <a:avLst/>
          </a:prstGeom>
          <a:solidFill>
            <a:schemeClr val="bg2">
              <a:lumMod val="7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a:lstStyle/>
          <a:p>
            <a:endParaRPr lang="en-US" dirty="0" smtClean="0"/>
          </a:p>
          <a:p>
            <a:pPr algn="just"/>
            <a:r>
              <a:rPr lang="en-US" dirty="0" smtClean="0"/>
              <a:t>Had the patient followed-up as necessary, it is likely the lesion could have been resected using less invasive means</a:t>
            </a:r>
          </a:p>
        </p:txBody>
      </p:sp>
      <p:sp>
        <p:nvSpPr>
          <p:cNvPr id="15" name="Rectangle 14"/>
          <p:cNvSpPr/>
          <p:nvPr/>
        </p:nvSpPr>
        <p:spPr>
          <a:xfrm>
            <a:off x="6462712" y="1568200"/>
            <a:ext cx="4733925" cy="1708160"/>
          </a:xfrm>
          <a:prstGeom prst="rect">
            <a:avLst/>
          </a:prstGeom>
        </p:spPr>
        <p:txBody>
          <a:bodyPr wrap="square">
            <a:spAutoFit/>
          </a:bodyPr>
          <a:lstStyle/>
          <a:p>
            <a:pPr algn="just" defTabSz="1066800">
              <a:spcBef>
                <a:spcPct val="0"/>
              </a:spcBef>
              <a:spcAft>
                <a:spcPts val="600"/>
              </a:spcAft>
            </a:pPr>
            <a:r>
              <a:rPr lang="en-US" sz="2000" dirty="0" smtClean="0">
                <a:solidFill>
                  <a:schemeClr val="bg1"/>
                </a:solidFill>
                <a:latin typeface="Arial" panose="020B0604020202020204" pitchFamily="34" charset="0"/>
                <a:ea typeface="Tahoma" panose="020B0604030504040204" pitchFamily="34" charset="0"/>
                <a:cs typeface="Arial" panose="020B0604020202020204" pitchFamily="34" charset="0"/>
              </a:rPr>
              <a:t>No documented instances by insured or his staff to follow-up with the patient when he missed his subsequent appointments. </a:t>
            </a:r>
          </a:p>
          <a:p>
            <a:pPr marL="285750" indent="-285750" algn="just" defTabSz="1066800">
              <a:spcBef>
                <a:spcPct val="0"/>
              </a:spcBef>
              <a:spcAft>
                <a:spcPts val="600"/>
              </a:spcAft>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34899271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t>
            </a:r>
            <a:r>
              <a:rPr lang="en-US" dirty="0" smtClean="0"/>
              <a:t>Strategies—patient-focused approaches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67</a:t>
            </a:fld>
            <a:endParaRPr lang="en-US" dirty="0"/>
          </a:p>
        </p:txBody>
      </p:sp>
      <p:graphicFrame>
        <p:nvGraphicFramePr>
          <p:cNvPr id="5" name="Diagram 4"/>
          <p:cNvGraphicFramePr/>
          <p:nvPr>
            <p:extLst>
              <p:ext uri="{D42A27DB-BD31-4B8C-83A1-F6EECF244321}">
                <p14:modId xmlns:p14="http://schemas.microsoft.com/office/powerpoint/2010/main" val="3687276645"/>
              </p:ext>
            </p:extLst>
          </p:nvPr>
        </p:nvGraphicFramePr>
        <p:xfrm>
          <a:off x="526585" y="953842"/>
          <a:ext cx="67105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5241" y="1672683"/>
            <a:ext cx="4696759" cy="3438408"/>
          </a:xfrm>
          <a:prstGeom prst="rect">
            <a:avLst/>
          </a:prstGeom>
        </p:spPr>
      </p:pic>
    </p:spTree>
    <p:extLst>
      <p:ext uri="{BB962C8B-B14F-4D97-AF65-F5344CB8AC3E}">
        <p14:creationId xmlns:p14="http://schemas.microsoft.com/office/powerpoint/2010/main" val="4187173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Selection—systems-focused approaches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68</a:t>
            </a:fld>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958551955"/>
              </p:ext>
            </p:extLst>
          </p:nvPr>
        </p:nvGraphicFramePr>
        <p:xfrm>
          <a:off x="727075" y="863600"/>
          <a:ext cx="8804852"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56240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39284"/>
            <a:ext cx="12191999" cy="537385"/>
          </a:xfrm>
        </p:spPr>
        <p:txBody>
          <a:bodyPr/>
          <a:lstStyle/>
          <a:p>
            <a:r>
              <a:rPr lang="en-US" dirty="0" smtClean="0"/>
              <a:t>Disruptive / Abusive Patients</a:t>
            </a:r>
            <a:endParaRPr lang="en-US" dirty="0"/>
          </a:p>
        </p:txBody>
      </p:sp>
    </p:spTree>
    <p:custDataLst>
      <p:tags r:id="rId1"/>
    </p:custDataLst>
    <p:extLst>
      <p:ext uri="{BB962C8B-B14F-4D97-AF65-F5344CB8AC3E}">
        <p14:creationId xmlns:p14="http://schemas.microsoft.com/office/powerpoint/2010/main" val="212532063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509194"/>
            <a:ext cx="11058132" cy="709743"/>
          </a:xfrm>
        </p:spPr>
        <p:txBody>
          <a:bodyPr/>
          <a:lstStyle/>
          <a:p>
            <a:r>
              <a:rPr lang="en-US" dirty="0" smtClean="0"/>
              <a:t>Who or What Determines the Standard of Care?</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7</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just">
              <a:buNone/>
            </a:pPr>
            <a:endParaRPr lang="en-US" dirty="0" smtClean="0"/>
          </a:p>
          <a:p>
            <a:pPr marL="0" indent="0" algn="ctr">
              <a:buNone/>
            </a:pPr>
            <a:endParaRPr lang="en-US" sz="2800" dirty="0" smtClean="0"/>
          </a:p>
          <a:p>
            <a:pPr marL="0" indent="0" algn="ctr">
              <a:buNone/>
            </a:pP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372" y="247914"/>
            <a:ext cx="6174558" cy="6174558"/>
          </a:xfrm>
          <a:prstGeom prst="rect">
            <a:avLst/>
          </a:prstGeom>
        </p:spPr>
      </p:pic>
    </p:spTree>
    <p:extLst>
      <p:ext uri="{BB962C8B-B14F-4D97-AF65-F5344CB8AC3E}">
        <p14:creationId xmlns:p14="http://schemas.microsoft.com/office/powerpoint/2010/main" val="8636108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st dications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011550143"/>
              </p:ext>
            </p:extLst>
          </p:nvPr>
        </p:nvGraphicFramePr>
        <p:xfrm>
          <a:off x="533401" y="1128539"/>
          <a:ext cx="11096624" cy="5129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#10</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70</a:t>
            </a:fld>
            <a:endParaRPr lang="en-US" dirty="0"/>
          </a:p>
        </p:txBody>
      </p:sp>
      <p:grpSp>
        <p:nvGrpSpPr>
          <p:cNvPr id="6" name="Group 5"/>
          <p:cNvGrpSpPr/>
          <p:nvPr/>
        </p:nvGrpSpPr>
        <p:grpSpPr>
          <a:xfrm>
            <a:off x="4542474" y="5757725"/>
            <a:ext cx="2919872" cy="408923"/>
            <a:chOff x="0" y="13678"/>
            <a:chExt cx="2887577" cy="1155030"/>
          </a:xfrm>
        </p:grpSpPr>
        <p:sp>
          <p:nvSpPr>
            <p:cNvPr id="7" name="Rectangle 6"/>
            <p:cNvSpPr/>
            <p:nvPr/>
          </p:nvSpPr>
          <p:spPr>
            <a:xfrm>
              <a:off x="0" y="13678"/>
              <a:ext cx="2887577" cy="115503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p:cNvSpPr txBox="1"/>
            <p:nvPr/>
          </p:nvSpPr>
          <p:spPr>
            <a:xfrm>
              <a:off x="0" y="13678"/>
              <a:ext cx="2887577" cy="1155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Issues?</a:t>
              </a:r>
              <a:endParaRPr lang="en-US" sz="2000" b="1" kern="1200" dirty="0"/>
            </a:p>
          </p:txBody>
        </p:sp>
      </p:grpSp>
      <p:sp>
        <p:nvSpPr>
          <p:cNvPr id="10" name="TextBox 9"/>
          <p:cNvSpPr txBox="1"/>
          <p:nvPr/>
        </p:nvSpPr>
        <p:spPr>
          <a:xfrm>
            <a:off x="2273301" y="1253800"/>
            <a:ext cx="9025320" cy="590931"/>
          </a:xfrm>
          <a:prstGeom prst="rect">
            <a:avLst/>
          </a:prstGeom>
          <a:noFill/>
        </p:spPr>
        <p:txBody>
          <a:bodyPr wrap="square" rtlCol="0">
            <a:spAutoFit/>
          </a:bodyPr>
          <a:lstStyle/>
          <a:p>
            <a:pPr>
              <a:lnSpc>
                <a:spcPct val="90000"/>
              </a:lnSpc>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67 YOF, A, with poor dentition and broken bridges consulted with insured, Dr. B, a young dentist, for restoration plan.</a:t>
            </a:r>
            <a:endParaRPr lang="en-US" dirty="0"/>
          </a:p>
        </p:txBody>
      </p:sp>
      <p:sp>
        <p:nvSpPr>
          <p:cNvPr id="12" name="TextBox 11"/>
          <p:cNvSpPr txBox="1"/>
          <p:nvPr/>
        </p:nvSpPr>
        <p:spPr>
          <a:xfrm>
            <a:off x="2273302" y="1969992"/>
            <a:ext cx="9025320" cy="2862322"/>
          </a:xfrm>
          <a:prstGeom prst="rect">
            <a:avLst/>
          </a:prstGeom>
          <a:noFill/>
        </p:spPr>
        <p:txBody>
          <a:bodyPr wrap="square" rtlCol="0">
            <a:spAutoFit/>
          </a:bodyPr>
          <a:lstStyle/>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Dr. B sees A for an initial appointment. During the appointment, A is standoffish and speaks condescendingly about her prior dentist. Dr. B completes a full mouth assessment of A, and begins to prepare both a plan for dealing with A's immediate dental needs, as well as her restoration options. </a:t>
            </a:r>
          </a:p>
          <a:p>
            <a:pPr lvl="0" algn="just">
              <a:spcAft>
                <a:spcPts val="0"/>
              </a:spcAft>
            </a:pP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Dr. B determines that #3 needs an immediate filling. A consents to the procedure. Dr. B administers a mandibular nerve block. </a:t>
            </a:r>
          </a:p>
          <a:p>
            <a:pPr lvl="0" algn="just">
              <a:spcAft>
                <a:spcPts val="0"/>
              </a:spcAft>
            </a:pPr>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lvl="0" algn="just">
              <a:spcAft>
                <a:spcPts val="0"/>
              </a:spcAft>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While waiting for A to get numb, A remarks "who is your professional liability carrier? Just in case something goes wrong, I want to know who to sue."</a:t>
            </a:r>
          </a:p>
        </p:txBody>
      </p:sp>
      <p:sp>
        <p:nvSpPr>
          <p:cNvPr id="4" name="TextBox 3"/>
          <p:cNvSpPr txBox="1"/>
          <p:nvPr/>
        </p:nvSpPr>
        <p:spPr>
          <a:xfrm>
            <a:off x="2273302" y="4917495"/>
            <a:ext cx="9199559" cy="840230"/>
          </a:xfrm>
          <a:prstGeom prst="rect">
            <a:avLst/>
          </a:prstGeom>
          <a:noFill/>
        </p:spPr>
        <p:txBody>
          <a:bodyPr wrap="square" rtlCol="0">
            <a:spAutoFit/>
          </a:bodyPr>
          <a:lstStyle/>
          <a:p>
            <a:pPr algn="l">
              <a:lnSpc>
                <a:spcPct val="90000"/>
              </a:lnSpc>
            </a:pPr>
            <a:r>
              <a:rPr lang="en-US" sz="1800" dirty="0" smtClean="0">
                <a:solidFill>
                  <a:schemeClr val="tx2"/>
                </a:solidFill>
              </a:rPr>
              <a:t>Dr. B, unnerved by A's statement, advises A that she no longer feels comfortable treating her. She advises A's initial exam will be free, but she will not render any further treatment. A sues, alleging battery, and abandonment. </a:t>
            </a:r>
            <a:endParaRPr lang="en-US" sz="1800" dirty="0">
              <a:solidFill>
                <a:schemeClr val="tx2"/>
              </a:solidFill>
            </a:endParaRPr>
          </a:p>
        </p:txBody>
      </p:sp>
    </p:spTree>
    <p:custDataLst>
      <p:tags r:id="rId1"/>
    </p:custDataLst>
    <p:extLst>
      <p:ext uri="{BB962C8B-B14F-4D97-AF65-F5344CB8AC3E}">
        <p14:creationId xmlns:p14="http://schemas.microsoft.com/office/powerpoint/2010/main" val="617141406"/>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Disruptive/Abusive Patients</a:t>
            </a:r>
          </a:p>
        </p:txBody>
      </p:sp>
      <p:sp>
        <p:nvSpPr>
          <p:cNvPr id="3" name="Slide Number Placeholder 2"/>
          <p:cNvSpPr>
            <a:spLocks noGrp="1"/>
          </p:cNvSpPr>
          <p:nvPr>
            <p:ph type="sldNum" sz="quarter" idx="12"/>
          </p:nvPr>
        </p:nvSpPr>
        <p:spPr/>
        <p:txBody>
          <a:bodyPr/>
          <a:lstStyle/>
          <a:p>
            <a:fld id="{DA135043-C596-1A48-8BDA-03EB29A64DF4}" type="slidenum">
              <a:rPr lang="en-US" smtClean="0"/>
              <a:t>71</a:t>
            </a:fld>
            <a:endParaRPr lang="en-US" dirty="0"/>
          </a:p>
        </p:txBody>
      </p:sp>
      <p:graphicFrame>
        <p:nvGraphicFramePr>
          <p:cNvPr id="5" name="Content Placeholder 5"/>
          <p:cNvGraphicFramePr>
            <a:graphicFrameLocks noGrp="1"/>
          </p:cNvGraphicFramePr>
          <p:nvPr>
            <p:ph idx="1"/>
            <p:extLst/>
          </p:nvPr>
        </p:nvGraphicFramePr>
        <p:xfrm>
          <a:off x="727075" y="863600"/>
          <a:ext cx="8804852"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6966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386578"/>
            <a:ext cx="11058132" cy="709743"/>
          </a:xfrm>
        </p:spPr>
        <p:txBody>
          <a:bodyPr/>
          <a:lstStyle/>
          <a:p>
            <a:r>
              <a:rPr lang="en-US" dirty="0" smtClean="0"/>
              <a:t>Risk Techniques—De-Escalation—2 Time Frames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72</a:t>
            </a:fld>
            <a:endParaRPr lang="en-US" dirty="0"/>
          </a:p>
        </p:txBody>
      </p:sp>
      <p:grpSp>
        <p:nvGrpSpPr>
          <p:cNvPr id="5" name="Group 4"/>
          <p:cNvGrpSpPr/>
          <p:nvPr/>
        </p:nvGrpSpPr>
        <p:grpSpPr>
          <a:xfrm>
            <a:off x="986189" y="1839075"/>
            <a:ext cx="4317536" cy="3354405"/>
            <a:chOff x="0" y="140476"/>
            <a:chExt cx="5038058" cy="2156284"/>
          </a:xfrm>
        </p:grpSpPr>
        <p:sp>
          <p:nvSpPr>
            <p:cNvPr id="6" name="Rounded Rectangle 5"/>
            <p:cNvSpPr/>
            <p:nvPr/>
          </p:nvSpPr>
          <p:spPr>
            <a:xfrm>
              <a:off x="0" y="140476"/>
              <a:ext cx="5038058" cy="2156284"/>
            </a:xfrm>
            <a:prstGeom prst="round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grpSp>
        <p:nvGrpSpPr>
          <p:cNvPr id="9" name="Group 8"/>
          <p:cNvGrpSpPr/>
          <p:nvPr/>
        </p:nvGrpSpPr>
        <p:grpSpPr>
          <a:xfrm>
            <a:off x="6820199" y="1827726"/>
            <a:ext cx="4317536" cy="3354405"/>
            <a:chOff x="0" y="140476"/>
            <a:chExt cx="5038058" cy="2156284"/>
          </a:xfrm>
        </p:grpSpPr>
        <p:sp>
          <p:nvSpPr>
            <p:cNvPr id="10" name="Rounded Rectangle 9"/>
            <p:cNvSpPr/>
            <p:nvPr/>
          </p:nvSpPr>
          <p:spPr>
            <a:xfrm>
              <a:off x="0" y="140476"/>
              <a:ext cx="5038058" cy="2156284"/>
            </a:xfrm>
            <a:prstGeom prst="roundRect">
              <a:avLst/>
            </a:prstGeom>
            <a:solidFill>
              <a:schemeClr val="accent2">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grpSp>
        <p:nvGrpSpPr>
          <p:cNvPr id="14" name="Group 13"/>
          <p:cNvGrpSpPr/>
          <p:nvPr/>
        </p:nvGrpSpPr>
        <p:grpSpPr>
          <a:xfrm>
            <a:off x="986189" y="1776274"/>
            <a:ext cx="4317536" cy="1155454"/>
            <a:chOff x="0" y="140476"/>
            <a:chExt cx="5038058" cy="2156284"/>
          </a:xfrm>
        </p:grpSpPr>
        <p:sp>
          <p:nvSpPr>
            <p:cNvPr id="17" name="Rounded Rectangle 16"/>
            <p:cNvSpPr/>
            <p:nvPr/>
          </p:nvSpPr>
          <p:spPr>
            <a:xfrm>
              <a:off x="0" y="140476"/>
              <a:ext cx="5038058" cy="2156284"/>
            </a:xfrm>
            <a:prstGeom prst="roundRect">
              <a:avLst/>
            </a:prstGeom>
            <a:solidFill>
              <a:schemeClr val="accent2">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8" name="Rounded Rectangle 4"/>
            <p:cNvSpPr txBox="1"/>
            <p:nvPr/>
          </p:nvSpPr>
          <p:spPr>
            <a:xfrm>
              <a:off x="105261" y="245737"/>
              <a:ext cx="4827536" cy="1945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100000"/>
                </a:lnSpc>
                <a:spcBef>
                  <a:spcPct val="0"/>
                </a:spcBef>
                <a:spcAft>
                  <a:spcPts val="600"/>
                </a:spcAft>
              </a:pPr>
              <a:endParaRPr lang="en-US" sz="2400" kern="1200" dirty="0">
                <a:latin typeface="Arial" panose="020B0604020202020204" pitchFamily="34" charset="0"/>
                <a:ea typeface="Tahoma" panose="020B0604030504040204" pitchFamily="34" charset="0"/>
                <a:cs typeface="Arial" panose="020B0604020202020204" pitchFamily="34" charset="0"/>
              </a:endParaRPr>
            </a:p>
          </p:txBody>
        </p:sp>
      </p:grpSp>
      <p:sp>
        <p:nvSpPr>
          <p:cNvPr id="21" name="Rounded Rectangle 20"/>
          <p:cNvSpPr/>
          <p:nvPr/>
        </p:nvSpPr>
        <p:spPr>
          <a:xfrm>
            <a:off x="6820199" y="1846819"/>
            <a:ext cx="4317536" cy="1155454"/>
          </a:xfrm>
          <a:prstGeom prst="roundRect">
            <a:avLst/>
          </a:prstGeom>
          <a:solidFill>
            <a:schemeClr val="tx2"/>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3" name="Rectangle 12"/>
          <p:cNvSpPr/>
          <p:nvPr/>
        </p:nvSpPr>
        <p:spPr>
          <a:xfrm>
            <a:off x="7265205" y="2193800"/>
            <a:ext cx="3387466" cy="424732"/>
          </a:xfrm>
          <a:prstGeom prst="rect">
            <a:avLst/>
          </a:prstGeom>
        </p:spPr>
        <p:txBody>
          <a:bodyPr wrap="none">
            <a:spAutoFit/>
          </a:bodyPr>
          <a:lstStyle/>
          <a:p>
            <a:pPr algn="ctr">
              <a:lnSpc>
                <a:spcPct val="90000"/>
              </a:lnSpc>
            </a:pPr>
            <a:r>
              <a:rPr lang="en-US" sz="2400" dirty="0" smtClean="0">
                <a:solidFill>
                  <a:schemeClr val="bg1"/>
                </a:solidFill>
              </a:rPr>
              <a:t>Reactive </a:t>
            </a:r>
            <a:r>
              <a:rPr lang="en-US" sz="2400" dirty="0">
                <a:solidFill>
                  <a:schemeClr val="bg1"/>
                </a:solidFill>
              </a:rPr>
              <a:t>De-Escalation</a:t>
            </a:r>
          </a:p>
        </p:txBody>
      </p:sp>
      <p:sp>
        <p:nvSpPr>
          <p:cNvPr id="15" name="Rectangle 14"/>
          <p:cNvSpPr/>
          <p:nvPr/>
        </p:nvSpPr>
        <p:spPr>
          <a:xfrm>
            <a:off x="1521756" y="3278998"/>
            <a:ext cx="3246402" cy="701731"/>
          </a:xfrm>
          <a:prstGeom prst="rect">
            <a:avLst/>
          </a:prstGeom>
        </p:spPr>
        <p:txBody>
          <a:bodyPr wrap="none">
            <a:spAutoFit/>
          </a:bodyPr>
          <a:lstStyle/>
          <a:p>
            <a:pPr algn="ctr">
              <a:lnSpc>
                <a:spcPct val="90000"/>
              </a:lnSpc>
            </a:pPr>
            <a:r>
              <a:rPr lang="en-US" sz="2200" dirty="0" smtClean="0">
                <a:solidFill>
                  <a:schemeClr val="bg1"/>
                </a:solidFill>
              </a:rPr>
              <a:t>Before you become tied </a:t>
            </a:r>
          </a:p>
          <a:p>
            <a:pPr algn="ctr">
              <a:lnSpc>
                <a:spcPct val="90000"/>
              </a:lnSpc>
            </a:pPr>
            <a:r>
              <a:rPr lang="en-US" sz="2200" dirty="0" smtClean="0">
                <a:solidFill>
                  <a:schemeClr val="bg1"/>
                </a:solidFill>
              </a:rPr>
              <a:t>to the patient</a:t>
            </a:r>
            <a:endParaRPr lang="en-US" sz="2200" dirty="0">
              <a:solidFill>
                <a:schemeClr val="bg1"/>
              </a:solidFill>
            </a:endParaRPr>
          </a:p>
        </p:txBody>
      </p:sp>
      <p:sp>
        <p:nvSpPr>
          <p:cNvPr id="16" name="Rectangle 15"/>
          <p:cNvSpPr/>
          <p:nvPr/>
        </p:nvSpPr>
        <p:spPr>
          <a:xfrm>
            <a:off x="7265205" y="3382812"/>
            <a:ext cx="3427540" cy="701731"/>
          </a:xfrm>
          <a:prstGeom prst="rect">
            <a:avLst/>
          </a:prstGeom>
        </p:spPr>
        <p:txBody>
          <a:bodyPr wrap="none">
            <a:spAutoFit/>
          </a:bodyPr>
          <a:lstStyle/>
          <a:p>
            <a:pPr algn="ctr">
              <a:lnSpc>
                <a:spcPct val="90000"/>
              </a:lnSpc>
            </a:pPr>
            <a:r>
              <a:rPr lang="en-US" sz="2200" dirty="0" smtClean="0">
                <a:solidFill>
                  <a:schemeClr val="bg1"/>
                </a:solidFill>
              </a:rPr>
              <a:t>Option after patient's true </a:t>
            </a:r>
          </a:p>
          <a:p>
            <a:pPr algn="ctr">
              <a:lnSpc>
                <a:spcPct val="90000"/>
              </a:lnSpc>
            </a:pPr>
            <a:r>
              <a:rPr lang="en-US" sz="2200" dirty="0" smtClean="0">
                <a:solidFill>
                  <a:schemeClr val="bg1"/>
                </a:solidFill>
              </a:rPr>
              <a:t>colors are shown</a:t>
            </a:r>
            <a:endParaRPr lang="en-US" sz="2200" dirty="0">
              <a:solidFill>
                <a:schemeClr val="bg1"/>
              </a:solidFill>
            </a:endParaRPr>
          </a:p>
        </p:txBody>
      </p:sp>
      <p:sp>
        <p:nvSpPr>
          <p:cNvPr id="19" name="Rectangle 18"/>
          <p:cNvSpPr/>
          <p:nvPr/>
        </p:nvSpPr>
        <p:spPr>
          <a:xfrm>
            <a:off x="1201159" y="2170521"/>
            <a:ext cx="3887603" cy="438582"/>
          </a:xfrm>
          <a:prstGeom prst="rect">
            <a:avLst/>
          </a:prstGeom>
        </p:spPr>
        <p:txBody>
          <a:bodyPr wrap="none">
            <a:spAutoFit/>
          </a:bodyPr>
          <a:lstStyle/>
          <a:p>
            <a:pPr algn="ctr">
              <a:lnSpc>
                <a:spcPct val="90000"/>
              </a:lnSpc>
            </a:pPr>
            <a:r>
              <a:rPr lang="en-US" sz="2500" dirty="0" smtClean="0">
                <a:solidFill>
                  <a:schemeClr val="bg1"/>
                </a:solidFill>
              </a:rPr>
              <a:t>Preemptive De-Escalation</a:t>
            </a:r>
            <a:endParaRPr lang="en-US" sz="2500" dirty="0">
              <a:solidFill>
                <a:schemeClr val="bg1"/>
              </a:solidFill>
            </a:endParaRPr>
          </a:p>
        </p:txBody>
      </p:sp>
    </p:spTree>
    <p:extLst>
      <p:ext uri="{BB962C8B-B14F-4D97-AF65-F5344CB8AC3E}">
        <p14:creationId xmlns:p14="http://schemas.microsoft.com/office/powerpoint/2010/main" val="25026272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A135043-C596-1A48-8BDA-03EB29A64DF4}" type="slidenum">
              <a:rPr lang="en-US" smtClean="0"/>
              <a:t>73</a:t>
            </a:fld>
            <a:endParaRPr lang="en-US" dirty="0"/>
          </a:p>
        </p:txBody>
      </p:sp>
      <p:sp>
        <p:nvSpPr>
          <p:cNvPr id="5" name="Title 1"/>
          <p:cNvSpPr>
            <a:spLocks noGrp="1"/>
          </p:cNvSpPr>
          <p:nvPr>
            <p:ph type="title"/>
          </p:nvPr>
        </p:nvSpPr>
        <p:spPr/>
        <p:txBody>
          <a:bodyPr/>
          <a:lstStyle/>
          <a:p>
            <a:r>
              <a:rPr lang="en-US" dirty="0"/>
              <a:t>Preemptive </a:t>
            </a:r>
            <a:r>
              <a:rPr lang="en-US" dirty="0" smtClean="0"/>
              <a:t>De-Escalation</a:t>
            </a:r>
            <a:endParaRPr lang="en-US" dirty="0"/>
          </a:p>
        </p:txBody>
      </p:sp>
      <p:graphicFrame>
        <p:nvGraphicFramePr>
          <p:cNvPr id="9" name="Diagram 8"/>
          <p:cNvGraphicFramePr/>
          <p:nvPr>
            <p:extLst>
              <p:ext uri="{D42A27DB-BD31-4B8C-83A1-F6EECF244321}">
                <p14:modId xmlns:p14="http://schemas.microsoft.com/office/powerpoint/2010/main" val="1227100857"/>
              </p:ext>
            </p:extLst>
          </p:nvPr>
        </p:nvGraphicFramePr>
        <p:xfrm>
          <a:off x="498762" y="883706"/>
          <a:ext cx="1138843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7119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0CE36C2-3165-9061-9CF0-2EB66123551A}"/>
              </a:ext>
            </a:extLst>
          </p:cNvPr>
          <p:cNvSpPr>
            <a:spLocks noGrp="1"/>
          </p:cNvSpPr>
          <p:nvPr>
            <p:ph type="body" sz="quarter" idx="10"/>
          </p:nvPr>
        </p:nvSpPr>
        <p:spPr/>
        <p:txBody>
          <a:bodyPr>
            <a:normAutofit fontScale="55000" lnSpcReduction="20000"/>
          </a:bodyPr>
          <a:lstStyle/>
          <a:p>
            <a:endParaRPr lang="en-US" dirty="0"/>
          </a:p>
          <a:p>
            <a:r>
              <a:rPr lang="en-US" sz="2900" dirty="0"/>
              <a:t>Preemptive </a:t>
            </a:r>
            <a:r>
              <a:rPr lang="en-US" sz="2900" dirty="0" smtClean="0"/>
              <a:t>De-Escalation </a:t>
            </a:r>
            <a:r>
              <a:rPr lang="en-US" sz="2900" dirty="0"/>
              <a:t>is a tactic to reduce the intensity of a problematic behavior before it escalates</a:t>
            </a:r>
            <a:r>
              <a:rPr lang="en-US" dirty="0"/>
              <a:t>.</a:t>
            </a:r>
          </a:p>
          <a:p>
            <a:endParaRPr lang="en-US" dirty="0"/>
          </a:p>
        </p:txBody>
      </p:sp>
      <p:sp>
        <p:nvSpPr>
          <p:cNvPr id="2" name="Title 1">
            <a:extLst>
              <a:ext uri="{FF2B5EF4-FFF2-40B4-BE49-F238E27FC236}">
                <a16:creationId xmlns:a16="http://schemas.microsoft.com/office/drawing/2014/main" id="{00C23259-7882-5F7F-AAE7-377F4C26A656}"/>
              </a:ext>
            </a:extLst>
          </p:cNvPr>
          <p:cNvSpPr>
            <a:spLocks noGrp="1"/>
          </p:cNvSpPr>
          <p:nvPr>
            <p:ph type="title"/>
          </p:nvPr>
        </p:nvSpPr>
        <p:spPr/>
        <p:txBody>
          <a:bodyPr/>
          <a:lstStyle/>
          <a:p>
            <a:r>
              <a:rPr lang="en-US" dirty="0"/>
              <a:t>Preemptive De-Escalation</a:t>
            </a:r>
          </a:p>
        </p:txBody>
      </p:sp>
      <p:sp>
        <p:nvSpPr>
          <p:cNvPr id="3" name="Slide Number Placeholder 2">
            <a:extLst>
              <a:ext uri="{FF2B5EF4-FFF2-40B4-BE49-F238E27FC236}">
                <a16:creationId xmlns:a16="http://schemas.microsoft.com/office/drawing/2014/main" id="{D4E4A78E-C658-1FE7-3E6A-55F143B4440F}"/>
              </a:ext>
            </a:extLst>
          </p:cNvPr>
          <p:cNvSpPr>
            <a:spLocks noGrp="1"/>
          </p:cNvSpPr>
          <p:nvPr>
            <p:ph type="sldNum" sz="quarter" idx="15"/>
          </p:nvPr>
        </p:nvSpPr>
        <p:spPr/>
        <p:txBody>
          <a:bodyPr/>
          <a:lstStyle/>
          <a:p>
            <a:fld id="{DA135043-C596-1A48-8BDA-03EB29A64DF4}" type="slidenum">
              <a:rPr lang="en-US" smtClean="0"/>
              <a:t>74</a:t>
            </a:fld>
            <a:endParaRPr lang="en-US"/>
          </a:p>
        </p:txBody>
      </p:sp>
      <p:graphicFrame>
        <p:nvGraphicFramePr>
          <p:cNvPr id="10" name="Diagram 9">
            <a:extLst>
              <a:ext uri="{FF2B5EF4-FFF2-40B4-BE49-F238E27FC236}">
                <a16:creationId xmlns:a16="http://schemas.microsoft.com/office/drawing/2014/main" id="{19980C5A-1FF1-B942-572F-8FA1476FB465}"/>
              </a:ext>
            </a:extLst>
          </p:cNvPr>
          <p:cNvGraphicFramePr/>
          <p:nvPr>
            <p:extLst/>
          </p:nvPr>
        </p:nvGraphicFramePr>
        <p:xfrm>
          <a:off x="1164093" y="2267712"/>
          <a:ext cx="9863814" cy="3108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9974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Reactive De-Escalation </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75</a:t>
            </a:fld>
            <a:endParaRPr lang="en-US" dirty="0"/>
          </a:p>
        </p:txBody>
      </p:sp>
      <p:graphicFrame>
        <p:nvGraphicFramePr>
          <p:cNvPr id="5" name="Content Placeholder 7"/>
          <p:cNvGraphicFramePr>
            <a:graphicFrameLocks noGrp="1"/>
          </p:cNvGraphicFramePr>
          <p:nvPr>
            <p:ph idx="1"/>
            <p:extLst/>
          </p:nvPr>
        </p:nvGraphicFramePr>
        <p:xfrm>
          <a:off x="727076" y="785543"/>
          <a:ext cx="10355452"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1964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Disclosure and Apology</a:t>
            </a:r>
          </a:p>
        </p:txBody>
      </p:sp>
      <p:sp>
        <p:nvSpPr>
          <p:cNvPr id="2" name="Title 1"/>
          <p:cNvSpPr>
            <a:spLocks noGrp="1"/>
          </p:cNvSpPr>
          <p:nvPr>
            <p:ph type="title"/>
          </p:nvPr>
        </p:nvSpPr>
        <p:spPr/>
        <p:txBody>
          <a:bodyPr/>
          <a:lstStyle/>
          <a:p>
            <a:r>
              <a:rPr lang="en-US" dirty="0"/>
              <a:t>And finally, what about when things don't go well?</a:t>
            </a:r>
          </a:p>
        </p:txBody>
      </p:sp>
      <p:sp>
        <p:nvSpPr>
          <p:cNvPr id="3" name="Slide Number Placeholder 2"/>
          <p:cNvSpPr>
            <a:spLocks noGrp="1"/>
          </p:cNvSpPr>
          <p:nvPr>
            <p:ph type="sldNum" sz="quarter" idx="4294967295"/>
          </p:nvPr>
        </p:nvSpPr>
        <p:spPr>
          <a:xfrm>
            <a:off x="11636375" y="6423025"/>
            <a:ext cx="555625" cy="365125"/>
          </a:xfrm>
        </p:spPr>
        <p:txBody>
          <a:bodyPr/>
          <a:lstStyle/>
          <a:p>
            <a:fld id="{DA135043-C596-1A48-8BDA-03EB29A64DF4}" type="slidenum">
              <a:rPr lang="en-US" smtClean="0"/>
              <a:pPr/>
              <a:t>76</a:t>
            </a:fld>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047298583"/>
              </p:ext>
            </p:extLst>
          </p:nvPr>
        </p:nvGraphicFramePr>
        <p:xfrm>
          <a:off x="731600" y="1539281"/>
          <a:ext cx="10664712" cy="4637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2693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disclose an adverse outcome</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77</a:t>
            </a:fld>
            <a:endParaRPr lang="en-US" dirty="0"/>
          </a:p>
        </p:txBody>
      </p:sp>
      <p:graphicFrame>
        <p:nvGraphicFramePr>
          <p:cNvPr id="5" name="Diagram 4"/>
          <p:cNvGraphicFramePr/>
          <p:nvPr>
            <p:extLst>
              <p:ext uri="{D42A27DB-BD31-4B8C-83A1-F6EECF244321}">
                <p14:modId xmlns:p14="http://schemas.microsoft.com/office/powerpoint/2010/main" val="109079444"/>
              </p:ext>
            </p:extLst>
          </p:nvPr>
        </p:nvGraphicFramePr>
        <p:xfrm>
          <a:off x="516271" y="842024"/>
          <a:ext cx="11078828" cy="538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4131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dgm="http://schemas.openxmlformats.org/drawingml/2006/diagram" xmlns:p14="http://schemas.microsoft.com/office/powerpoint/2010/main" xmlns:a14="http://schemas.microsoft.com/office/drawing/2010/main"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st dications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4099513355"/>
              </p:ext>
            </p:extLst>
          </p:nvPr>
        </p:nvGraphicFramePr>
        <p:xfrm>
          <a:off x="533401" y="1128539"/>
          <a:ext cx="11096624" cy="44926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Patient Selection: Case study </a:t>
            </a:r>
            <a:r>
              <a:rPr lang="en-US" dirty="0" smtClean="0">
                <a:solidFill>
                  <a:srgbClr val="002F6B"/>
                </a:solidFill>
                <a:latin typeface="Arial" panose="020B0604020202020204" pitchFamily="34" charset="0"/>
              </a:rPr>
              <a:t>#11</a:t>
            </a:r>
            <a:endParaRPr lang="en-US" dirty="0">
              <a:solidFill>
                <a:srgbClr val="002F6B"/>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78</a:t>
            </a:fld>
            <a:endParaRPr lang="en-US" dirty="0"/>
          </a:p>
        </p:txBody>
      </p:sp>
      <p:sp>
        <p:nvSpPr>
          <p:cNvPr id="10" name="TextBox 9"/>
          <p:cNvSpPr txBox="1"/>
          <p:nvPr/>
        </p:nvSpPr>
        <p:spPr>
          <a:xfrm>
            <a:off x="2273301" y="1253800"/>
            <a:ext cx="9025320" cy="590931"/>
          </a:xfrm>
          <a:prstGeom prst="rect">
            <a:avLst/>
          </a:prstGeom>
          <a:noFill/>
        </p:spPr>
        <p:txBody>
          <a:bodyPr wrap="square" rtlCol="0">
            <a:spAutoFit/>
          </a:bodyPr>
          <a:lstStyle/>
          <a:p>
            <a:pPr algn="just">
              <a:lnSpc>
                <a:spcPct val="90000"/>
              </a:lnSpc>
            </a:pP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65 YOF patient A presented to insured 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an endodontist, as an emergent patient for pain surrounding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31.</a:t>
            </a:r>
            <a:endParaRPr lang="en-US" dirty="0"/>
          </a:p>
        </p:txBody>
      </p:sp>
      <p:sp>
        <p:nvSpPr>
          <p:cNvPr id="12" name="TextBox 11"/>
          <p:cNvSpPr txBox="1"/>
          <p:nvPr/>
        </p:nvSpPr>
        <p:spPr>
          <a:xfrm>
            <a:off x="2273301" y="2033740"/>
            <a:ext cx="9025320" cy="4247317"/>
          </a:xfrm>
          <a:prstGeom prst="rect">
            <a:avLst/>
          </a:prstGeom>
          <a:noFill/>
        </p:spPr>
        <p:txBody>
          <a:bodyPr wrap="square" rtlCol="0">
            <a:spAutoFit/>
          </a:bodyPr>
          <a:lstStyle/>
          <a:p>
            <a:pPr lvl="0" algn="just"/>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performed an exam, and determined that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had irreversible pulpitis. 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performed a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RCT.</a:t>
            </a:r>
          </a:p>
          <a:p>
            <a:pPr lvl="0" algn="just"/>
            <a:endPar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The next day,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called 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with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complaints of persistent pain and numbness localized to her lower front lip. 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scheduled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a visit for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that day. 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took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a CBCT, and noted an over-extension of CaOH2 that traveled along the 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IAN. </a:t>
            </a:r>
          </a:p>
          <a:p>
            <a:pPr algn="just"/>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algn="just"/>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B then </a:t>
            </a: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did the following</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a:t>
            </a:r>
          </a:p>
          <a:p>
            <a:pPr algn="just"/>
            <a:endParaRPr lang="en-US" dirty="0">
              <a:solidFill>
                <a:schemeClr val="tx2"/>
              </a:solidFill>
              <a:latin typeface="Arial" panose="020B0604020202020204" pitchFamily="34" charset="0"/>
              <a:ea typeface="Tahoma" panose="020B0604030504040204" pitchFamily="34" charset="0"/>
              <a:cs typeface="Arial" panose="020B0604020202020204" pitchFamily="34" charset="0"/>
            </a:endParaRPr>
          </a:p>
          <a:p>
            <a:pPr marL="285750" indent="-285750" algn="just">
              <a:buFont typeface="Arial" panose="020B0604020202020204" pitchFamily="34" charset="0"/>
              <a:buChar char="•"/>
            </a:pP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Discussed the findings with A in detail;</a:t>
            </a:r>
          </a:p>
          <a:p>
            <a:pPr marL="285750" indent="-285750" algn="just">
              <a:buFont typeface="Arial" panose="020B0604020202020204" pitchFamily="34" charset="0"/>
              <a:buChar char="•"/>
            </a:pP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Explained she needed to see an OMS asap as time was of the essence for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recovery;</a:t>
            </a:r>
          </a:p>
          <a:p>
            <a:pPr marL="285750" indent="-285750" algn="just">
              <a:buFont typeface="Arial" panose="020B0604020202020204" pitchFamily="34" charset="0"/>
              <a:buChar char="•"/>
            </a:pP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Called an OMS and microsurgeon and personally set-up appointments for </a:t>
            </a:r>
            <a:r>
              <a:rPr lang="en-US" dirty="0" smtClean="0">
                <a:solidFill>
                  <a:schemeClr val="tx2"/>
                </a:solidFill>
                <a:latin typeface="Arial" panose="020B0604020202020204" pitchFamily="34" charset="0"/>
                <a:ea typeface="Tahoma" panose="020B0604030504040204" pitchFamily="34" charset="0"/>
                <a:cs typeface="Arial" panose="020B0604020202020204" pitchFamily="34" charset="0"/>
              </a:rPr>
              <a:t>P;</a:t>
            </a:r>
          </a:p>
          <a:p>
            <a:pPr marL="285750" indent="-285750" algn="just">
              <a:buFont typeface="Arial" panose="020B0604020202020204" pitchFamily="34" charset="0"/>
              <a:buChar char="•"/>
            </a:pPr>
            <a:r>
              <a:rPr lang="en-US" dirty="0">
                <a:solidFill>
                  <a:schemeClr val="tx2"/>
                </a:solidFill>
                <a:latin typeface="Arial" panose="020B0604020202020204" pitchFamily="34" charset="0"/>
                <a:ea typeface="Tahoma" panose="020B0604030504040204" pitchFamily="34" charset="0"/>
                <a:cs typeface="Arial" panose="020B0604020202020204" pitchFamily="34" charset="0"/>
              </a:rPr>
              <a:t>Followed-up with P after each appointment to check in on her status and treatment options proposed by the subsequent </a:t>
            </a:r>
            <a:r>
              <a:rPr lang="en-US" dirty="0" err="1" smtClean="0">
                <a:solidFill>
                  <a:schemeClr val="tx2"/>
                </a:solidFill>
                <a:latin typeface="Arial" panose="020B0604020202020204" pitchFamily="34" charset="0"/>
                <a:ea typeface="Tahoma" panose="020B0604030504040204" pitchFamily="34" charset="0"/>
                <a:cs typeface="Arial" panose="020B0604020202020204" pitchFamily="34" charset="0"/>
              </a:rPr>
              <a:t>treaters</a:t>
            </a:r>
            <a:endParaRPr lang="en-US" dirty="0"/>
          </a:p>
        </p:txBody>
      </p:sp>
    </p:spTree>
    <p:custDataLst>
      <p:tags r:id="rId1"/>
    </p:custDataLst>
    <p:extLst>
      <p:ext uri="{BB962C8B-B14F-4D97-AF65-F5344CB8AC3E}">
        <p14:creationId xmlns:p14="http://schemas.microsoft.com/office/powerpoint/2010/main" val="417673156"/>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14731" y="255287"/>
            <a:ext cx="11058131" cy="4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4="http://schemas.microsoft.com/office/drawing/2010/main" xmlns:p14="http://schemas.microsoft.com/office/powerpoint/2010/main" xmlns:dgm="http://schemas.openxmlformats.org/drawingml/2006/diagram"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kern="1200">
                <a:solidFill>
                  <a:schemeClr val="bg1"/>
                </a:solidFill>
                <a:latin typeface="Tahoma"/>
                <a:ea typeface="MS PGothic" pitchFamily="34" charset="-128"/>
                <a:cs typeface="Tahoma"/>
              </a:defRPr>
            </a:lvl1pPr>
            <a:lvl2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2pPr>
            <a:lvl3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3pPr>
            <a:lvl4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4pPr>
            <a:lvl5pPr algn="l" defTabSz="457200" rtl="0" eaLnBrk="0" fontAlgn="base" hangingPunct="0">
              <a:spcBef>
                <a:spcPct val="0"/>
              </a:spcBef>
              <a:spcAft>
                <a:spcPct val="0"/>
              </a:spcAft>
              <a:defRPr sz="2700">
                <a:solidFill>
                  <a:schemeClr val="bg1"/>
                </a:solidFill>
                <a:latin typeface="Tahoma" charset="0"/>
                <a:ea typeface="MS PGothic" pitchFamily="34" charset="-128"/>
                <a:cs typeface="Tahoma" pitchFamily="34" charset="0"/>
              </a:defRPr>
            </a:lvl5pPr>
            <a:lvl6pPr marL="457200" algn="l" defTabSz="457200" rtl="0" fontAlgn="base">
              <a:spcBef>
                <a:spcPct val="0"/>
              </a:spcBef>
              <a:spcAft>
                <a:spcPct val="0"/>
              </a:spcAft>
              <a:defRPr sz="2700">
                <a:solidFill>
                  <a:schemeClr val="bg1"/>
                </a:solidFill>
                <a:latin typeface="Tahoma" charset="0"/>
                <a:ea typeface="ＭＳ Ｐゴシック" charset="0"/>
              </a:defRPr>
            </a:lvl6pPr>
            <a:lvl7pPr marL="914400" algn="l" defTabSz="457200" rtl="0" fontAlgn="base">
              <a:spcBef>
                <a:spcPct val="0"/>
              </a:spcBef>
              <a:spcAft>
                <a:spcPct val="0"/>
              </a:spcAft>
              <a:defRPr sz="2700">
                <a:solidFill>
                  <a:schemeClr val="bg1"/>
                </a:solidFill>
                <a:latin typeface="Tahoma" charset="0"/>
                <a:ea typeface="ＭＳ Ｐゴシック" charset="0"/>
              </a:defRPr>
            </a:lvl7pPr>
            <a:lvl8pPr marL="1371600" algn="l" defTabSz="457200" rtl="0" fontAlgn="base">
              <a:spcBef>
                <a:spcPct val="0"/>
              </a:spcBef>
              <a:spcAft>
                <a:spcPct val="0"/>
              </a:spcAft>
              <a:defRPr sz="2700">
                <a:solidFill>
                  <a:schemeClr val="bg1"/>
                </a:solidFill>
                <a:latin typeface="Tahoma" charset="0"/>
                <a:ea typeface="ＭＳ Ｐゴシック" charset="0"/>
              </a:defRPr>
            </a:lvl8pPr>
            <a:lvl9pPr marL="1828800" algn="l" defTabSz="457200" rtl="0" fontAlgn="base">
              <a:spcBef>
                <a:spcPct val="0"/>
              </a:spcBef>
              <a:spcAft>
                <a:spcPct val="0"/>
              </a:spcAft>
              <a:defRPr sz="2700">
                <a:solidFill>
                  <a:schemeClr val="bg1"/>
                </a:solidFill>
                <a:latin typeface="Tahoma" charset="0"/>
                <a:ea typeface="ＭＳ Ｐゴシック" charset="0"/>
              </a:defRPr>
            </a:lvl9pPr>
          </a:lstStyle>
          <a:p>
            <a:r>
              <a:rPr lang="en-US" sz="2700" dirty="0">
                <a:latin typeface="Arial" panose="020B0604020202020204" pitchFamily="34" charset="0"/>
              </a:rPr>
              <a:t> Case </a:t>
            </a:r>
            <a:r>
              <a:rPr lang="en-US" sz="2700" dirty="0" err="1">
                <a:latin typeface="Arial" panose="020B0604020202020204" pitchFamily="34" charset="0"/>
              </a:rPr>
              <a:t>st</a:t>
            </a:r>
            <a:r>
              <a:rPr lang="en-US" sz="2700" dirty="0">
                <a:latin typeface="Arial" panose="020B0604020202020204" pitchFamily="34" charset="0"/>
              </a:rPr>
              <a:t> </a:t>
            </a:r>
            <a:r>
              <a:rPr lang="en-US" sz="2700" dirty="0" smtClean="0">
                <a:latin typeface="Arial" panose="020B0604020202020204" pitchFamily="34" charset="0"/>
              </a:rPr>
              <a:t>dicati3s</a:t>
            </a:r>
            <a:endParaRPr lang="en-US" dirty="0">
              <a:latin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611048803"/>
              </p:ext>
            </p:extLst>
          </p:nvPr>
        </p:nvGraphicFramePr>
        <p:xfrm>
          <a:off x="533401" y="1008973"/>
          <a:ext cx="11096624" cy="5476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414731" y="141306"/>
            <a:ext cx="11058132" cy="709743"/>
          </a:xfrm>
        </p:spPr>
        <p:txBody>
          <a:bodyPr lIns="91440" tIns="45720" rIns="91440" bIns="45720" anchor="ctr">
            <a:normAutofit/>
          </a:bodyPr>
          <a:lstStyle/>
          <a:p>
            <a:r>
              <a:rPr lang="en-US" dirty="0">
                <a:solidFill>
                  <a:srgbClr val="002F6B"/>
                </a:solidFill>
                <a:latin typeface="Arial" panose="020B0604020202020204" pitchFamily="34" charset="0"/>
              </a:rPr>
              <a:t>Patient Selection: Case study #11</a:t>
            </a:r>
          </a:p>
        </p:txBody>
      </p:sp>
      <p:sp>
        <p:nvSpPr>
          <p:cNvPr id="3" name="Slide Number Placeholder 2"/>
          <p:cNvSpPr>
            <a:spLocks noGrp="1"/>
          </p:cNvSpPr>
          <p:nvPr>
            <p:ph type="sldNum" sz="quarter" idx="12"/>
          </p:nvPr>
        </p:nvSpPr>
        <p:spPr/>
        <p:txBody>
          <a:bodyPr/>
          <a:lstStyle/>
          <a:p>
            <a:fld id="{DA135043-C596-1A48-8BDA-03EB29A64DF4}" type="slidenum">
              <a:rPr lang="en-US" smtClean="0"/>
              <a:t>79</a:t>
            </a:fld>
            <a:endParaRPr lang="en-US"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8172" y="1920696"/>
            <a:ext cx="2979538" cy="2979538"/>
          </a:xfrm>
          <a:prstGeom prst="rect">
            <a:avLst/>
          </a:prstGeom>
        </p:spPr>
      </p:pic>
    </p:spTree>
    <p:custDataLst>
      <p:tags r:id="rId1"/>
    </p:custDataLst>
    <p:extLst>
      <p:ext uri="{BB962C8B-B14F-4D97-AF65-F5344CB8AC3E}">
        <p14:creationId xmlns:p14="http://schemas.microsoft.com/office/powerpoint/2010/main" val="62042713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31" y="509194"/>
            <a:ext cx="11058132" cy="709743"/>
          </a:xfrm>
        </p:spPr>
        <p:txBody>
          <a:bodyPr/>
          <a:lstStyle/>
          <a:p>
            <a:r>
              <a:rPr lang="en-US" dirty="0" smtClean="0"/>
              <a:t>Standard of Care Determined by Expert </a:t>
            </a:r>
            <a:r>
              <a:rPr lang="en-US" dirty="0"/>
              <a:t>Opinions</a:t>
            </a:r>
          </a:p>
        </p:txBody>
      </p:sp>
      <p:sp>
        <p:nvSpPr>
          <p:cNvPr id="3" name="Slide Number Placeholder 2"/>
          <p:cNvSpPr>
            <a:spLocks noGrp="1"/>
          </p:cNvSpPr>
          <p:nvPr>
            <p:ph type="sldNum" sz="quarter" idx="12"/>
          </p:nvPr>
        </p:nvSpPr>
        <p:spPr/>
        <p:txBody>
          <a:bodyPr/>
          <a:lstStyle/>
          <a:p>
            <a:fld id="{DA135043-C596-1A48-8BDA-03EB29A64DF4}" type="slidenum">
              <a:rPr lang="en-US" smtClean="0"/>
              <a:t>8</a:t>
            </a:fld>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smtClean="0"/>
          </a:p>
          <a:p>
            <a:pPr marL="0" indent="0" algn="just">
              <a:buNone/>
            </a:pPr>
            <a:endParaRPr lang="en-US" dirty="0" smtClean="0"/>
          </a:p>
          <a:p>
            <a:pPr marL="0" indent="0" algn="ctr">
              <a:buNone/>
            </a:pPr>
            <a:endParaRPr lang="en-US" sz="2800" dirty="0" smtClean="0"/>
          </a:p>
          <a:p>
            <a:pPr marL="0" indent="0" algn="ctr">
              <a:buNone/>
            </a:pPr>
            <a:endParaRPr lang="en-US" sz="2800" dirty="0"/>
          </a:p>
        </p:txBody>
      </p:sp>
      <p:sp>
        <p:nvSpPr>
          <p:cNvPr id="6" name="Content Placeholder 3"/>
          <p:cNvSpPr txBox="1">
            <a:spLocks/>
          </p:cNvSpPr>
          <p:nvPr/>
        </p:nvSpPr>
        <p:spPr>
          <a:xfrm>
            <a:off x="414732" y="1058779"/>
            <a:ext cx="7270000" cy="4266634"/>
          </a:xfrm>
          <a:prstGeom prst="rect">
            <a:avLst/>
          </a:prstGeom>
          <a:ln>
            <a:noFill/>
          </a:ln>
        </p:spPr>
        <p:txBody>
          <a:bodyPr vert="horz" lIns="91440" tIns="45720" rIns="91440" bIns="45720" rtlCol="0">
            <a:normAutofit/>
          </a:bodyPr>
          <a:lstStyle>
            <a:lvl1pPr marL="230188" indent="-230188" algn="l" defTabSz="1306218" rtl="0" eaLnBrk="1" latinLnBrk="0" hangingPunct="1">
              <a:lnSpc>
                <a:spcPct val="90000"/>
              </a:lnSpc>
              <a:spcBef>
                <a:spcPts val="0"/>
              </a:spcBef>
              <a:spcAft>
                <a:spcPts val="800"/>
              </a:spcAft>
              <a:buFont typeface="Arial" panose="020B0604020202020204" pitchFamily="34" charset="0"/>
              <a:buChar char="•"/>
              <a:defRPr sz="2000" b="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pPr marL="243834" lvl="1" indent="0" algn="just">
              <a:buFont typeface="Arial" panose="020B0604020202020204" pitchFamily="34" charset="0"/>
              <a:buNone/>
            </a:pPr>
            <a:endParaRPr lang="en-US" dirty="0" smtClean="0"/>
          </a:p>
          <a:p>
            <a:pPr lvl="1" algn="just"/>
            <a:r>
              <a:rPr lang="en-US" sz="2000" dirty="0" smtClean="0"/>
              <a:t>Experts for plaintiff and defendant </a:t>
            </a:r>
            <a:r>
              <a:rPr lang="en-US" sz="2000" b="1" i="1" dirty="0" smtClean="0"/>
              <a:t>always</a:t>
            </a:r>
            <a:r>
              <a:rPr lang="en-US" sz="2000" dirty="0" smtClean="0"/>
              <a:t> have differing opinions.</a:t>
            </a:r>
          </a:p>
          <a:p>
            <a:pPr lvl="1" algn="just">
              <a:lnSpc>
                <a:spcPct val="100000"/>
              </a:lnSpc>
              <a:spcAft>
                <a:spcPts val="0"/>
              </a:spcAft>
            </a:pPr>
            <a:endParaRPr lang="en-US" sz="2000" dirty="0" smtClean="0"/>
          </a:p>
          <a:p>
            <a:pPr lvl="1" algn="just"/>
            <a:r>
              <a:rPr lang="en-US" sz="2000" dirty="0" smtClean="0"/>
              <a:t>Basis for opinions must be </a:t>
            </a:r>
            <a:r>
              <a:rPr lang="en-US" sz="2000" b="1" i="1" dirty="0" smtClean="0"/>
              <a:t>scientific</a:t>
            </a:r>
            <a:r>
              <a:rPr lang="en-US" sz="2000" dirty="0" smtClean="0"/>
              <a:t> . . . not "junk science."</a:t>
            </a:r>
          </a:p>
          <a:p>
            <a:pPr lvl="1" algn="just">
              <a:lnSpc>
                <a:spcPct val="100000"/>
              </a:lnSpc>
              <a:spcAft>
                <a:spcPts val="0"/>
              </a:spcAft>
            </a:pPr>
            <a:endParaRPr lang="en-US" sz="2000" dirty="0" smtClean="0"/>
          </a:p>
          <a:p>
            <a:pPr lvl="1" algn="just"/>
            <a:r>
              <a:rPr lang="en-US" sz="2000" dirty="0" smtClean="0"/>
              <a:t>Jurors may seek </a:t>
            </a:r>
            <a:r>
              <a:rPr lang="en-US" sz="2000" b="1" i="1" dirty="0" smtClean="0"/>
              <a:t>no outside information </a:t>
            </a:r>
            <a:r>
              <a:rPr lang="en-US" sz="2000" dirty="0" smtClean="0"/>
              <a:t>from people, journals, internet, broadcast media, etc.</a:t>
            </a:r>
          </a:p>
          <a:p>
            <a:pPr lvl="1" algn="just">
              <a:lnSpc>
                <a:spcPct val="100000"/>
              </a:lnSpc>
              <a:spcAft>
                <a:spcPts val="0"/>
              </a:spcAft>
            </a:pPr>
            <a:endParaRPr lang="en-US" sz="2000" dirty="0" smtClean="0"/>
          </a:p>
          <a:p>
            <a:pPr lvl="1" algn="just"/>
            <a:r>
              <a:rPr lang="en-US" sz="2000" dirty="0" smtClean="0"/>
              <a:t>The jury is made up of laypeople (usually with no medical background), thus . . . </a:t>
            </a:r>
          </a:p>
          <a:p>
            <a:pPr lvl="1" algn="just"/>
            <a:endParaRPr lang="en-US" dirty="0" smtClean="0"/>
          </a:p>
        </p:txBody>
      </p:sp>
      <p:grpSp>
        <p:nvGrpSpPr>
          <p:cNvPr id="7" name="Group 6"/>
          <p:cNvGrpSpPr/>
          <p:nvPr/>
        </p:nvGrpSpPr>
        <p:grpSpPr>
          <a:xfrm>
            <a:off x="1173077" y="5291426"/>
            <a:ext cx="5753309" cy="645816"/>
            <a:chOff x="440321" y="43730"/>
            <a:chExt cx="6164498" cy="678960"/>
          </a:xfrm>
          <a:solidFill>
            <a:schemeClr val="accent2"/>
          </a:solidFill>
        </p:grpSpPr>
        <p:sp>
          <p:nvSpPr>
            <p:cNvPr id="9" name="Rounded Rectangle 8"/>
            <p:cNvSpPr/>
            <p:nvPr/>
          </p:nvSpPr>
          <p:spPr>
            <a:xfrm>
              <a:off x="440321" y="43730"/>
              <a:ext cx="6164498" cy="678960"/>
            </a:xfrm>
            <a:prstGeom prst="roundRect">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0" name="Rounded Rectangle 4"/>
            <p:cNvSpPr txBox="1"/>
            <p:nvPr/>
          </p:nvSpPr>
          <p:spPr>
            <a:xfrm>
              <a:off x="473465" y="76874"/>
              <a:ext cx="6098210" cy="6126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33003" tIns="0" rIns="233003" bIns="0" numCol="1" spcCol="1270" anchor="ctr" anchorCtr="0">
              <a:noAutofit/>
            </a:bodyPr>
            <a:lstStyle/>
            <a:p>
              <a:pPr lvl="0" algn="ctr" defTabSz="800100">
                <a:lnSpc>
                  <a:spcPct val="90000"/>
                </a:lnSpc>
                <a:spcBef>
                  <a:spcPct val="0"/>
                </a:spcBef>
                <a:spcAft>
                  <a:spcPct val="35000"/>
                </a:spcAft>
              </a:pPr>
              <a:r>
                <a:rPr lang="en-US" sz="2400" kern="1200" dirty="0" smtClean="0"/>
                <a:t>Likability &amp; Credibility are </a:t>
              </a:r>
              <a:r>
                <a:rPr lang="en-US" sz="2400" b="1" i="1" dirty="0" smtClean="0"/>
                <a:t>Everything</a:t>
              </a:r>
              <a:endParaRPr lang="en-US" sz="2400" kern="1200" dirty="0"/>
            </a:p>
          </p:txBody>
        </p:sp>
      </p:grpSp>
      <p:graphicFrame>
        <p:nvGraphicFramePr>
          <p:cNvPr id="11" name="Table 10"/>
          <p:cNvGraphicFramePr>
            <a:graphicFrameLocks noGrp="1"/>
          </p:cNvGraphicFramePr>
          <p:nvPr>
            <p:extLst>
              <p:ext uri="{D42A27DB-BD31-4B8C-83A1-F6EECF244321}">
                <p14:modId xmlns:p14="http://schemas.microsoft.com/office/powerpoint/2010/main" val="1958018965"/>
              </p:ext>
            </p:extLst>
          </p:nvPr>
        </p:nvGraphicFramePr>
        <p:xfrm>
          <a:off x="7840133" y="2677815"/>
          <a:ext cx="3952581" cy="1188720"/>
        </p:xfrm>
        <a:graphic>
          <a:graphicData uri="http://schemas.openxmlformats.org/drawingml/2006/table">
            <a:tbl>
              <a:tblPr firstRow="1" bandRow="1">
                <a:tableStyleId>{2D5ABB26-0587-4C30-8999-92F81FD0307C}</a:tableStyleId>
              </a:tblPr>
              <a:tblGrid>
                <a:gridCol w="3952581">
                  <a:extLst>
                    <a:ext uri="{9D8B030D-6E8A-4147-A177-3AD203B41FA5}">
                      <a16:colId xmlns:a16="http://schemas.microsoft.com/office/drawing/2014/main" val="1323773711"/>
                    </a:ext>
                  </a:extLst>
                </a:gridCol>
              </a:tblGrid>
              <a:tr h="873057">
                <a:tc>
                  <a:txBody>
                    <a:bodyPr/>
                    <a:lstStyle/>
                    <a:p>
                      <a:pPr algn="ctr">
                        <a:lnSpc>
                          <a:spcPct val="100000"/>
                        </a:lnSpc>
                      </a:pPr>
                      <a:r>
                        <a:rPr lang="en-US" sz="2400" dirty="0" smtClean="0">
                          <a:solidFill>
                            <a:schemeClr val="accent1"/>
                          </a:solidFill>
                        </a:rPr>
                        <a:t>Ask 10 dentists</a:t>
                      </a:r>
                      <a:r>
                        <a:rPr lang="en-US" sz="2400" baseline="0" dirty="0" smtClean="0">
                          <a:solidFill>
                            <a:schemeClr val="accent1"/>
                          </a:solidFill>
                        </a:rPr>
                        <a:t> the same question and you'll get 10 different opinions. </a:t>
                      </a:r>
                      <a:endParaRPr lang="en-US" sz="2400" dirty="0" smtClean="0">
                        <a:solidFill>
                          <a:schemeClr val="accent1"/>
                        </a:solidFill>
                      </a:endParaRPr>
                    </a:p>
                  </a:txBody>
                  <a:tcPr anchor="ct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16799589"/>
                  </a:ext>
                </a:extLst>
              </a:tr>
            </a:tbl>
          </a:graphicData>
        </a:graphic>
      </p:graphicFrame>
      <p:pic>
        <p:nvPicPr>
          <p:cNvPr id="12" name="Picture 11"/>
          <p:cNvPicPr>
            <a:picLocks noChangeAspect="1"/>
          </p:cNvPicPr>
          <p:nvPr/>
        </p:nvPicPr>
        <p:blipFill>
          <a:blip r:embed="rId3"/>
          <a:stretch>
            <a:fillRect/>
          </a:stretch>
        </p:blipFill>
        <p:spPr>
          <a:xfrm rot="10800000">
            <a:off x="9482337" y="2242251"/>
            <a:ext cx="512772" cy="50930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251" y="3792791"/>
            <a:ext cx="510858" cy="509309"/>
          </a:xfrm>
          <a:prstGeom prst="rect">
            <a:avLst/>
          </a:prstGeom>
        </p:spPr>
      </p:pic>
    </p:spTree>
    <p:extLst>
      <p:ext uri="{BB962C8B-B14F-4D97-AF65-F5344CB8AC3E}">
        <p14:creationId xmlns:p14="http://schemas.microsoft.com/office/powerpoint/2010/main" val="16089647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Refunds—Another tool </a:t>
            </a:r>
            <a:r>
              <a:rPr lang="en-US" dirty="0"/>
              <a:t>when things don't go well</a:t>
            </a:r>
          </a:p>
        </p:txBody>
      </p:sp>
      <p:sp>
        <p:nvSpPr>
          <p:cNvPr id="3" name="Slide Number Placeholder 2"/>
          <p:cNvSpPr>
            <a:spLocks noGrp="1"/>
          </p:cNvSpPr>
          <p:nvPr>
            <p:ph type="sldNum" sz="quarter" idx="12"/>
          </p:nvPr>
        </p:nvSpPr>
        <p:spPr/>
        <p:txBody>
          <a:bodyPr/>
          <a:lstStyle/>
          <a:p>
            <a:fld id="{DA135043-C596-1A48-8BDA-03EB29A64DF4}" type="slidenum">
              <a:rPr lang="en-US" smtClean="0"/>
              <a:t>80</a:t>
            </a:fld>
            <a:endParaRPr lang="en-US"/>
          </a:p>
        </p:txBody>
      </p:sp>
      <p:sp>
        <p:nvSpPr>
          <p:cNvPr id="11" name="Text Placeholder 10">
            <a:extLst>
              <a:ext uri="{FF2B5EF4-FFF2-40B4-BE49-F238E27FC236}">
                <a16:creationId xmlns:a16="http://schemas.microsoft.com/office/drawing/2014/main" id="{5996749F-3428-2912-9D25-4634DB211E7E}"/>
              </a:ext>
            </a:extLst>
          </p:cNvPr>
          <p:cNvSpPr>
            <a:spLocks noGrp="1"/>
          </p:cNvSpPr>
          <p:nvPr>
            <p:ph type="body" sz="quarter" idx="14"/>
          </p:nvPr>
        </p:nvSpPr>
        <p:spPr>
          <a:xfrm>
            <a:off x="414731" y="6605034"/>
            <a:ext cx="11062326" cy="229289"/>
          </a:xfrm>
        </p:spPr>
        <p:txBody>
          <a:bodyPr/>
          <a:lstStyle/>
          <a:p>
            <a:r>
              <a:rPr kumimoji="0" lang="en-US" sz="900" b="0" i="0" u="none" strike="noStrike" kern="1200" cap="none" spc="0" normalizeH="0" baseline="0" noProof="0" dirty="0">
                <a:ln>
                  <a:noFill/>
                </a:ln>
                <a:solidFill>
                  <a:srgbClr val="002F6B"/>
                </a:solidFill>
                <a:effectLst/>
                <a:uLnTx/>
                <a:uFillTx/>
                <a:latin typeface="Arial" panose="020B0604020202020204"/>
                <a:ea typeface="+mn-ea"/>
                <a:cs typeface="+mn-cs"/>
              </a:rPr>
              <a:t>https://</a:t>
            </a:r>
            <a:r>
              <a:rPr kumimoji="0" lang="en-US" sz="900" b="0" i="0" u="none" strike="noStrike" kern="1200" cap="none" spc="0" normalizeH="0" baseline="0" noProof="0" dirty="0" smtClean="0">
                <a:ln>
                  <a:noFill/>
                </a:ln>
                <a:solidFill>
                  <a:srgbClr val="002F6B"/>
                </a:solidFill>
                <a:effectLst/>
                <a:uLnTx/>
                <a:uFillTx/>
                <a:latin typeface="Arial" panose="020B0604020202020204"/>
                <a:ea typeface="+mn-ea"/>
                <a:cs typeface="+mn-cs"/>
              </a:rPr>
              <a:t>www.medpro.com/documents/10502/2837997/Guideline_Refunds</a:t>
            </a:r>
            <a:r>
              <a:rPr kumimoji="0" lang="en-US" sz="900" b="0" i="0" u="none" strike="noStrike" kern="1200" cap="none" spc="0" normalizeH="0" baseline="0" noProof="0" dirty="0">
                <a:ln>
                  <a:noFill/>
                </a:ln>
                <a:solidFill>
                  <a:srgbClr val="002F6B"/>
                </a:solidFill>
                <a:effectLst/>
                <a:uLnTx/>
                <a:uFillTx/>
                <a:latin typeface="Arial" panose="020B0604020202020204"/>
                <a:ea typeface="+mn-ea"/>
                <a:cs typeface="+mn-cs"/>
              </a:rPr>
              <a:t>+%26+Waivers.pdf</a:t>
            </a:r>
          </a:p>
          <a:p>
            <a:endParaRPr lang="en-US" dirty="0"/>
          </a:p>
        </p:txBody>
      </p:sp>
      <p:graphicFrame>
        <p:nvGraphicFramePr>
          <p:cNvPr id="4" name="Diagram 3"/>
          <p:cNvGraphicFramePr/>
          <p:nvPr>
            <p:extLst>
              <p:ext uri="{D42A27DB-BD31-4B8C-83A1-F6EECF244321}">
                <p14:modId xmlns:p14="http://schemas.microsoft.com/office/powerpoint/2010/main" val="4201691492"/>
              </p:ext>
            </p:extLst>
          </p:nvPr>
        </p:nvGraphicFramePr>
        <p:xfrm>
          <a:off x="460914" y="1094672"/>
          <a:ext cx="9237268" cy="1912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45089" y="3160955"/>
            <a:ext cx="800219" cy="584775"/>
          </a:xfrm>
          <a:prstGeom prst="rect">
            <a:avLst/>
          </a:prstGeom>
          <a:noFill/>
        </p:spPr>
        <p:txBody>
          <a:bodyPr wrap="none" lIns="91440" tIns="45720" rIns="91440" bIns="45720">
            <a:spAutoFit/>
          </a:bodyPr>
          <a:lstStyle/>
          <a:p>
            <a:pPr algn="ctr"/>
            <a:r>
              <a:rPr lang="en-US" sz="3200" b="0" cap="none" spc="0" dirty="0">
                <a:ln w="0"/>
                <a:solidFill>
                  <a:schemeClr val="accent5"/>
                </a:solidFill>
                <a:effectLst>
                  <a:outerShdw blurRad="38100" dist="19050" dir="2700000" algn="tl" rotWithShape="0">
                    <a:schemeClr val="dk1">
                      <a:alpha val="40000"/>
                    </a:schemeClr>
                  </a:outerShdw>
                </a:effectLst>
              </a:rPr>
              <a:t>But</a:t>
            </a:r>
          </a:p>
        </p:txBody>
      </p:sp>
      <p:graphicFrame>
        <p:nvGraphicFramePr>
          <p:cNvPr id="6" name="Diagram 5"/>
          <p:cNvGraphicFramePr/>
          <p:nvPr>
            <p:extLst>
              <p:ext uri="{D42A27DB-BD31-4B8C-83A1-F6EECF244321}">
                <p14:modId xmlns:p14="http://schemas.microsoft.com/office/powerpoint/2010/main" val="2163393998"/>
              </p:ext>
            </p:extLst>
          </p:nvPr>
        </p:nvGraphicFramePr>
        <p:xfrm>
          <a:off x="594472" y="3745730"/>
          <a:ext cx="9103710" cy="24980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13578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Dismissal</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81</a:t>
            </a:fld>
            <a:endParaRPr lang="en-US" dirty="0"/>
          </a:p>
        </p:txBody>
      </p:sp>
      <p:graphicFrame>
        <p:nvGraphicFramePr>
          <p:cNvPr id="9" name="Diagram 8"/>
          <p:cNvGraphicFramePr/>
          <p:nvPr>
            <p:extLst/>
          </p:nvPr>
        </p:nvGraphicFramePr>
        <p:xfrm>
          <a:off x="395485" y="945978"/>
          <a:ext cx="11096624" cy="5476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992739" y="1035306"/>
            <a:ext cx="9208008" cy="923330"/>
          </a:xfrm>
          <a:prstGeom prst="rect">
            <a:avLst/>
          </a:prstGeom>
          <a:noFill/>
        </p:spPr>
        <p:txBody>
          <a:bodyPr wrap="square" rtlCol="0">
            <a:spAutoFit/>
          </a:bodyPr>
          <a:lstStyle/>
          <a:p>
            <a:pPr algn="just">
              <a:lnSpc>
                <a:spcPct val="90000"/>
              </a:lnSpc>
            </a:pPr>
            <a:r>
              <a:rPr lang="en-US" sz="2000" dirty="0" smtClean="0">
                <a:solidFill>
                  <a:schemeClr val="tx2"/>
                </a:solidFill>
              </a:rPr>
              <a:t>Yes, dentists can terminate relationships with patients, it is wise for dentists to have objective and factual documentation that supports the decision (e.g. noncompliance)</a:t>
            </a:r>
          </a:p>
        </p:txBody>
      </p:sp>
      <p:sp>
        <p:nvSpPr>
          <p:cNvPr id="12" name="TextBox 11"/>
          <p:cNvSpPr txBox="1"/>
          <p:nvPr/>
        </p:nvSpPr>
        <p:spPr>
          <a:xfrm>
            <a:off x="1947672" y="2138313"/>
            <a:ext cx="9208008" cy="2474524"/>
          </a:xfrm>
          <a:prstGeom prst="rect">
            <a:avLst/>
          </a:prstGeom>
          <a:noFill/>
        </p:spPr>
        <p:txBody>
          <a:bodyPr wrap="square" rtlCol="0">
            <a:spAutoFit/>
          </a:bodyPr>
          <a:lstStyle/>
          <a:p>
            <a:pPr algn="just">
              <a:lnSpc>
                <a:spcPct val="90000"/>
              </a:lnSpc>
            </a:pPr>
            <a:r>
              <a:rPr lang="en-US" sz="2000" dirty="0" smtClean="0">
                <a:solidFill>
                  <a:schemeClr val="accent1"/>
                </a:solidFill>
              </a:rPr>
              <a:t>Need to avoid </a:t>
            </a:r>
            <a:r>
              <a:rPr lang="en-US" sz="2000" b="1" dirty="0" smtClean="0">
                <a:solidFill>
                  <a:schemeClr val="accent1"/>
                </a:solidFill>
              </a:rPr>
              <a:t>abandonment</a:t>
            </a:r>
            <a:r>
              <a:rPr lang="en-US" sz="2000" dirty="0" smtClean="0">
                <a:solidFill>
                  <a:schemeClr val="accent1"/>
                </a:solidFill>
              </a:rPr>
              <a:t>: when a healthcare provider terminates a relationship without </a:t>
            </a:r>
            <a:r>
              <a:rPr lang="en-US" sz="2000" u="sng" dirty="0" smtClean="0">
                <a:solidFill>
                  <a:schemeClr val="accent1"/>
                </a:solidFill>
              </a:rPr>
              <a:t>reasonable notice</a:t>
            </a:r>
            <a:r>
              <a:rPr lang="en-US" sz="2000" dirty="0" smtClean="0">
                <a:solidFill>
                  <a:schemeClr val="accent1"/>
                </a:solidFill>
              </a:rPr>
              <a:t> or in a manner that denies the patient </a:t>
            </a:r>
            <a:r>
              <a:rPr lang="en-US" sz="2000" u="sng" dirty="0" smtClean="0">
                <a:solidFill>
                  <a:schemeClr val="accent1"/>
                </a:solidFill>
              </a:rPr>
              <a:t>necessary medical care</a:t>
            </a:r>
            <a:r>
              <a:rPr lang="en-US" sz="2000" dirty="0" smtClean="0">
                <a:solidFill>
                  <a:schemeClr val="accent1"/>
                </a:solidFill>
              </a:rPr>
              <a:t>. </a:t>
            </a:r>
          </a:p>
          <a:p>
            <a:pPr algn="just"/>
            <a:endParaRPr lang="en-US" dirty="0">
              <a:solidFill>
                <a:schemeClr val="tx2"/>
              </a:solidFill>
            </a:endParaRPr>
          </a:p>
          <a:p>
            <a:pPr algn="just">
              <a:lnSpc>
                <a:spcPct val="90000"/>
              </a:lnSpc>
            </a:pPr>
            <a:r>
              <a:rPr lang="en-US" sz="2000" dirty="0" smtClean="0">
                <a:solidFill>
                  <a:schemeClr val="tx2"/>
                </a:solidFill>
              </a:rPr>
              <a:t>Consider: </a:t>
            </a:r>
          </a:p>
          <a:p>
            <a:pPr algn="just">
              <a:lnSpc>
                <a:spcPct val="90000"/>
              </a:lnSpc>
            </a:pPr>
            <a:r>
              <a:rPr lang="en-US" dirty="0">
                <a:solidFill>
                  <a:schemeClr val="tx2"/>
                </a:solidFill>
              </a:rPr>
              <a:t> </a:t>
            </a:r>
            <a:r>
              <a:rPr lang="en-US" dirty="0" smtClean="0">
                <a:solidFill>
                  <a:schemeClr val="tx2"/>
                </a:solidFill>
              </a:rPr>
              <a:t>      * Clinical Status</a:t>
            </a:r>
          </a:p>
          <a:p>
            <a:pPr algn="just">
              <a:lnSpc>
                <a:spcPct val="90000"/>
              </a:lnSpc>
            </a:pPr>
            <a:r>
              <a:rPr lang="en-US" sz="1800" dirty="0">
                <a:solidFill>
                  <a:schemeClr val="tx2"/>
                </a:solidFill>
              </a:rPr>
              <a:t> </a:t>
            </a:r>
            <a:r>
              <a:rPr lang="en-US" sz="1800" dirty="0" smtClean="0">
                <a:solidFill>
                  <a:schemeClr val="tx2"/>
                </a:solidFill>
              </a:rPr>
              <a:t>      * Is the patient mid-treatment?</a:t>
            </a:r>
          </a:p>
          <a:p>
            <a:pPr algn="just">
              <a:lnSpc>
                <a:spcPct val="90000"/>
              </a:lnSpc>
            </a:pPr>
            <a:r>
              <a:rPr lang="en-US" dirty="0">
                <a:solidFill>
                  <a:schemeClr val="tx2"/>
                </a:solidFill>
              </a:rPr>
              <a:t> </a:t>
            </a:r>
            <a:r>
              <a:rPr lang="en-US" dirty="0" smtClean="0">
                <a:solidFill>
                  <a:schemeClr val="tx2"/>
                </a:solidFill>
              </a:rPr>
              <a:t>      * Does the patient need to follow-up?</a:t>
            </a:r>
          </a:p>
          <a:p>
            <a:pPr algn="just">
              <a:lnSpc>
                <a:spcPct val="90000"/>
              </a:lnSpc>
            </a:pPr>
            <a:r>
              <a:rPr lang="en-US" sz="1800" dirty="0">
                <a:solidFill>
                  <a:schemeClr val="tx2"/>
                </a:solidFill>
              </a:rPr>
              <a:t> </a:t>
            </a:r>
            <a:r>
              <a:rPr lang="en-US" sz="1800" dirty="0" smtClean="0">
                <a:solidFill>
                  <a:schemeClr val="tx2"/>
                </a:solidFill>
              </a:rPr>
              <a:t>      * Has the patient pre-paid any treatment? </a:t>
            </a:r>
            <a:endParaRPr lang="en-US" sz="1800" dirty="0">
              <a:solidFill>
                <a:schemeClr val="tx2"/>
              </a:solidFill>
            </a:endParaRPr>
          </a:p>
        </p:txBody>
      </p:sp>
      <p:sp>
        <p:nvSpPr>
          <p:cNvPr id="13" name="TextBox 12"/>
          <p:cNvSpPr txBox="1"/>
          <p:nvPr/>
        </p:nvSpPr>
        <p:spPr>
          <a:xfrm>
            <a:off x="2129246" y="4660301"/>
            <a:ext cx="8934994" cy="1172629"/>
          </a:xfrm>
          <a:prstGeom prst="rect">
            <a:avLst/>
          </a:prstGeom>
          <a:noFill/>
        </p:spPr>
        <p:txBody>
          <a:bodyPr wrap="square" rtlCol="0">
            <a:spAutoFit/>
          </a:bodyPr>
          <a:lstStyle/>
          <a:p>
            <a:pPr algn="l">
              <a:lnSpc>
                <a:spcPct val="90000"/>
              </a:lnSpc>
            </a:pPr>
            <a:r>
              <a:rPr lang="en-US" sz="2000" dirty="0" smtClean="0">
                <a:solidFill>
                  <a:schemeClr val="accent1"/>
                </a:solidFill>
              </a:rPr>
              <a:t>Patients should be given 30 days notice of termination (unless a danger)</a:t>
            </a:r>
          </a:p>
          <a:p>
            <a:pPr algn="l">
              <a:lnSpc>
                <a:spcPct val="90000"/>
              </a:lnSpc>
            </a:pPr>
            <a:endParaRPr lang="en-US" sz="2000" dirty="0" smtClean="0">
              <a:solidFill>
                <a:schemeClr val="accent1"/>
              </a:solidFill>
            </a:endParaRPr>
          </a:p>
          <a:p>
            <a:pPr algn="l">
              <a:lnSpc>
                <a:spcPct val="90000"/>
              </a:lnSpc>
            </a:pPr>
            <a:r>
              <a:rPr lang="en-US" sz="2000" dirty="0" smtClean="0">
                <a:solidFill>
                  <a:schemeClr val="accent1"/>
                </a:solidFill>
              </a:rPr>
              <a:t>In the interim, patients can be seen for </a:t>
            </a:r>
            <a:r>
              <a:rPr lang="en-US" sz="2000" u="sng" dirty="0" smtClean="0">
                <a:solidFill>
                  <a:schemeClr val="accent1"/>
                </a:solidFill>
              </a:rPr>
              <a:t>emergencies</a:t>
            </a:r>
            <a:endParaRPr lang="en-US" sz="2000" dirty="0" smtClean="0">
              <a:solidFill>
                <a:schemeClr val="accent1"/>
              </a:solidFill>
            </a:endParaRPr>
          </a:p>
          <a:p>
            <a:pPr algn="l">
              <a:lnSpc>
                <a:spcPct val="90000"/>
              </a:lnSpc>
            </a:pPr>
            <a:endParaRPr lang="en-US" sz="1800" dirty="0">
              <a:solidFill>
                <a:schemeClr val="tx2"/>
              </a:solidFill>
            </a:endParaRPr>
          </a:p>
        </p:txBody>
      </p:sp>
    </p:spTree>
    <p:extLst>
      <p:ext uri="{BB962C8B-B14F-4D97-AF65-F5344CB8AC3E}">
        <p14:creationId xmlns:p14="http://schemas.microsoft.com/office/powerpoint/2010/main" val="20010172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Dismissal Cont'd</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82</a:t>
            </a:fld>
            <a:endParaRPr lang="en-US" dirty="0"/>
          </a:p>
        </p:txBody>
      </p:sp>
      <p:graphicFrame>
        <p:nvGraphicFramePr>
          <p:cNvPr id="9" name="Diagram 8"/>
          <p:cNvGraphicFramePr/>
          <p:nvPr>
            <p:extLst/>
          </p:nvPr>
        </p:nvGraphicFramePr>
        <p:xfrm>
          <a:off x="395485" y="945978"/>
          <a:ext cx="11096624" cy="5476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537717" y="1064737"/>
            <a:ext cx="8617963" cy="590931"/>
          </a:xfrm>
          <a:prstGeom prst="rect">
            <a:avLst/>
          </a:prstGeom>
          <a:noFill/>
        </p:spPr>
        <p:txBody>
          <a:bodyPr wrap="square" rtlCol="0">
            <a:spAutoFit/>
          </a:bodyPr>
          <a:lstStyle/>
          <a:p>
            <a:pPr algn="just">
              <a:lnSpc>
                <a:spcPct val="90000"/>
              </a:lnSpc>
            </a:pPr>
            <a:r>
              <a:rPr lang="en-US" dirty="0">
                <a:solidFill>
                  <a:schemeClr val="tx2"/>
                </a:solidFill>
              </a:rPr>
              <a:t>Patient confidentiality will be maintained during all conversations and interactions in the </a:t>
            </a:r>
            <a:r>
              <a:rPr lang="en-US" dirty="0" smtClean="0">
                <a:solidFill>
                  <a:schemeClr val="tx2"/>
                </a:solidFill>
              </a:rPr>
              <a:t>office</a:t>
            </a:r>
          </a:p>
        </p:txBody>
      </p:sp>
      <p:sp>
        <p:nvSpPr>
          <p:cNvPr id="12" name="TextBox 11"/>
          <p:cNvSpPr txBox="1"/>
          <p:nvPr/>
        </p:nvSpPr>
        <p:spPr>
          <a:xfrm>
            <a:off x="2537716" y="1688574"/>
            <a:ext cx="8617963" cy="590931"/>
          </a:xfrm>
          <a:prstGeom prst="rect">
            <a:avLst/>
          </a:prstGeom>
          <a:noFill/>
        </p:spPr>
        <p:txBody>
          <a:bodyPr wrap="square" rtlCol="0">
            <a:spAutoFit/>
          </a:bodyPr>
          <a:lstStyle/>
          <a:p>
            <a:pPr algn="just">
              <a:lnSpc>
                <a:spcPct val="90000"/>
              </a:lnSpc>
            </a:pPr>
            <a:r>
              <a:rPr lang="en-US" dirty="0">
                <a:solidFill>
                  <a:schemeClr val="tx2"/>
                </a:solidFill>
              </a:rPr>
              <a:t>The practice team members should not be informed of the circumstance under which the patient was terminated from </a:t>
            </a:r>
            <a:r>
              <a:rPr lang="en-US" dirty="0" smtClean="0">
                <a:solidFill>
                  <a:schemeClr val="tx2"/>
                </a:solidFill>
              </a:rPr>
              <a:t>the practice group</a:t>
            </a:r>
            <a:endParaRPr lang="en-US" sz="1800" dirty="0">
              <a:solidFill>
                <a:schemeClr val="tx2"/>
              </a:solidFill>
            </a:endParaRPr>
          </a:p>
        </p:txBody>
      </p:sp>
      <p:sp>
        <p:nvSpPr>
          <p:cNvPr id="8" name="TextBox 7"/>
          <p:cNvSpPr txBox="1"/>
          <p:nvPr/>
        </p:nvSpPr>
        <p:spPr>
          <a:xfrm>
            <a:off x="2537715" y="2543618"/>
            <a:ext cx="8617963" cy="590931"/>
          </a:xfrm>
          <a:prstGeom prst="rect">
            <a:avLst/>
          </a:prstGeom>
          <a:noFill/>
        </p:spPr>
        <p:txBody>
          <a:bodyPr wrap="square" rtlCol="0">
            <a:spAutoFit/>
          </a:bodyPr>
          <a:lstStyle/>
          <a:p>
            <a:pPr algn="just">
              <a:lnSpc>
                <a:spcPct val="90000"/>
              </a:lnSpc>
            </a:pPr>
            <a:r>
              <a:rPr lang="en-US" dirty="0">
                <a:solidFill>
                  <a:schemeClr val="accent1"/>
                </a:solidFill>
              </a:rPr>
              <a:t>If the former patient has any questions about their termination, their call should be forwarded to the appropriate person (i.e. Regional President, RDO, Legal, etc.)</a:t>
            </a:r>
            <a:endParaRPr lang="en-US" sz="1800" dirty="0">
              <a:solidFill>
                <a:schemeClr val="accent1"/>
              </a:solidFill>
            </a:endParaRPr>
          </a:p>
        </p:txBody>
      </p:sp>
    </p:spTree>
    <p:extLst>
      <p:ext uri="{BB962C8B-B14F-4D97-AF65-F5344CB8AC3E}">
        <p14:creationId xmlns:p14="http://schemas.microsoft.com/office/powerpoint/2010/main" val="5755941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De-Escalation Does Not Work</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83</a:t>
            </a:fld>
            <a:endParaRPr lang="en-US" dirty="0"/>
          </a:p>
        </p:txBody>
      </p:sp>
      <p:graphicFrame>
        <p:nvGraphicFramePr>
          <p:cNvPr id="8" name="Diagram 7"/>
          <p:cNvGraphicFramePr/>
          <p:nvPr>
            <p:extLst>
              <p:ext uri="{D42A27DB-BD31-4B8C-83A1-F6EECF244321}">
                <p14:modId xmlns:p14="http://schemas.microsoft.com/office/powerpoint/2010/main" val="2809436270"/>
              </p:ext>
            </p:extLst>
          </p:nvPr>
        </p:nvGraphicFramePr>
        <p:xfrm>
          <a:off x="536967" y="851049"/>
          <a:ext cx="11249932" cy="2776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02363955"/>
              </p:ext>
            </p:extLst>
          </p:nvPr>
        </p:nvGraphicFramePr>
        <p:xfrm>
          <a:off x="728767" y="4063601"/>
          <a:ext cx="11058132" cy="1875381"/>
        </p:xfrm>
        <a:graphic>
          <a:graphicData uri="http://schemas.openxmlformats.org/drawingml/2006/table">
            <a:tbl>
              <a:tblPr firstRow="1" bandRow="1">
                <a:tableStyleId>{C083E6E3-FA7D-4D7B-A595-EF9225AFEA82}</a:tableStyleId>
              </a:tblPr>
              <a:tblGrid>
                <a:gridCol w="11058132">
                  <a:extLst>
                    <a:ext uri="{9D8B030D-6E8A-4147-A177-3AD203B41FA5}">
                      <a16:colId xmlns:a16="http://schemas.microsoft.com/office/drawing/2014/main" val="20000"/>
                    </a:ext>
                  </a:extLst>
                </a:gridCol>
              </a:tblGrid>
              <a:tr h="78140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en-US" sz="2400" b="0" dirty="0">
                          <a:solidFill>
                            <a:schemeClr val="accent1"/>
                          </a:solidFill>
                        </a:rPr>
                        <a:t>In all cases, it is reasonable to reply:</a:t>
                      </a:r>
                      <a:endParaRPr lang="en-US" sz="2400" b="0" dirty="0">
                        <a:solidFill>
                          <a:schemeClr val="accent1"/>
                        </a:solidFill>
                      </a:endParaRPr>
                    </a:p>
                  </a:txBody>
                  <a:tcPr marL="91435" marR="91435" marT="45751" marB="45751" anchor="ctr"/>
                </a:tc>
                <a:extLst>
                  <a:ext uri="{0D108BD9-81ED-4DB2-BD59-A6C34878D82A}">
                    <a16:rowId xmlns:a16="http://schemas.microsoft.com/office/drawing/2014/main" val="10000"/>
                  </a:ext>
                </a:extLst>
              </a:tr>
              <a:tr h="1093973">
                <a:tc>
                  <a:txBody>
                    <a:bodyPr/>
                    <a:lstStyle/>
                    <a:p>
                      <a:pPr algn="ctr"/>
                      <a:r>
                        <a:rPr lang="en-US" altLang="en-US" sz="2400" dirty="0">
                          <a:solidFill>
                            <a:schemeClr val="accent1"/>
                          </a:solidFill>
                        </a:rPr>
                        <a:t>“I am sorry you feel that way; we have tried to meet your expectations. We understand that you need to go ahead as your conscience dictates.” </a:t>
                      </a:r>
                      <a:endParaRPr lang="en-US" sz="2400" b="0" dirty="0">
                        <a:solidFill>
                          <a:schemeClr val="accent1"/>
                        </a:solidFill>
                      </a:endParaRPr>
                    </a:p>
                  </a:txBody>
                  <a:tcPr marL="91435" marR="91435" marT="45751" marB="45751"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28698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Strategies—Handling Communication Breakdowns</a:t>
            </a:r>
          </a:p>
        </p:txBody>
      </p:sp>
      <p:sp>
        <p:nvSpPr>
          <p:cNvPr id="3" name="Slide Number Placeholder 2"/>
          <p:cNvSpPr>
            <a:spLocks noGrp="1"/>
          </p:cNvSpPr>
          <p:nvPr>
            <p:ph type="sldNum" sz="quarter" idx="12"/>
          </p:nvPr>
        </p:nvSpPr>
        <p:spPr/>
        <p:txBody>
          <a:bodyPr/>
          <a:lstStyle/>
          <a:p>
            <a:fld id="{DA135043-C596-1A48-8BDA-03EB29A64DF4}" type="slidenum">
              <a:rPr lang="en-US" smtClean="0"/>
              <a:t>84</a:t>
            </a:fld>
            <a:endParaRPr lang="en-US" dirty="0"/>
          </a:p>
        </p:txBody>
      </p:sp>
      <p:graphicFrame>
        <p:nvGraphicFramePr>
          <p:cNvPr id="5" name="Diagram 4"/>
          <p:cNvGraphicFramePr/>
          <p:nvPr>
            <p:extLst>
              <p:ext uri="{D42A27DB-BD31-4B8C-83A1-F6EECF244321}">
                <p14:modId xmlns:p14="http://schemas.microsoft.com/office/powerpoint/2010/main" val="2374005656"/>
              </p:ext>
            </p:extLst>
          </p:nvPr>
        </p:nvGraphicFramePr>
        <p:xfrm>
          <a:off x="414731" y="1137203"/>
          <a:ext cx="11372168" cy="4842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9550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Slide Number Placeholder 2"/>
          <p:cNvSpPr>
            <a:spLocks noGrp="1"/>
          </p:cNvSpPr>
          <p:nvPr>
            <p:ph type="sldNum" sz="quarter" idx="12"/>
          </p:nvPr>
        </p:nvSpPr>
        <p:spPr/>
        <p:txBody>
          <a:bodyPr/>
          <a:lstStyle/>
          <a:p>
            <a:fld id="{DBD016B5-0E78-4353-B3A0-49C8590702B9}" type="slidenum">
              <a:rPr lang="en-US" smtClean="0"/>
              <a:t>85</a:t>
            </a:fld>
            <a:endParaRPr lang="en-US" dirty="0"/>
          </a:p>
        </p:txBody>
      </p:sp>
      <p:graphicFrame>
        <p:nvGraphicFramePr>
          <p:cNvPr id="6" name="Diagram 5"/>
          <p:cNvGraphicFramePr/>
          <p:nvPr/>
        </p:nvGraphicFramePr>
        <p:xfrm>
          <a:off x="446673" y="851049"/>
          <a:ext cx="1102619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50549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A135043-C596-1A48-8BDA-03EB29A64DF4}" type="slidenum">
              <a:rPr lang="en-US" smtClean="0"/>
              <a:t>86</a:t>
            </a:fld>
            <a:endParaRPr lang="en-US" dirty="0"/>
          </a:p>
        </p:txBody>
      </p:sp>
      <p:pic>
        <p:nvPicPr>
          <p:cNvPr id="5" name="Content Placeholder 4">
            <a:extLst>
              <a:ext uri="{FF2B5EF4-FFF2-40B4-BE49-F238E27FC236}">
                <a16:creationId xmlns:a16="http://schemas.microsoft.com/office/drawing/2014/main" id="{89FB1DCA-1A22-7343-B8D2-1F2C4C038CB7}"/>
              </a:ext>
            </a:extLst>
          </p:cNvPr>
          <p:cNvPicPr>
            <a:picLocks noGrp="1" noChangeAspect="1"/>
          </p:cNvPicPr>
          <p:nvPr>
            <p:ph idx="1"/>
          </p:nvPr>
        </p:nvPicPr>
        <p:blipFill>
          <a:blip r:embed="rId2"/>
          <a:stretch>
            <a:fillRect/>
          </a:stretch>
        </p:blipFill>
        <p:spPr>
          <a:xfrm>
            <a:off x="4576867" y="213031"/>
            <a:ext cx="2555052" cy="2555052"/>
          </a:xfrm>
          <a:prstGeom prst="rect">
            <a:avLst/>
          </a:prstGeom>
        </p:spPr>
      </p:pic>
      <p:grpSp>
        <p:nvGrpSpPr>
          <p:cNvPr id="6" name="Group 5">
            <a:extLst>
              <a:ext uri="{FF2B5EF4-FFF2-40B4-BE49-F238E27FC236}">
                <a16:creationId xmlns:a16="http://schemas.microsoft.com/office/drawing/2014/main" id="{AA239D56-165F-AE44-8399-74587376C58F}"/>
              </a:ext>
            </a:extLst>
          </p:cNvPr>
          <p:cNvGrpSpPr/>
          <p:nvPr/>
        </p:nvGrpSpPr>
        <p:grpSpPr>
          <a:xfrm>
            <a:off x="4614173" y="2768083"/>
            <a:ext cx="2517746" cy="840708"/>
            <a:chOff x="10192337" y="10379626"/>
            <a:chExt cx="4036830" cy="1244599"/>
          </a:xfrm>
        </p:grpSpPr>
        <p:pic>
          <p:nvPicPr>
            <p:cNvPr id="7" name="Picture 6">
              <a:extLst>
                <a:ext uri="{FF2B5EF4-FFF2-40B4-BE49-F238E27FC236}">
                  <a16:creationId xmlns:a16="http://schemas.microsoft.com/office/drawing/2014/main" id="{24377DD3-B068-E441-8F12-991CDDAE6C87}"/>
                </a:ext>
              </a:extLst>
            </p:cNvPr>
            <p:cNvPicPr>
              <a:picLocks noChangeAspect="1"/>
            </p:cNvPicPr>
            <p:nvPr/>
          </p:nvPicPr>
          <p:blipFill>
            <a:blip r:embed="rId3"/>
            <a:stretch>
              <a:fillRect/>
            </a:stretch>
          </p:blipFill>
          <p:spPr>
            <a:xfrm>
              <a:off x="10192337" y="10379626"/>
              <a:ext cx="1244599" cy="1244599"/>
            </a:xfrm>
            <a:prstGeom prst="rect">
              <a:avLst/>
            </a:prstGeom>
          </p:spPr>
        </p:pic>
        <p:pic>
          <p:nvPicPr>
            <p:cNvPr id="8" name="Picture 7">
              <a:extLst>
                <a:ext uri="{FF2B5EF4-FFF2-40B4-BE49-F238E27FC236}">
                  <a16:creationId xmlns:a16="http://schemas.microsoft.com/office/drawing/2014/main" id="{37695125-B951-9944-A711-6343EFEEB8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18391" y="10607553"/>
              <a:ext cx="792007" cy="792007"/>
            </a:xfrm>
            <a:prstGeom prst="rect">
              <a:avLst/>
            </a:prstGeom>
          </p:spPr>
        </p:pic>
        <p:pic>
          <p:nvPicPr>
            <p:cNvPr id="9" name="Picture 8">
              <a:extLst>
                <a:ext uri="{FF2B5EF4-FFF2-40B4-BE49-F238E27FC236}">
                  <a16:creationId xmlns:a16="http://schemas.microsoft.com/office/drawing/2014/main" id="{47225ABD-8A7C-544A-BCFA-711093309B6F}"/>
                </a:ext>
              </a:extLst>
            </p:cNvPr>
            <p:cNvPicPr>
              <a:picLocks noChangeAspect="1"/>
            </p:cNvPicPr>
            <p:nvPr/>
          </p:nvPicPr>
          <p:blipFill>
            <a:blip r:embed="rId3"/>
            <a:stretch>
              <a:fillRect/>
            </a:stretch>
          </p:blipFill>
          <p:spPr>
            <a:xfrm>
              <a:off x="11590483" y="10379626"/>
              <a:ext cx="1244599" cy="1244599"/>
            </a:xfrm>
            <a:prstGeom prst="rect">
              <a:avLst/>
            </a:prstGeom>
          </p:spPr>
        </p:pic>
        <p:pic>
          <p:nvPicPr>
            <p:cNvPr id="10" name="Picture 9">
              <a:extLst>
                <a:ext uri="{FF2B5EF4-FFF2-40B4-BE49-F238E27FC236}">
                  <a16:creationId xmlns:a16="http://schemas.microsoft.com/office/drawing/2014/main" id="{A9A3848C-36C3-6A4C-AB4D-3310B57A5A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37417" y="10720593"/>
              <a:ext cx="552031" cy="552031"/>
            </a:xfrm>
            <a:prstGeom prst="rect">
              <a:avLst/>
            </a:prstGeom>
          </p:spPr>
        </p:pic>
        <p:pic>
          <p:nvPicPr>
            <p:cNvPr id="11" name="Picture 10">
              <a:extLst>
                <a:ext uri="{FF2B5EF4-FFF2-40B4-BE49-F238E27FC236}">
                  <a16:creationId xmlns:a16="http://schemas.microsoft.com/office/drawing/2014/main" id="{A118CC33-C8D7-5644-A4D5-63B08C6E5928}"/>
                </a:ext>
              </a:extLst>
            </p:cNvPr>
            <p:cNvPicPr>
              <a:picLocks noChangeAspect="1"/>
            </p:cNvPicPr>
            <p:nvPr/>
          </p:nvPicPr>
          <p:blipFill>
            <a:blip r:embed="rId3"/>
            <a:stretch>
              <a:fillRect/>
            </a:stretch>
          </p:blipFill>
          <p:spPr>
            <a:xfrm>
              <a:off x="12984568" y="10379626"/>
              <a:ext cx="1244599" cy="1244599"/>
            </a:xfrm>
            <a:prstGeom prst="rect">
              <a:avLst/>
            </a:prstGeom>
          </p:spPr>
        </p:pic>
        <p:pic>
          <p:nvPicPr>
            <p:cNvPr id="12" name="Picture 11">
              <a:extLst>
                <a:ext uri="{FF2B5EF4-FFF2-40B4-BE49-F238E27FC236}">
                  <a16:creationId xmlns:a16="http://schemas.microsoft.com/office/drawing/2014/main" id="{E32F237F-9CA7-E143-A85A-DCC2220962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19491" y="10622676"/>
              <a:ext cx="776884" cy="776884"/>
            </a:xfrm>
            <a:prstGeom prst="rect">
              <a:avLst/>
            </a:prstGeom>
          </p:spPr>
        </p:pic>
      </p:grpSp>
      <p:sp>
        <p:nvSpPr>
          <p:cNvPr id="13" name="Rectangle 12"/>
          <p:cNvSpPr/>
          <p:nvPr/>
        </p:nvSpPr>
        <p:spPr>
          <a:xfrm>
            <a:off x="4247905" y="3472342"/>
            <a:ext cx="3252814" cy="652999"/>
          </a:xfrm>
          <a:prstGeom prst="rect">
            <a:avLst/>
          </a:prstGeom>
        </p:spPr>
        <p:txBody>
          <a:bodyPr wrap="none">
            <a:spAutoFit/>
          </a:bodyPr>
          <a:lstStyle/>
          <a:p>
            <a:pPr lvl="0" algn="ctr">
              <a:lnSpc>
                <a:spcPts val="5000"/>
              </a:lnSpc>
              <a:spcBef>
                <a:spcPts val="2800"/>
              </a:spcBef>
            </a:pPr>
            <a:r>
              <a:rPr lang="en-US" sz="3000" b="1" dirty="0">
                <a:solidFill>
                  <a:srgbClr val="002F6B"/>
                </a:solidFill>
                <a:latin typeface="Meiryo" panose="020B0604030504040204" pitchFamily="34" charset="-128"/>
                <a:ea typeface="Meiryo" panose="020B0604030504040204" pitchFamily="34" charset="-128"/>
                <a:cs typeface="Arial" panose="020B0604020202020204" pitchFamily="34" charset="0"/>
              </a:rPr>
              <a:t>@</a:t>
            </a:r>
            <a:r>
              <a:rPr lang="en-US" sz="3000" b="1" dirty="0" err="1">
                <a:solidFill>
                  <a:srgbClr val="002F6B"/>
                </a:solidFill>
                <a:latin typeface="Meiryo" panose="020B0604030504040204" pitchFamily="34" charset="-128"/>
                <a:ea typeface="Meiryo" panose="020B0604030504040204" pitchFamily="34" charset="-128"/>
                <a:cs typeface="Arial" panose="020B0604020202020204" pitchFamily="34" charset="0"/>
              </a:rPr>
              <a:t>MedProDental</a:t>
            </a:r>
            <a:endParaRPr lang="en-US" sz="3000" b="1" dirty="0">
              <a:solidFill>
                <a:srgbClr val="002F6B"/>
              </a:solidFill>
              <a:latin typeface="Meiryo" panose="020B0604030504040204" pitchFamily="34" charset="-128"/>
              <a:ea typeface="Meiryo" panose="020B0604030504040204" pitchFamily="34" charset="-128"/>
              <a:cs typeface="Arial" panose="020B0604020202020204" pitchFamily="34" charset="0"/>
            </a:endParaRPr>
          </a:p>
        </p:txBody>
      </p:sp>
      <p:sp>
        <p:nvSpPr>
          <p:cNvPr id="14" name="Rectangle 13"/>
          <p:cNvSpPr/>
          <p:nvPr/>
        </p:nvSpPr>
        <p:spPr>
          <a:xfrm>
            <a:off x="192835" y="4830045"/>
            <a:ext cx="11708063" cy="1200329"/>
          </a:xfrm>
          <a:prstGeom prst="rect">
            <a:avLst/>
          </a:prstGeom>
        </p:spPr>
        <p:txBody>
          <a:bodyPr wrap="square">
            <a:spAutoFit/>
          </a:bodyPr>
          <a:lstStyle/>
          <a:p>
            <a:pPr algn="ctr"/>
            <a:r>
              <a:rPr lang="en-US" altLang="en-US" sz="2400" dirty="0">
                <a:solidFill>
                  <a:srgbClr val="002A88"/>
                </a:solidFill>
                <a:ea typeface="Trebuchet MS" panose="020B0703020202090204" pitchFamily="34" charset="0"/>
                <a:cs typeface="Trebuchet MS" panose="020B0703020202090204" pitchFamily="34" charset="0"/>
                <a:hlinkClick r:id="rId7"/>
              </a:rPr>
              <a:t>dental@medpro.com</a:t>
            </a:r>
            <a:r>
              <a:rPr lang="en-US" altLang="en-US" sz="2400" dirty="0">
                <a:solidFill>
                  <a:srgbClr val="002A88"/>
                </a:solidFill>
                <a:ea typeface="Trebuchet MS" panose="020B0703020202090204" pitchFamily="34" charset="0"/>
                <a:cs typeface="Trebuchet MS" panose="020B0703020202090204" pitchFamily="34" charset="0"/>
              </a:rPr>
              <a:t>	|	800.4MEDPRO	|	medpro.com/dentists</a:t>
            </a:r>
          </a:p>
          <a:p>
            <a:pPr algn="ctr"/>
            <a:endParaRPr lang="en-US" altLang="en-US" sz="2400" dirty="0">
              <a:solidFill>
                <a:srgbClr val="002A88"/>
              </a:solidFill>
              <a:ea typeface="Trebuchet MS" panose="020B0703020202090204" pitchFamily="34" charset="0"/>
              <a:cs typeface="Trebuchet MS" panose="020B0703020202090204" pitchFamily="34" charset="0"/>
            </a:endParaRPr>
          </a:p>
          <a:p>
            <a:pPr algn="ctr"/>
            <a:r>
              <a:rPr lang="en-US" altLang="en-US" sz="2400" dirty="0" smtClean="0">
                <a:solidFill>
                  <a:srgbClr val="002A88"/>
                </a:solidFill>
                <a:ea typeface="Trebuchet MS" panose="020B0703020202090204" pitchFamily="34" charset="0"/>
                <a:cs typeface="Trebuchet MS" panose="020B0703020202090204" pitchFamily="34" charset="0"/>
              </a:rPr>
              <a:t>Jacqueline Clarke, </a:t>
            </a:r>
            <a:r>
              <a:rPr lang="en-US" altLang="en-US" sz="2400" dirty="0">
                <a:solidFill>
                  <a:srgbClr val="002A88"/>
                </a:solidFill>
                <a:ea typeface="Trebuchet MS" panose="020B0703020202090204" pitchFamily="34" charset="0"/>
                <a:cs typeface="Trebuchet MS" panose="020B0703020202090204" pitchFamily="34" charset="0"/>
              </a:rPr>
              <a:t>Esq.    </a:t>
            </a:r>
            <a:r>
              <a:rPr lang="en-US" altLang="en-US" sz="2400" dirty="0" smtClean="0">
                <a:solidFill>
                  <a:srgbClr val="002A88"/>
                </a:solidFill>
                <a:ea typeface="Trebuchet MS" panose="020B0703020202090204" pitchFamily="34" charset="0"/>
                <a:cs typeface="Trebuchet MS" panose="020B0703020202090204" pitchFamily="34" charset="0"/>
              </a:rPr>
              <a:t>248-216-0644   Jacqueline.Clarke@medpro.com</a:t>
            </a:r>
            <a:endParaRPr lang="en-US" altLang="en-US" sz="2400" dirty="0">
              <a:solidFill>
                <a:srgbClr val="002A88"/>
              </a:solidFill>
              <a:ea typeface="Trebuchet MS" panose="020B0703020202090204" pitchFamily="34" charset="0"/>
              <a:cs typeface="Trebuchet MS" panose="020B0703020202090204" pitchFamily="34" charset="0"/>
            </a:endParaRPr>
          </a:p>
        </p:txBody>
      </p:sp>
    </p:spTree>
    <p:extLst>
      <p:ext uri="{BB962C8B-B14F-4D97-AF65-F5344CB8AC3E}">
        <p14:creationId xmlns:p14="http://schemas.microsoft.com/office/powerpoint/2010/main" val="25120972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bwMode="auto">
          <a:xfrm>
            <a:off x="414731" y="141306"/>
            <a:ext cx="11058132" cy="7097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altLang="en-US" dirty="0" smtClean="0">
                <a:solidFill>
                  <a:srgbClr val="002F6B"/>
                </a:solidFill>
                <a:latin typeface="Arial" panose="020B0604020202020204" pitchFamily="34" charset="0"/>
                <a:cs typeface="Tahoma" panose="020B0604030504040204" pitchFamily="34" charset="0"/>
              </a:rPr>
              <a:t>Resources: Patient Selection </a:t>
            </a:r>
            <a:endParaRPr lang="en-US" altLang="en-US" dirty="0">
              <a:solidFill>
                <a:srgbClr val="002F6B"/>
              </a:solidFill>
              <a:latin typeface="Arial" panose="020B0604020202020204" pitchFamily="34" charset="0"/>
              <a:cs typeface="Tahoma" panose="020B0604030504040204" pitchFamily="34" charset="0"/>
            </a:endParaRPr>
          </a:p>
        </p:txBody>
      </p:sp>
      <p:graphicFrame>
        <p:nvGraphicFramePr>
          <p:cNvPr id="3" name="Diagram 2"/>
          <p:cNvGraphicFramePr/>
          <p:nvPr>
            <p:extLst>
              <p:ext uri="{D42A27DB-BD31-4B8C-83A1-F6EECF244321}">
                <p14:modId xmlns:p14="http://schemas.microsoft.com/office/powerpoint/2010/main" val="3330786503"/>
              </p:ext>
            </p:extLst>
          </p:nvPr>
        </p:nvGraphicFramePr>
        <p:xfrm>
          <a:off x="414731" y="851049"/>
          <a:ext cx="1132578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DA135043-C596-1A48-8BDA-03EB29A64DF4}" type="slidenum">
              <a:rPr lang="en-US" smtClean="0"/>
              <a:t>87</a:t>
            </a:fld>
            <a:endParaRPr lang="en-US" dirty="0"/>
          </a:p>
        </p:txBody>
      </p:sp>
    </p:spTree>
    <p:custDataLst>
      <p:tags r:id="rId1"/>
    </p:custDataLst>
    <p:extLst>
      <p:ext uri="{BB962C8B-B14F-4D97-AF65-F5344CB8AC3E}">
        <p14:creationId xmlns:p14="http://schemas.microsoft.com/office/powerpoint/2010/main" val="248508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39284"/>
            <a:ext cx="12191999" cy="537385"/>
          </a:xfrm>
        </p:spPr>
        <p:txBody>
          <a:bodyPr/>
          <a:lstStyle/>
          <a:p>
            <a:r>
              <a:rPr lang="en-US" dirty="0" err="1" smtClean="0"/>
              <a:t>MedPro</a:t>
            </a:r>
            <a:r>
              <a:rPr lang="en-US" dirty="0" smtClean="0"/>
              <a:t> Claim Study and Database</a:t>
            </a:r>
            <a:endParaRPr lang="en-US" dirty="0"/>
          </a:p>
        </p:txBody>
      </p:sp>
    </p:spTree>
    <p:custDataLst>
      <p:tags r:id="rId1"/>
    </p:custDataLst>
    <p:extLst>
      <p:ext uri="{BB962C8B-B14F-4D97-AF65-F5344CB8AC3E}">
        <p14:creationId xmlns:p14="http://schemas.microsoft.com/office/powerpoint/2010/main" val="2474212551"/>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 name="MIO_NATIVESECTIONS_V2" val="﻿&lt;?xml version=&quot;1.0&quot; encoding=&quot;utf-8&quot;?&gt;&lt;ArrayOfNativeSection xmlns:xsi=&quot;http://www.w3.org/2001/XMLSchema-instance&quot; xmlns:xsd=&quot;http://www.w3.org/2001/XMLSchema&quot;&gt;&lt;NativeSection&gt;&lt;SectionId&gt;{5A149F44-6C79-4884-B2C5-CD6C932B8C34}&lt;/SectionId&gt;&lt;Name&gt;Default Section&lt;/Name&gt;&lt;SlidesCount&gt;53&lt;/SlidesCount&gt;&lt;SlideGuids /&gt;&lt;/NativeSection&gt;&lt;/ArrayOfNativeSection&gt;"/>
  <p:tag name="MIO_EKGUID" val="1760688a-4e23-460a-a64e-b06a79de3818"/>
  <p:tag name="MIO_UPDATE" val="True"/>
  <p:tag name="MIO_VERSION" val="23.10.2020 17:59:01"/>
  <p:tag name="MIO_DBID" val="0381E0D7-FC53-471D-B0C4-7A7ABA4970BB"/>
  <p:tag name="MIO_LASTDOWNLOADED" val="30.10.2020 09:49:02"/>
  <p:tag name="MIO_OBJECTNAME" val="Informed Consent CME-CDE Update_10-23-20 (2020)"/>
  <p:tag name="MIO_LASTEDITORNAME" val=""/>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xml><?xml version="1.0" encoding="utf-8"?>
<p:tagLst xmlns:a="http://schemas.openxmlformats.org/drawingml/2006/main" xmlns:r="http://schemas.openxmlformats.org/officeDocument/2006/relationships" xmlns:p="http://schemas.openxmlformats.org/presentationml/2006/main">
  <p:tag name="MIO_GUID" val="5b92e9bd-c8e3-4307-9ff0-53562581dbd0"/>
  <p:tag name="MIO_EKGUID" val="4f17265f-4ad6-4921-a415-5b7a8f950de5"/>
  <p:tag name="MIO_UPDATE" val="True"/>
  <p:tag name="MIO_VERSION" val="22.10.2020 14:28:14"/>
  <p:tag name="MIO_DBID" val="0381E0D7-FC53-471D-B0C4-7A7ABA4970BB"/>
  <p:tag name="MIO_LASTDOWNLOADED" val="30.10.2020 09:51:33"/>
  <p:tag name="MIO_OBJECTNAME" val="Speaker Bio (26)"/>
  <p:tag name="MIO_LASTEDITORNAME" val="Laura Cascella"/>
</p:tagLst>
</file>

<file path=ppt/tags/tag14.xml><?xml version="1.0" encoding="utf-8"?>
<p:tagLst xmlns:a="http://schemas.openxmlformats.org/drawingml/2006/main" xmlns:r="http://schemas.openxmlformats.org/officeDocument/2006/relationships" xmlns:p="http://schemas.openxmlformats.org/presentationml/2006/main">
  <p:tag name="MIO_GUID" val="f7d64fa1-4920-4872-a0f7-f45e071ac17b"/>
  <p:tag name="MIO_EKGUID" val="80b97451-016f-4d0d-b953-e5598f2016ff"/>
  <p:tag name="MIO_UPDATE" val="True"/>
  <p:tag name="MIO_VERSION" val="19.10.2020 16:41:40"/>
  <p:tag name="MIO_DBID" val="0381E0D7-FC53-471D-B0C4-7A7ABA4970BB"/>
  <p:tag name="MIO_LASTDOWNLOADED" val="09.02.2021 15:46:29"/>
  <p:tag name="MIO_OBJECTNAME" val="Risk Education Disclaimer"/>
  <p:tag name="MIO_LASTEDITORNAME" val="Rachel Rosen"/>
</p:tagLst>
</file>

<file path=ppt/tags/tag15.xml><?xml version="1.0" encoding="utf-8"?>
<p:tagLst xmlns:a="http://schemas.openxmlformats.org/drawingml/2006/main" xmlns:r="http://schemas.openxmlformats.org/officeDocument/2006/relationships" xmlns:p="http://schemas.openxmlformats.org/presentationml/2006/main">
  <p:tag name="MIO_GUID" val="15d3dcda-7a49-4f43-a898-82a2ce192ee4"/>
  <p:tag name="MIO_EKGUID" val="37fec579-1483-43f9-b23e-d4fab6140384"/>
  <p:tag name="MIO_UPDATE" val="True"/>
  <p:tag name="MIO_VERSION" val="23.10.2020 17:58:51"/>
  <p:tag name="MIO_DBID" val="0381e0d7-fc53-471d-b0c4-7a7aba4970bb"/>
  <p:tag name="MIO_LASTDOWNLOADED" val="23.10.2020 14:09:18"/>
  <p:tag name="MIO_OBJECTNAME" val="Objectives"/>
  <p:tag name="MIO_LASTEDITORNAME" val="Rachel Rosen"/>
</p:tagLst>
</file>

<file path=ppt/tags/tag16.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17.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18.xml><?xml version="1.0" encoding="utf-8"?>
<p:tagLst xmlns:a="http://schemas.openxmlformats.org/drawingml/2006/main" xmlns:r="http://schemas.openxmlformats.org/officeDocument/2006/relationships" xmlns:p="http://schemas.openxmlformats.org/presentationml/2006/main">
  <p:tag name="MIO_GUID" val="445df55b-11c8-41ed-a84a-379c6c66ab18"/>
  <p:tag name="MIO_EKGUID" val="ec206100-6c9e-4924-8913-cfad8fc0b082"/>
  <p:tag name="MIO_UPDATE" val="True"/>
  <p:tag name="MIO_VERSION" val="23.10.2020 17:58:56"/>
  <p:tag name="MIO_DBID" val="0381e0d7-fc53-471d-b0c4-7a7aba4970bb"/>
  <p:tag name="MIO_LASTDOWNLOADED" val="23.10.2020 14:09:23"/>
  <p:tag name="MIO_OBJECTNAME" val="www.medpro.com/informed-consent-accountability"/>
  <p:tag name="MIO_LASTEDITORNAME" val="Rachel Rosen"/>
</p:tagLst>
</file>

<file path=ppt/tags/tag19.xml><?xml version="1.0" encoding="utf-8"?>
<p:tagLst xmlns:a="http://schemas.openxmlformats.org/drawingml/2006/main" xmlns:r="http://schemas.openxmlformats.org/officeDocument/2006/relationships" xmlns:p="http://schemas.openxmlformats.org/presentationml/2006/main">
  <p:tag name="MIO_SHAPETYPES_HARVEYBALL" val="MIO_BORDER"/>
  <p:tag name="MIO_GUID" val="7f415f65-a719-4de1-b8f4-e30b4f02ba6a"/>
  <p:tag name="MIO_EK" val="544"/>
  <p:tag name="MIO_EKGUID" val="d4e2c0fe-3dc1-406d-bb31-045e7f6c4024"/>
  <p:tag name="MIO_UPDATE" val="True"/>
  <p:tag name="MIO_VERSION" val="02.06.2020 12:27:30"/>
  <p:tag name="MIO_DBID" val="0381E0D7-FC53-471D-B0C4-7A7ABA4970BB"/>
  <p:tag name="MIO_LASTDOWNLOADED" val="02.08.2022 14:11:05"/>
  <p:tag name="MIO_OBJECTNAME" val="Harvey Ball"/>
  <p:tag name="MIO_LASTEDITORNAME" val="empower enterprise"/>
  <p:tag name="MIO_HARVEYBALL" val="MIO_HARVEYBALL"/>
  <p:tag name="MIO_HARVEYBALL_FILLPERCENTAGE" val="62"/>
</p:tagLst>
</file>

<file path=ppt/tags/tag2.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2"/>
  <p:tag name="MIO_SHOW_DATE" val="False"/>
  <p:tag name="MIO_SHOW_FOOTER" val="False"/>
  <p:tag name="MIO_SHOW_PAGENUMBER" val="True"/>
  <p:tag name="MIO_AVOID_BLANK_LAYOUT" val="True"/>
  <p:tag name="MIO_CD_LAYOUT_VALID_AREA" val="False"/>
  <p:tag name="MIO_NUMBER_OF_VALID_LAYOUTS" val="17"/>
  <p:tag name="MIO_HDS" val="True"/>
  <p:tag name="MIO_SKIPVERSION" val="01.01.0001 00:00:00"/>
  <p:tag name="MIO_EKGUID" val="2b23c99a-e82d-44a5-8fc4-fcfd64ccfb14"/>
  <p:tag name="MIO_UPDATE" val="True"/>
  <p:tag name="MIO_VERSION" val="08.03.2021 20:38:43"/>
  <p:tag name="MIO_DBID" val="0381E0D7-FC53-471D-B0C4-7A7ABA4970BB"/>
  <p:tag name="MIO_LASTDOWNLOADED" val="29.04.2021 09:31:39"/>
  <p:tag name="MIO_OBJECTNAME" val="MPG Master"/>
  <p:tag name="MIO_LASTEDITORNAME" val="johan "/>
  <p:tag name="MIO_CDID" val="d30371fb-bd2b-4816-a0ce-bd6a1479ab6b"/>
</p:tagLst>
</file>

<file path=ppt/tags/tag20.xml><?xml version="1.0" encoding="utf-8"?>
<p:tagLst xmlns:a="http://schemas.openxmlformats.org/drawingml/2006/main" xmlns:r="http://schemas.openxmlformats.org/officeDocument/2006/relationships" xmlns:p="http://schemas.openxmlformats.org/presentationml/2006/main">
  <p:tag name="MIO_SHAPETYPES_HARVEYBALL" val="MIO_BORDER"/>
  <p:tag name="MIO_GUID" val="7f415f65-a719-4de1-b8f4-e30b4f02ba6a"/>
  <p:tag name="MIO_EK" val="544"/>
  <p:tag name="MIO_EKGUID" val="d4e2c0fe-3dc1-406d-bb31-045e7f6c4024"/>
  <p:tag name="MIO_UPDATE" val="True"/>
  <p:tag name="MIO_VERSION" val="02.06.2020 12:27:30"/>
  <p:tag name="MIO_DBID" val="0381E0D7-FC53-471D-B0C4-7A7ABA4970BB"/>
  <p:tag name="MIO_LASTDOWNLOADED" val="02.08.2022 14:11:05"/>
  <p:tag name="MIO_OBJECTNAME" val="Harvey Ball"/>
  <p:tag name="MIO_LASTEDITORNAME" val="empower enterprise"/>
  <p:tag name="MIO_HARVEYBALL" val="MIO_HARVEYBALL"/>
  <p:tag name="MIO_HARVEYBALL_FILLPERCENTAGE" val="77"/>
</p:tagLst>
</file>

<file path=ppt/tags/tag21.xml><?xml version="1.0" encoding="utf-8"?>
<p:tagLst xmlns:a="http://schemas.openxmlformats.org/drawingml/2006/main" xmlns:r="http://schemas.openxmlformats.org/officeDocument/2006/relationships" xmlns:p="http://schemas.openxmlformats.org/presentationml/2006/main">
  <p:tag name="MIO_SHAPETYPES_HARVEYBALL" val="MIO_BORDER"/>
  <p:tag name="MIO_GUID" val="7f415f65-a719-4de1-b8f4-e30b4f02ba6a"/>
  <p:tag name="MIO_EK" val="544"/>
  <p:tag name="MIO_EKGUID" val="d4e2c0fe-3dc1-406d-bb31-045e7f6c4024"/>
  <p:tag name="MIO_UPDATE" val="True"/>
  <p:tag name="MIO_VERSION" val="02.06.2020 12:27:30"/>
  <p:tag name="MIO_DBID" val="0381E0D7-FC53-471D-B0C4-7A7ABA4970BB"/>
  <p:tag name="MIO_LASTDOWNLOADED" val="02.08.2022 14:11:05"/>
  <p:tag name="MIO_OBJECTNAME" val="Harvey Ball"/>
  <p:tag name="MIO_LASTEDITORNAME" val="empower enterprise"/>
</p:tagLst>
</file>

<file path=ppt/tags/tag22.xml><?xml version="1.0" encoding="utf-8"?>
<p:tagLst xmlns:a="http://schemas.openxmlformats.org/drawingml/2006/main" xmlns:r="http://schemas.openxmlformats.org/officeDocument/2006/relationships" xmlns:p="http://schemas.openxmlformats.org/presentationml/2006/main">
  <p:tag name="MIO_SHAPETYPES_HARVEYBALL" val="MIO_FILL"/>
  <p:tag name="MIO_GUID" val="8480ee9a-42a3-484d-b727-1c53199f465a"/>
  <p:tag name="MIO_EK" val="544"/>
  <p:tag name="MIO_EKGUID" val="d4e2c0fe-3dc1-406d-bb31-045e7f6c4024"/>
  <p:tag name="MIO_UPDATE" val="True"/>
  <p:tag name="MIO_VERSION" val="02.06.2020 12:27:30"/>
  <p:tag name="MIO_DBID" val="0381E0D7-FC53-471D-B0C4-7A7ABA4970BB"/>
  <p:tag name="MIO_LASTDOWNLOADED" val="02.08.2022 14:11:05"/>
  <p:tag name="MIO_OBJECTNAME" val="Harvey Ball"/>
  <p:tag name="MIO_LASTEDITORNAME" val="empower enterprise"/>
</p:tagLst>
</file>

<file path=ppt/tags/tag23.xml><?xml version="1.0" encoding="utf-8"?>
<p:tagLst xmlns:a="http://schemas.openxmlformats.org/drawingml/2006/main" xmlns:r="http://schemas.openxmlformats.org/officeDocument/2006/relationships" xmlns:p="http://schemas.openxmlformats.org/presentationml/2006/main">
  <p:tag name="MIO_SHAPETYPES_HARVEYBALL" val="MIO_BORDER"/>
  <p:tag name="MIO_GUID" val="7f415f65-a719-4de1-b8f4-e30b4f02ba6a"/>
  <p:tag name="MIO_EK" val="544"/>
  <p:tag name="MIO_EKGUID" val="d4e2c0fe-3dc1-406d-bb31-045e7f6c4024"/>
  <p:tag name="MIO_UPDATE" val="True"/>
  <p:tag name="MIO_VERSION" val="02.06.2020 12:27:30"/>
  <p:tag name="MIO_DBID" val="0381E0D7-FC53-471D-B0C4-7A7ABA4970BB"/>
  <p:tag name="MIO_LASTDOWNLOADED" val="02.08.2022 14:11:05"/>
  <p:tag name="MIO_OBJECTNAME" val="Harvey Ball"/>
  <p:tag name="MIO_LASTEDITORNAME" val="empower enterprise"/>
</p:tagLst>
</file>

<file path=ppt/tags/tag24.xml><?xml version="1.0" encoding="utf-8"?>
<p:tagLst xmlns:a="http://schemas.openxmlformats.org/drawingml/2006/main" xmlns:r="http://schemas.openxmlformats.org/officeDocument/2006/relationships" xmlns:p="http://schemas.openxmlformats.org/presentationml/2006/main">
  <p:tag name="MIO_SHAPETYPES_HARVEYBALL" val="MIO_FILL"/>
  <p:tag name="MIO_GUID" val="8480ee9a-42a3-484d-b727-1c53199f465a"/>
  <p:tag name="MIO_EK" val="544"/>
  <p:tag name="MIO_EKGUID" val="d4e2c0fe-3dc1-406d-bb31-045e7f6c4024"/>
  <p:tag name="MIO_UPDATE" val="True"/>
  <p:tag name="MIO_VERSION" val="02.06.2020 12:27:30"/>
  <p:tag name="MIO_DBID" val="0381E0D7-FC53-471D-B0C4-7A7ABA4970BB"/>
  <p:tag name="MIO_LASTDOWNLOADED" val="02.08.2022 14:11:05"/>
  <p:tag name="MIO_OBJECTNAME" val="Harvey Ball"/>
  <p:tag name="MIO_LASTEDITORNAME" val="empower enterprise"/>
</p:tagLst>
</file>

<file path=ppt/tags/tag25.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26.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27.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28.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29.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0.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31.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32.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33.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34.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35.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36.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37.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38.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39.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0.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41.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42.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43.xml><?xml version="1.0" encoding="utf-8"?>
<p:tagLst xmlns:a="http://schemas.openxmlformats.org/drawingml/2006/main" xmlns:r="http://schemas.openxmlformats.org/officeDocument/2006/relationships" xmlns:p="http://schemas.openxmlformats.org/presentationml/2006/main">
  <p:tag name="MIO_GUID" val="3c89039a-b35a-4da2-875d-bfb1296143c3"/>
  <p:tag name="MIO_EKGUID" val="64ce60cc-c1e7-498d-a8dc-f6f9307959fb"/>
  <p:tag name="MIO_UPDATE" val="True"/>
  <p:tag name="MIO_VERSION" val="23.10.2020 17:58:53"/>
  <p:tag name="MIO_DBID" val="0381e0d7-fc53-471d-b0c4-7a7aba4970bb"/>
  <p:tag name="MIO_LASTDOWNLOADED" val="23.10.2020 14:09:19"/>
  <p:tag name="MIO_OBJECTNAME" val="What is informed consent?"/>
  <p:tag name="MIO_LASTEDITORNAME" val="Rachel Rosen"/>
</p:tagLst>
</file>

<file path=ppt/tags/tag44.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45.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46.xml><?xml version="1.0" encoding="utf-8"?>
<p:tagLst xmlns:a="http://schemas.openxmlformats.org/drawingml/2006/main" xmlns:r="http://schemas.openxmlformats.org/officeDocument/2006/relationships" xmlns:p="http://schemas.openxmlformats.org/presentationml/2006/main">
  <p:tag name="MIO_GUID" val="6f207aa3-06d8-4786-ad89-6cd55a2dfad1"/>
  <p:tag name="MIO_EKGUID" val="13e83e1c-3e70-4838-bbce-828248d31c5f"/>
  <p:tag name="MIO_UPDATE" val="True"/>
  <p:tag name="MIO_VERSION" val="23.10.2020 17:58:58"/>
  <p:tag name="MIO_DBID" val="0381e0d7-fc53-471d-b0c4-7a7aba4970bb"/>
  <p:tag name="MIO_LASTDOWNLOADED" val="23.10.2020 14:09:25"/>
  <p:tag name="MIO_OBJECTNAME" val="Case study III — medications"/>
  <p:tag name="MIO_LASTEDITORNAME" val="Rachel Rosen"/>
</p:tagLst>
</file>

<file path=ppt/tags/tag47.xml><?xml version="1.0" encoding="utf-8"?>
<p:tagLst xmlns:a="http://schemas.openxmlformats.org/drawingml/2006/main" xmlns:r="http://schemas.openxmlformats.org/officeDocument/2006/relationships" xmlns:p="http://schemas.openxmlformats.org/presentationml/2006/main">
  <p:tag name="MIO_GUID" val="860bb855-be5c-47e6-9c70-e2668f9d38ee"/>
  <p:tag name="MIO_EKGUID" val="d54a7911-3fa8-4246-be18-dba02d7100e7"/>
  <p:tag name="MIO_UPDATE" val="True"/>
  <p:tag name="MIO_VERSION" val="28.04.2021 19:43:20"/>
  <p:tag name="MIO_DBID" val="0381E0D7-FC53-471D-B0C4-7A7ABA4970BB"/>
  <p:tag name="MIO_LASTDOWNLOADED" val="05.05.2021 13:27:17"/>
  <p:tag name="MIO_OBJECTNAME" val="Resources"/>
  <p:tag name="MIO_LASTEDITORNAME" val="Laura Cascella"/>
</p:tagLst>
</file>

<file path=ppt/tags/tag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heme/theme1.xml><?xml version="1.0" encoding="utf-8"?>
<a:theme xmlns:a="http://schemas.openxmlformats.org/drawingml/2006/main" name="1_MPG Theme">
  <a:themeElements>
    <a:clrScheme name="Custom 1">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B2F5"/>
      </a:hlink>
      <a:folHlink>
        <a:srgbClr val="002F6B"/>
      </a:folHlink>
    </a:clrScheme>
    <a:fontScheme name="MedPro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defRPr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lnSpc>
            <a:spcPct val="90000"/>
          </a:lnSpc>
          <a:defRPr sz="1800" dirty="0" err="1">
            <a:solidFill>
              <a:schemeClr val="tx2"/>
            </a:solidFill>
          </a:defRPr>
        </a:defPPr>
      </a:lstStyle>
    </a:txDef>
  </a:objectDefaults>
  <a:extraClrSchemeLst/>
  <a:custClrLst>
    <a:custClr name="Turquoise 1">
      <a:srgbClr val="21D3FF"/>
    </a:custClr>
    <a:custClr name="Green 1">
      <a:srgbClr val="A1EB00"/>
    </a:custClr>
    <a:custClr name="Dark Blue 1">
      <a:srgbClr val="002A88"/>
    </a:custClr>
    <a:custClr name="Light Blue 1">
      <a:srgbClr val="005EC0"/>
    </a:custClr>
    <a:custClr name="Red 1">
      <a:srgbClr val="FF6A3E"/>
    </a:custClr>
    <a:custClr name="Purple 1">
      <a:srgbClr val="A367E0"/>
    </a:custClr>
    <a:custClr name="Blue Gray 1">
      <a:srgbClr val="C9DCE6"/>
    </a:custClr>
    <a:custClr name="BLANK">
      <a:srgbClr val="FFFFFF"/>
    </a:custClr>
    <a:custClr name="BLANK">
      <a:srgbClr val="FFFFFF"/>
    </a:custClr>
    <a:custClr name="BLANK">
      <a:srgbClr val="FFFFFF"/>
    </a:custClr>
    <a:custClr name="Custom Color 11">
      <a:srgbClr val="0373FF"/>
    </a:custClr>
    <a:custClr name="Green 2">
      <a:srgbClr val="15A144"/>
    </a:custClr>
    <a:custClr name="Dark Blue 2">
      <a:srgbClr val="04003C"/>
    </a:custClr>
    <a:custClr name="LIght Blue 2">
      <a:srgbClr val="02205F"/>
    </a:custClr>
    <a:custClr name="Red 2">
      <a:srgbClr val="EE2361"/>
    </a:custClr>
    <a:custClr name="Purple 2">
      <a:srgbClr val="430088"/>
    </a:custClr>
    <a:custClr name="Blue Gray 2">
      <a:srgbClr val="427B8F"/>
    </a:custClr>
  </a:custClrLst>
  <a:extLst>
    <a:ext uri="{05A4C25C-085E-4340-85A3-A5531E510DB2}">
      <thm15:themeFamily xmlns:thm15="http://schemas.microsoft.com/office/thememl/2012/main" name="Presentation4" id="{6E849842-F7CB-43FF-848A-868853056BDB}" vid="{E8B3603F-6E47-4CA0-A53C-E7E9632338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49037</TotalTime>
  <Words>8164</Words>
  <Application>Microsoft Office PowerPoint</Application>
  <PresentationFormat>Widescreen</PresentationFormat>
  <Paragraphs>881</Paragraphs>
  <Slides>87</Slides>
  <Notes>69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MS PGothic</vt:lpstr>
      <vt:lpstr>Arial</vt:lpstr>
      <vt:lpstr>Calibri</vt:lpstr>
      <vt:lpstr>Meiryo</vt:lpstr>
      <vt:lpstr>Tahoma</vt:lpstr>
      <vt:lpstr>Trebuchet MS</vt:lpstr>
      <vt:lpstr>Wingdings</vt:lpstr>
      <vt:lpstr>1_MPG Theme</vt:lpstr>
      <vt:lpstr>Patient Selection </vt:lpstr>
      <vt:lpstr>Speaker Bio</vt:lpstr>
      <vt:lpstr>Disclaimer</vt:lpstr>
      <vt:lpstr>Objectives</vt:lpstr>
      <vt:lpstr>Key Definitions</vt:lpstr>
      <vt:lpstr>Professional Malpractice—Definition</vt:lpstr>
      <vt:lpstr>Who or What Determines the Standard of Care?</vt:lpstr>
      <vt:lpstr>Standard of Care Determined by Expert Opinions</vt:lpstr>
      <vt:lpstr>MedPro Claim Study and Database</vt:lpstr>
      <vt:lpstr>Today's Malpractice Environment </vt:lpstr>
      <vt:lpstr>Increasing "Shock" Verdicts Nationwide</vt:lpstr>
      <vt:lpstr>Definitions</vt:lpstr>
      <vt:lpstr>MedPro Dental Malpractice Claim Study and Database </vt:lpstr>
      <vt:lpstr>Claim Study: Most Common Dental Procedures</vt:lpstr>
      <vt:lpstr>5 Most Common Risk Factors—Claim Drivers</vt:lpstr>
      <vt:lpstr>Claims Drivers Increasing Trends</vt:lpstr>
      <vt:lpstr>Patient Selection Cases</vt:lpstr>
      <vt:lpstr>Patient Selection Cases—Increasing Severity </vt:lpstr>
      <vt:lpstr>Most Common Procedures – Patient Selection Issues</vt:lpstr>
      <vt:lpstr>Most Frequent + Severe Injuries – Patient Selection Issues </vt:lpstr>
      <vt:lpstr>Patient Selection Cases – Generally</vt:lpstr>
      <vt:lpstr>Patient Selection</vt:lpstr>
      <vt:lpstr>Patient Selection Cases – Generally </vt:lpstr>
      <vt:lpstr>Recognizing the "Difficult Patient"</vt:lpstr>
      <vt:lpstr>Cosmetic Patients</vt:lpstr>
      <vt:lpstr>Patient Selection: Case study #1</vt:lpstr>
      <vt:lpstr>Patient Selection: Case study #1</vt:lpstr>
      <vt:lpstr>The Cosmetic Patient</vt:lpstr>
      <vt:lpstr>Cosmetic Patients—Why the Issues?</vt:lpstr>
      <vt:lpstr>The Cosmetic Patient—Communication is Key</vt:lpstr>
      <vt:lpstr>Patient Selection: Case study #2</vt:lpstr>
      <vt:lpstr>Patient Selection: Case study #2</vt:lpstr>
      <vt:lpstr>Patient Selection: Case study #2</vt:lpstr>
      <vt:lpstr>The Cosmetic Patient—What Creates a Claim</vt:lpstr>
      <vt:lpstr>Cosmetic Patients—Keep Meticulous Records</vt:lpstr>
      <vt:lpstr>Patient Selection: Case study #3</vt:lpstr>
      <vt:lpstr>Patient Selection: Case study #3</vt:lpstr>
      <vt:lpstr>Risk strategies: cosmetic procedures</vt:lpstr>
      <vt:lpstr>Emergency Patients</vt:lpstr>
      <vt:lpstr>Patient Selection: Case study #4</vt:lpstr>
      <vt:lpstr>Patient Selection: Case study #4</vt:lpstr>
      <vt:lpstr>Why Emergency Patients Pose Added Risk— </vt:lpstr>
      <vt:lpstr>Emergency Patients—Risk Considerations</vt:lpstr>
      <vt:lpstr>Patient Selection: Case study #5</vt:lpstr>
      <vt:lpstr>Patient Selection: Case study #5</vt:lpstr>
      <vt:lpstr>Patient Selection: Case study #5</vt:lpstr>
      <vt:lpstr>Emergency Patients—Common Dental Injury Scenarios</vt:lpstr>
      <vt:lpstr>Patient Selection: Case study #6</vt:lpstr>
      <vt:lpstr>Patient Selection: Case study #6</vt:lpstr>
      <vt:lpstr>Relationship between problem-focused emergency visits + the failure to diagnose cancer</vt:lpstr>
      <vt:lpstr>Second Opinion Patients</vt:lpstr>
      <vt:lpstr>Why Second Opinion Patients Pose Added Risk— </vt:lpstr>
      <vt:lpstr>Second Opinion Patients—Risk Considerations</vt:lpstr>
      <vt:lpstr>Patient Selection: Case study #7</vt:lpstr>
      <vt:lpstr>Patient Selection: Case study #7</vt:lpstr>
      <vt:lpstr>Patient Selection: Case study #7</vt:lpstr>
      <vt:lpstr>New Patients</vt:lpstr>
      <vt:lpstr>New Patients—Risk Considerations</vt:lpstr>
      <vt:lpstr>Nonadherent Patients</vt:lpstr>
      <vt:lpstr>Patient Selection: Case study #8</vt:lpstr>
      <vt:lpstr>Patient Selection: Case study #8</vt:lpstr>
      <vt:lpstr>Nonadherent patients—risk considerations</vt:lpstr>
      <vt:lpstr>Nonadherent Patients—unique patient situations </vt:lpstr>
      <vt:lpstr>Nonadherent Patients—system breakdowns affecting adherence </vt:lpstr>
      <vt:lpstr>Patient Selection: Case study #9</vt:lpstr>
      <vt:lpstr>Patient Selection: Case study #9</vt:lpstr>
      <vt:lpstr>Risk Strategies—patient-focused approaches</vt:lpstr>
      <vt:lpstr>Patient Selection—systems-focused approaches</vt:lpstr>
      <vt:lpstr>Disruptive / Abusive Patients</vt:lpstr>
      <vt:lpstr>Patient Selection: Case study #10</vt:lpstr>
      <vt:lpstr>Disruptive/Abusive Patients</vt:lpstr>
      <vt:lpstr>Risk Techniques—De-Escalation—2 Time Frames</vt:lpstr>
      <vt:lpstr>Preemptive De-Escalation</vt:lpstr>
      <vt:lpstr>Preemptive De-Escalation</vt:lpstr>
      <vt:lpstr>Reactive De-Escalation </vt:lpstr>
      <vt:lpstr>And finally, what about when things don't go well?</vt:lpstr>
      <vt:lpstr>How to disclose an adverse outcome</vt:lpstr>
      <vt:lpstr>Patient Selection: Case study #11</vt:lpstr>
      <vt:lpstr>Patient Selection: Case study #11</vt:lpstr>
      <vt:lpstr>Refunds—Another tool when things don't go well</vt:lpstr>
      <vt:lpstr>Patient Dismissal</vt:lpstr>
      <vt:lpstr>Patient Dismissal Cont'd</vt:lpstr>
      <vt:lpstr>When De-Escalation Does Not Work</vt:lpstr>
      <vt:lpstr>Risk Strategies—Handling Communication Breakdowns</vt:lpstr>
      <vt:lpstr>Summary</vt:lpstr>
      <vt:lpstr>PowerPoint Presentation</vt:lpstr>
      <vt:lpstr>Resources: Patient Selection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MedPro Group</dc:creator>
  <cp:lastModifiedBy>Clarke, Jacqueline</cp:lastModifiedBy>
  <cp:revision>1754</cp:revision>
  <cp:lastPrinted>2023-09-23T16:23:44Z</cp:lastPrinted>
  <dcterms:created xsi:type="dcterms:W3CDTF">2012-07-17T20:11:45Z</dcterms:created>
  <dcterms:modified xsi:type="dcterms:W3CDTF">2025-01-26T15:48:07Z</dcterms:modified>
</cp:coreProperties>
</file>